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7" r:id="rId15"/>
    <p:sldId id="279" r:id="rId16"/>
    <p:sldId id="278" r:id="rId17"/>
    <p:sldId id="269" r:id="rId18"/>
    <p:sldId id="280" r:id="rId19"/>
    <p:sldId id="270" r:id="rId20"/>
    <p:sldId id="281" r:id="rId21"/>
    <p:sldId id="271" r:id="rId22"/>
    <p:sldId id="282" r:id="rId23"/>
    <p:sldId id="272" r:id="rId24"/>
    <p:sldId id="273" r:id="rId25"/>
    <p:sldId id="274" r:id="rId26"/>
    <p:sldId id="283" r:id="rId27"/>
    <p:sldId id="284" r:id="rId28"/>
    <p:sldId id="286" r:id="rId29"/>
    <p:sldId id="285" r:id="rId30"/>
    <p:sldId id="287" r:id="rId31"/>
    <p:sldId id="288" r:id="rId32"/>
    <p:sldId id="28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02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E2910-11C7-4231-A484-9419AB31D795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7C08C-2583-47EB-B771-DE5709CB8FD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1913BAA-66D4-4392-91F6-D2D2AB365DCB}" type="datetime1">
              <a:rPr lang="en-US" smtClean="0"/>
              <a:pPr/>
              <a:t>8/31/2016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1C97-B35E-4FA8-B227-AF462E2FD625}" type="datetime1">
              <a:rPr lang="en-US" smtClean="0"/>
              <a:pPr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A7D3-10F2-4C4C-9BF4-2525C47E14BD}" type="datetime1">
              <a:rPr lang="en-US" smtClean="0"/>
              <a:pPr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35E889EF-1813-43B3-8867-266874253F27}" type="datetime1">
              <a:rPr lang="en-US" smtClean="0"/>
              <a:pPr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C098D080-3BCF-4CEF-9911-D88A1FF8348B}" type="datetime1">
              <a:rPr lang="en-US" smtClean="0"/>
              <a:pPr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7368929-C0B6-433F-8286-12B585853C9A}" type="datetime1">
              <a:rPr lang="en-US" smtClean="0"/>
              <a:pPr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A346365-2ACE-4FDB-A9B2-1A1A212CE32C}" type="datetime1">
              <a:rPr lang="en-US" smtClean="0"/>
              <a:pPr/>
              <a:t>8/31/2016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D3335-D606-4E57-8029-49C17FB4CF99}" type="datetime1">
              <a:rPr lang="en-US" smtClean="0"/>
              <a:pPr/>
              <a:t>8/31/2016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041F88E-6359-4AA4-97AC-368C75394ABF}" type="datetime1">
              <a:rPr lang="en-US" smtClean="0"/>
              <a:pPr/>
              <a:t>8/31/2016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DED6DA7B-088A-48DF-8565-0B1D1E9DCC88}" type="datetime1">
              <a:rPr lang="en-US" smtClean="0"/>
              <a:pPr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49FC57DE-FB5D-4F64-A569-B2880D2C970F}" type="datetime1">
              <a:rPr lang="en-US" smtClean="0"/>
              <a:pPr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F6B2B1AC-07E1-4F8A-A39E-4AA668B869F4}" type="datetime1">
              <a:rPr lang="en-US" smtClean="0"/>
              <a:pPr/>
              <a:t>8/31/2016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Discrete Mathematics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Induction and Recursion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 err="1" smtClean="0"/>
              <a:t>Akkradach</a:t>
            </a:r>
            <a:r>
              <a:rPr lang="en-US" dirty="0" smtClean="0"/>
              <a:t> W.</a:t>
            </a:r>
          </a:p>
          <a:p>
            <a:r>
              <a:rPr lang="en-US" dirty="0" smtClean="0"/>
              <a:t>Dept. of Computer Engineering</a:t>
            </a:r>
          </a:p>
          <a:p>
            <a:r>
              <a:rPr lang="en-US" dirty="0" smtClean="0"/>
              <a:t>KMITL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</a:t>
            </a:r>
            <a:r>
              <a:rPr lang="en-US" dirty="0" smtClean="0">
                <a:sym typeface="Symbol"/>
              </a:rPr>
              <a:t></a:t>
            </a:r>
            <a:r>
              <a:rPr lang="en-US" baseline="30000" dirty="0" smtClean="0">
                <a:sym typeface="Symbol"/>
              </a:rPr>
              <a:t>*</a:t>
            </a:r>
            <a:r>
              <a:rPr lang="en-US" dirty="0" smtClean="0"/>
              <a:t> of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Symbol"/>
              </a:rPr>
              <a:t>  </a:t>
            </a:r>
            <a:r>
              <a:rPr lang="en-US" baseline="30000" dirty="0" smtClean="0">
                <a:sym typeface="Symbol"/>
              </a:rPr>
              <a:t>*</a:t>
            </a:r>
            <a:endParaRPr lang="en-US" dirty="0" smtClean="0">
              <a:sym typeface="Symbol"/>
            </a:endParaRPr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i="1" dirty="0" smtClean="0"/>
              <a:t>w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 </a:t>
            </a:r>
            <a:r>
              <a:rPr lang="en-US" baseline="30000" dirty="0" smtClean="0">
                <a:sym typeface="Symbol"/>
              </a:rPr>
              <a:t>*</a:t>
            </a:r>
            <a:r>
              <a:rPr lang="en-US" dirty="0" smtClean="0"/>
              <a:t> and </a:t>
            </a:r>
            <a:r>
              <a:rPr lang="en-US" i="1" dirty="0" smtClean="0"/>
              <a:t>x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 , then</a:t>
            </a:r>
          </a:p>
          <a:p>
            <a:pPr lvl="1"/>
            <a:r>
              <a:rPr lang="en-US" i="1" dirty="0" err="1" smtClean="0">
                <a:sym typeface="Symbol"/>
              </a:rPr>
              <a:t>wx</a:t>
            </a:r>
            <a:r>
              <a:rPr lang="en-US" dirty="0" smtClean="0">
                <a:sym typeface="Symbol"/>
              </a:rPr>
              <a:t>  </a:t>
            </a:r>
            <a:r>
              <a:rPr lang="en-US" baseline="30000" dirty="0" smtClean="0">
                <a:sym typeface="Symbol"/>
              </a:rPr>
              <a:t>*</a:t>
            </a:r>
            <a:endParaRPr lang="en-US" dirty="0" smtClean="0">
              <a:sym typeface="Symbol"/>
            </a:endParaRPr>
          </a:p>
          <a:p>
            <a:endParaRPr lang="en-US" dirty="0" smtClean="0"/>
          </a:p>
          <a:p>
            <a:r>
              <a:rPr lang="en-US" dirty="0" smtClean="0">
                <a:sym typeface="Symbol"/>
              </a:rPr>
              <a:t> is the empty string</a:t>
            </a:r>
          </a:p>
          <a:p>
            <a:r>
              <a:rPr lang="en-US" dirty="0" smtClean="0">
                <a:sym typeface="Symbol"/>
              </a:rPr>
              <a:t> is the set of symbols</a:t>
            </a:r>
          </a:p>
          <a:p>
            <a:r>
              <a:rPr lang="en-US" dirty="0" smtClean="0">
                <a:sym typeface="Symbol"/>
              </a:rPr>
              <a:t></a:t>
            </a:r>
            <a:r>
              <a:rPr lang="en-US" baseline="30000" dirty="0" smtClean="0">
                <a:sym typeface="Symbol"/>
              </a:rPr>
              <a:t> *</a:t>
            </a:r>
            <a:r>
              <a:rPr lang="en-US" dirty="0" smtClean="0">
                <a:sym typeface="Symbol"/>
              </a:rPr>
              <a:t> is the set of strings from 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concatenation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Symbol"/>
              </a:rPr>
              <a:t>If </a:t>
            </a:r>
            <a:r>
              <a:rPr lang="en-US" i="1" dirty="0" smtClean="0">
                <a:sym typeface="Symbol"/>
              </a:rPr>
              <a:t>w</a:t>
            </a:r>
            <a:r>
              <a:rPr lang="en-US" dirty="0" smtClean="0">
                <a:sym typeface="Symbol"/>
              </a:rPr>
              <a:t>  </a:t>
            </a:r>
            <a:r>
              <a:rPr lang="en-US" baseline="30000" dirty="0" smtClean="0">
                <a:sym typeface="Symbol"/>
              </a:rPr>
              <a:t>*</a:t>
            </a:r>
            <a:r>
              <a:rPr lang="en-US" dirty="0" smtClean="0">
                <a:sym typeface="Symbol"/>
              </a:rPr>
              <a:t>, then w   = </a:t>
            </a:r>
            <a:r>
              <a:rPr lang="en-US" i="1" dirty="0" smtClean="0">
                <a:sym typeface="Symbol"/>
              </a:rPr>
              <a:t>w</a:t>
            </a:r>
            <a:endParaRPr lang="en-US" i="1" dirty="0" smtClean="0"/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i="1" dirty="0" smtClean="0"/>
              <a:t>w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 </a:t>
            </a:r>
            <a:r>
              <a:rPr lang="en-US" baseline="30000" dirty="0" smtClean="0">
                <a:sym typeface="Symbol"/>
              </a:rPr>
              <a:t>*</a:t>
            </a:r>
            <a:r>
              <a:rPr lang="en-US" dirty="0" smtClean="0">
                <a:sym typeface="Symbol"/>
              </a:rPr>
              <a:t>, </a:t>
            </a:r>
            <a:r>
              <a:rPr lang="en-US" i="1" dirty="0" smtClean="0"/>
              <a:t>w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 </a:t>
            </a:r>
            <a:r>
              <a:rPr lang="en-US" baseline="30000" dirty="0" smtClean="0">
                <a:sym typeface="Symbol"/>
              </a:rPr>
              <a:t>*</a:t>
            </a:r>
            <a:r>
              <a:rPr lang="en-US" dirty="0" smtClean="0">
                <a:sym typeface="Symbol"/>
              </a:rPr>
              <a:t> and 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 , then</a:t>
            </a:r>
          </a:p>
          <a:p>
            <a:pPr lvl="1"/>
            <a:r>
              <a:rPr lang="en-US" i="1" dirty="0" smtClean="0"/>
              <a:t>w</a:t>
            </a:r>
            <a:r>
              <a:rPr lang="en-US" baseline="-25000" dirty="0" smtClean="0"/>
              <a:t>1</a:t>
            </a:r>
            <a:r>
              <a:rPr lang="en-US" dirty="0" smtClean="0">
                <a:sym typeface="Symbol"/>
              </a:rPr>
              <a:t>  (</a:t>
            </a:r>
            <a:r>
              <a:rPr lang="en-US" i="1" dirty="0" smtClean="0"/>
              <a:t>w</a:t>
            </a:r>
            <a:r>
              <a:rPr lang="en-US" baseline="-25000" dirty="0" smtClean="0"/>
              <a:t>2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= (</a:t>
            </a:r>
            <a:r>
              <a:rPr lang="en-US" i="1" dirty="0" smtClean="0"/>
              <a:t>w</a:t>
            </a:r>
            <a:r>
              <a:rPr lang="en-US" baseline="-25000" dirty="0" smtClean="0"/>
              <a:t>1</a:t>
            </a:r>
            <a:r>
              <a:rPr lang="en-US" dirty="0" smtClean="0">
                <a:sym typeface="Symbol"/>
              </a:rPr>
              <a:t>  </a:t>
            </a:r>
            <a:r>
              <a:rPr lang="en-US" i="1" dirty="0" smtClean="0"/>
              <a:t>w</a:t>
            </a:r>
            <a:r>
              <a:rPr lang="en-US" baseline="-25000" dirty="0" smtClean="0"/>
              <a:t>2</a:t>
            </a:r>
            <a:r>
              <a:rPr lang="en-US" dirty="0" smtClean="0">
                <a:sym typeface="Symbol"/>
              </a:rPr>
              <a:t>)</a:t>
            </a:r>
            <a:r>
              <a:rPr lang="en-US" i="1" dirty="0" smtClean="0">
                <a:sym typeface="Symbol"/>
              </a:rPr>
              <a:t>x</a:t>
            </a:r>
          </a:p>
          <a:p>
            <a:endParaRPr lang="en-US" dirty="0" smtClean="0"/>
          </a:p>
          <a:p>
            <a:r>
              <a:rPr lang="en-US" dirty="0" smtClean="0">
                <a:sym typeface="Symbol"/>
              </a:rPr>
              <a:t> is the empty string</a:t>
            </a:r>
          </a:p>
          <a:p>
            <a:r>
              <a:rPr lang="en-US" dirty="0" smtClean="0">
                <a:sym typeface="Symbol"/>
              </a:rPr>
              <a:t> is the set of symbols</a:t>
            </a:r>
          </a:p>
          <a:p>
            <a:r>
              <a:rPr lang="en-US" dirty="0" smtClean="0">
                <a:sym typeface="Symbol"/>
              </a:rPr>
              <a:t></a:t>
            </a:r>
            <a:r>
              <a:rPr lang="en-US" baseline="30000" dirty="0" smtClean="0">
                <a:sym typeface="Symbol"/>
              </a:rPr>
              <a:t> *</a:t>
            </a:r>
            <a:r>
              <a:rPr lang="en-US" dirty="0" smtClean="0">
                <a:sym typeface="Symbol"/>
              </a:rPr>
              <a:t> is the set of strings from 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algorithm is called </a:t>
            </a:r>
            <a:r>
              <a:rPr lang="en-US" b="1" i="1" dirty="0" smtClean="0"/>
              <a:t>recursive</a:t>
            </a:r>
            <a:r>
              <a:rPr lang="en-US" dirty="0" smtClean="0"/>
              <a:t> if it solves a problem by reducing it to an instance of the same problem with smaller input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factorial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: nonnegative integer)</a:t>
            </a:r>
          </a:p>
          <a:p>
            <a:r>
              <a:rPr lang="en-US" dirty="0" smtClean="0"/>
              <a:t>if </a:t>
            </a:r>
            <a:r>
              <a:rPr lang="en-US" i="1" dirty="0" smtClean="0"/>
              <a:t>n</a:t>
            </a:r>
            <a:r>
              <a:rPr lang="en-US" dirty="0" smtClean="0"/>
              <a:t> = 0 then</a:t>
            </a:r>
          </a:p>
          <a:p>
            <a:pPr lvl="1"/>
            <a:r>
              <a:rPr lang="en-US" i="1" dirty="0" smtClean="0"/>
              <a:t>factorial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:= 1</a:t>
            </a:r>
          </a:p>
          <a:p>
            <a:r>
              <a:rPr lang="en-US" dirty="0" smtClean="0"/>
              <a:t>else</a:t>
            </a:r>
          </a:p>
          <a:p>
            <a:pPr lvl="1"/>
            <a:r>
              <a:rPr lang="en-US" i="1" dirty="0" smtClean="0"/>
              <a:t>factorial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:=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</a:t>
            </a:r>
            <a:r>
              <a:rPr lang="en-US" dirty="0" smtClean="0"/>
              <a:t> </a:t>
            </a:r>
            <a:r>
              <a:rPr lang="en-US" i="1" dirty="0" smtClean="0"/>
              <a:t>factorial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-1)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VS Iterative Codes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5135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rfac(n) 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return n&gt;=1 ? \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	n * rfac(n-1) \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	: 1;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5135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ifac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 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=1;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=1;i&lt;=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n;i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*=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 smtClean="0"/>
              <a:t>fibo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: nonnegative integer)</a:t>
            </a:r>
          </a:p>
          <a:p>
            <a:r>
              <a:rPr lang="en-US" dirty="0" smtClean="0"/>
              <a:t>if </a:t>
            </a:r>
            <a:r>
              <a:rPr lang="en-US" i="1" dirty="0" smtClean="0"/>
              <a:t>n</a:t>
            </a:r>
            <a:r>
              <a:rPr lang="en-US" dirty="0" smtClean="0"/>
              <a:t> = 0 then</a:t>
            </a:r>
          </a:p>
          <a:p>
            <a:pPr lvl="1"/>
            <a:r>
              <a:rPr lang="en-US" i="1" dirty="0" err="1" smtClean="0"/>
              <a:t>fibo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:= 0</a:t>
            </a:r>
          </a:p>
          <a:p>
            <a:r>
              <a:rPr lang="en-US" dirty="0" smtClean="0"/>
              <a:t>else if </a:t>
            </a:r>
            <a:r>
              <a:rPr lang="en-US" i="1" dirty="0" smtClean="0"/>
              <a:t>n</a:t>
            </a:r>
            <a:r>
              <a:rPr lang="en-US" dirty="0" smtClean="0"/>
              <a:t> = 1 then</a:t>
            </a:r>
          </a:p>
          <a:p>
            <a:pPr lvl="1"/>
            <a:r>
              <a:rPr lang="en-US" i="1" dirty="0" err="1" smtClean="0"/>
              <a:t>fibo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:= 1</a:t>
            </a:r>
          </a:p>
          <a:p>
            <a:r>
              <a:rPr lang="en-US" dirty="0" smtClean="0"/>
              <a:t>else</a:t>
            </a:r>
          </a:p>
          <a:p>
            <a:pPr lvl="1"/>
            <a:r>
              <a:rPr lang="en-US" i="1" dirty="0" err="1" smtClean="0"/>
              <a:t>fibo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:= </a:t>
            </a:r>
            <a:r>
              <a:rPr lang="en-US" i="1" dirty="0" err="1" smtClean="0"/>
              <a:t>fibo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-1) </a:t>
            </a:r>
            <a:r>
              <a:rPr lang="en-US" dirty="0" smtClean="0">
                <a:sym typeface="Symbol"/>
              </a:rPr>
              <a:t>+</a:t>
            </a:r>
            <a:r>
              <a:rPr lang="en-US" dirty="0" smtClean="0"/>
              <a:t> </a:t>
            </a:r>
            <a:r>
              <a:rPr lang="en-US" i="1" dirty="0" err="1" smtClean="0"/>
              <a:t>fibo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-2)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VS Iterative Codes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51355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rfibo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n)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if (n==0) return 0;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if (n==1) return 1;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rfibo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(n-1) + \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rfibo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(n-2);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51355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ifibo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n)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pprev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1;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if (n==0) return 0;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if (n==1) return 1;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for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=2;i&lt;=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n;i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++){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pprev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pprev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30000" dirty="0" smtClean="0"/>
              <a:t>n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power</a:t>
            </a:r>
            <a:r>
              <a:rPr lang="en-US" dirty="0" smtClean="0"/>
              <a:t>(</a:t>
            </a:r>
            <a:r>
              <a:rPr lang="en-US" i="1" dirty="0" smtClean="0"/>
              <a:t>a</a:t>
            </a:r>
            <a:r>
              <a:rPr lang="en-US" dirty="0" smtClean="0"/>
              <a:t>: nonzero real number, </a:t>
            </a:r>
            <a:r>
              <a:rPr lang="en-US" i="1" dirty="0" smtClean="0"/>
              <a:t>n</a:t>
            </a:r>
            <a:r>
              <a:rPr lang="en-US" dirty="0" smtClean="0"/>
              <a:t>: nonnegative integer)</a:t>
            </a:r>
          </a:p>
          <a:p>
            <a:r>
              <a:rPr lang="en-US" dirty="0" smtClean="0"/>
              <a:t>if </a:t>
            </a:r>
            <a:r>
              <a:rPr lang="en-US" i="1" dirty="0" smtClean="0"/>
              <a:t>n</a:t>
            </a:r>
            <a:r>
              <a:rPr lang="en-US" dirty="0" smtClean="0"/>
              <a:t> = 0 then</a:t>
            </a:r>
          </a:p>
          <a:p>
            <a:pPr lvl="1"/>
            <a:r>
              <a:rPr lang="en-US" i="1" dirty="0" smtClean="0"/>
              <a:t>power</a:t>
            </a:r>
            <a:r>
              <a:rPr lang="en-US" dirty="0" smtClean="0"/>
              <a:t>(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n</a:t>
            </a:r>
            <a:r>
              <a:rPr lang="en-US" dirty="0" smtClean="0"/>
              <a:t>) := 1</a:t>
            </a:r>
          </a:p>
          <a:p>
            <a:r>
              <a:rPr lang="en-US" dirty="0" smtClean="0"/>
              <a:t>else</a:t>
            </a:r>
          </a:p>
          <a:p>
            <a:pPr lvl="1"/>
            <a:r>
              <a:rPr lang="en-US" i="1" dirty="0" smtClean="0"/>
              <a:t>power</a:t>
            </a:r>
            <a:r>
              <a:rPr lang="en-US" dirty="0" smtClean="0"/>
              <a:t>(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n</a:t>
            </a:r>
            <a:r>
              <a:rPr lang="en-US" dirty="0" smtClean="0"/>
              <a:t>) :=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</a:t>
            </a:r>
            <a:r>
              <a:rPr lang="en-US" dirty="0" smtClean="0"/>
              <a:t> </a:t>
            </a:r>
            <a:r>
              <a:rPr lang="en-US" i="1" dirty="0" smtClean="0"/>
              <a:t>power</a:t>
            </a:r>
            <a:r>
              <a:rPr lang="en-US" dirty="0" smtClean="0"/>
              <a:t>(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n</a:t>
            </a:r>
            <a:r>
              <a:rPr lang="en-US" dirty="0" smtClean="0"/>
              <a:t>-1)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VS Iterative Codes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51355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power(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a,n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if (n==0) return 1;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return a * \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power(a,n-1);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5135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power(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a,n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… HOW? …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Greatest Common Divisor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 smtClean="0"/>
              <a:t>gcd</a:t>
            </a:r>
            <a:r>
              <a:rPr lang="en-US" dirty="0" smtClean="0"/>
              <a:t>(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: nonnegative integers w/ </a:t>
            </a:r>
            <a:r>
              <a:rPr lang="en-US" i="1" dirty="0" smtClean="0"/>
              <a:t>a</a:t>
            </a:r>
            <a:r>
              <a:rPr lang="en-US" dirty="0" smtClean="0"/>
              <a:t>&lt;</a:t>
            </a:r>
            <a:r>
              <a:rPr lang="en-US" i="1" dirty="0" smtClean="0"/>
              <a:t>b</a:t>
            </a:r>
            <a:r>
              <a:rPr lang="en-US" dirty="0" smtClean="0"/>
              <a:t>)</a:t>
            </a:r>
          </a:p>
          <a:p>
            <a:r>
              <a:rPr lang="en-US" dirty="0" smtClean="0"/>
              <a:t>if </a:t>
            </a:r>
            <a:r>
              <a:rPr lang="en-US" i="1" dirty="0" smtClean="0"/>
              <a:t>a</a:t>
            </a:r>
            <a:r>
              <a:rPr lang="en-US" dirty="0" smtClean="0"/>
              <a:t> = 0 then</a:t>
            </a:r>
          </a:p>
          <a:p>
            <a:pPr lvl="1"/>
            <a:r>
              <a:rPr lang="en-US" i="1" dirty="0" err="1" smtClean="0"/>
              <a:t>gcd</a:t>
            </a:r>
            <a:r>
              <a:rPr lang="en-US" dirty="0" smtClean="0"/>
              <a:t>(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) := </a:t>
            </a:r>
            <a:r>
              <a:rPr lang="en-US" i="1" dirty="0" smtClean="0"/>
              <a:t>b</a:t>
            </a:r>
          </a:p>
          <a:p>
            <a:r>
              <a:rPr lang="en-US" dirty="0" smtClean="0"/>
              <a:t>else</a:t>
            </a:r>
          </a:p>
          <a:p>
            <a:pPr lvl="1"/>
            <a:r>
              <a:rPr lang="en-US" i="1" dirty="0" err="1" smtClean="0"/>
              <a:t>gcd</a:t>
            </a:r>
            <a:r>
              <a:rPr lang="en-US" dirty="0" smtClean="0"/>
              <a:t>(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) := </a:t>
            </a:r>
            <a:r>
              <a:rPr lang="en-US" i="1" dirty="0" err="1" smtClean="0"/>
              <a:t>gcd</a:t>
            </a:r>
            <a:r>
              <a:rPr lang="en-US" dirty="0" smtClean="0"/>
              <a:t>(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b="1" dirty="0" smtClean="0"/>
              <a:t>mod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a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4</a:t>
            </a:r>
          </a:p>
          <a:p>
            <a:pPr lvl="1"/>
            <a:r>
              <a:rPr lang="en-US" dirty="0" smtClean="0"/>
              <a:t>Mathematical Induction</a:t>
            </a:r>
          </a:p>
          <a:p>
            <a:pPr lvl="1"/>
            <a:r>
              <a:rPr lang="en-US" dirty="0" smtClean="0"/>
              <a:t>Recursive Definitions and Structural Induction</a:t>
            </a:r>
          </a:p>
          <a:p>
            <a:pPr lvl="1"/>
            <a:r>
              <a:rPr lang="en-US" dirty="0" smtClean="0"/>
              <a:t>Recursive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VS Iterative Codes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51355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rgcd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if (a==0) return b;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rgcd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b%a,a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5135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igcd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… HOW? …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975192"/>
          </a:xfrm>
        </p:spPr>
        <p:txBody>
          <a:bodyPr>
            <a:normAutofit lnSpcReduction="10000"/>
          </a:bodyPr>
          <a:lstStyle/>
          <a:p>
            <a:r>
              <a:rPr lang="en-US" i="1" dirty="0" err="1" smtClean="0"/>
              <a:t>bsearch</a:t>
            </a:r>
            <a:r>
              <a:rPr lang="en-US" dirty="0" smtClean="0"/>
              <a:t>(</a:t>
            </a:r>
            <a:r>
              <a:rPr lang="en-US" i="1" dirty="0" err="1" smtClean="0"/>
              <a:t>x</a:t>
            </a:r>
            <a:r>
              <a:rPr lang="en-US" dirty="0" err="1" smtClean="0"/>
              <a:t>,</a:t>
            </a:r>
            <a:r>
              <a:rPr lang="en-US" i="1" dirty="0" err="1" smtClean="0"/>
              <a:t>i</a:t>
            </a:r>
            <a:r>
              <a:rPr lang="en-US" dirty="0" smtClean="0"/>
              <a:t>, </a:t>
            </a:r>
            <a:r>
              <a:rPr lang="en-US" i="1" dirty="0" smtClean="0"/>
              <a:t>j</a:t>
            </a:r>
            <a:r>
              <a:rPr lang="en-US" dirty="0" smtClean="0"/>
              <a:t>: integers w/ 1</a:t>
            </a:r>
            <a:r>
              <a:rPr lang="en-US" dirty="0" smtClean="0">
                <a:sym typeface="Symbol"/>
              </a:rPr>
              <a:t> </a:t>
            </a:r>
            <a:r>
              <a:rPr lang="en-US" i="1" dirty="0" err="1" smtClean="0"/>
              <a:t>i</a:t>
            </a:r>
            <a:r>
              <a:rPr lang="en-US" dirty="0" smtClean="0">
                <a:sym typeface="Symbol"/>
              </a:rPr>
              <a:t> </a:t>
            </a:r>
            <a:r>
              <a:rPr lang="en-US" i="1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, </a:t>
            </a:r>
            <a:r>
              <a:rPr lang="en-US" i="1" dirty="0" err="1" smtClean="0"/>
              <a:t>i</a:t>
            </a:r>
            <a:r>
              <a:rPr lang="en-US" dirty="0" smtClean="0">
                <a:sym typeface="Symbol"/>
              </a:rPr>
              <a:t> </a:t>
            </a:r>
            <a:r>
              <a:rPr lang="en-US" i="1" dirty="0" smtClean="0">
                <a:sym typeface="Symbol"/>
              </a:rPr>
              <a:t>j </a:t>
            </a:r>
            <a:r>
              <a:rPr lang="en-US" dirty="0" smtClean="0">
                <a:sym typeface="Symbol"/>
              </a:rPr>
              <a:t></a:t>
            </a:r>
            <a:r>
              <a:rPr lang="en-US" i="1" dirty="0" smtClean="0">
                <a:sym typeface="Symbol"/>
              </a:rPr>
              <a:t>n</a:t>
            </a:r>
            <a:r>
              <a:rPr lang="en-US" dirty="0" smtClean="0"/>
              <a:t>)</a:t>
            </a:r>
          </a:p>
          <a:p>
            <a:r>
              <a:rPr lang="en-US" i="1" dirty="0" smtClean="0"/>
              <a:t>m</a:t>
            </a:r>
            <a:r>
              <a:rPr lang="en-US" dirty="0" smtClean="0"/>
              <a:t> = </a:t>
            </a:r>
            <a:r>
              <a:rPr lang="en-US" dirty="0" smtClean="0">
                <a:sym typeface="Symbol"/>
              </a:rPr>
              <a:t></a:t>
            </a:r>
            <a:r>
              <a:rPr lang="en-US" dirty="0" smtClean="0"/>
              <a:t>(</a:t>
            </a:r>
            <a:r>
              <a:rPr lang="en-US" i="1" dirty="0" err="1" smtClean="0"/>
              <a:t>i</a:t>
            </a:r>
            <a:r>
              <a:rPr lang="en-US" dirty="0" err="1" smtClean="0"/>
              <a:t>+</a:t>
            </a:r>
            <a:r>
              <a:rPr lang="en-US" i="1" dirty="0" err="1" smtClean="0"/>
              <a:t>j</a:t>
            </a:r>
            <a:r>
              <a:rPr lang="en-US" dirty="0" smtClean="0"/>
              <a:t>)/2</a:t>
            </a:r>
            <a:r>
              <a:rPr lang="en-US" dirty="0" smtClean="0">
                <a:sym typeface="Symbol"/>
              </a:rPr>
              <a:t>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i="1" dirty="0" smtClean="0"/>
              <a:t>x</a:t>
            </a:r>
            <a:r>
              <a:rPr lang="en-US" dirty="0" smtClean="0"/>
              <a:t> = </a:t>
            </a:r>
            <a:r>
              <a:rPr lang="en-US" i="1" dirty="0" smtClean="0"/>
              <a:t>a</a:t>
            </a:r>
            <a:r>
              <a:rPr lang="en-US" i="1" baseline="-25000" dirty="0" smtClean="0"/>
              <a:t>m</a:t>
            </a:r>
            <a:r>
              <a:rPr lang="en-US" dirty="0" smtClean="0"/>
              <a:t> then</a:t>
            </a:r>
          </a:p>
          <a:p>
            <a:pPr lvl="1"/>
            <a:r>
              <a:rPr lang="en-US" i="1" dirty="0" smtClean="0"/>
              <a:t>location</a:t>
            </a:r>
            <a:r>
              <a:rPr lang="en-US" dirty="0" smtClean="0"/>
              <a:t> := </a:t>
            </a:r>
            <a:r>
              <a:rPr lang="en-US" i="1" dirty="0" smtClean="0"/>
              <a:t>m</a:t>
            </a:r>
          </a:p>
          <a:p>
            <a:r>
              <a:rPr lang="en-US" dirty="0" smtClean="0"/>
              <a:t>else if (</a:t>
            </a:r>
            <a:r>
              <a:rPr lang="en-US" i="1" dirty="0" smtClean="0"/>
              <a:t>x</a:t>
            </a:r>
            <a:r>
              <a:rPr lang="en-US" dirty="0" smtClean="0"/>
              <a:t> &lt; </a:t>
            </a:r>
            <a:r>
              <a:rPr lang="en-US" i="1" dirty="0" smtClean="0"/>
              <a:t>a</a:t>
            </a:r>
            <a:r>
              <a:rPr lang="en-US" i="1" baseline="-25000" dirty="0" smtClean="0"/>
              <a:t>m</a:t>
            </a:r>
            <a:r>
              <a:rPr lang="en-US" dirty="0" smtClean="0"/>
              <a:t> and </a:t>
            </a:r>
            <a:r>
              <a:rPr lang="en-US" i="1" dirty="0" err="1" smtClean="0"/>
              <a:t>i</a:t>
            </a:r>
            <a:r>
              <a:rPr lang="en-US" dirty="0" smtClean="0"/>
              <a:t> &lt; </a:t>
            </a:r>
            <a:r>
              <a:rPr lang="en-US" i="1" dirty="0" smtClean="0"/>
              <a:t>m</a:t>
            </a:r>
            <a:r>
              <a:rPr lang="en-US" dirty="0" smtClean="0"/>
              <a:t>) then</a:t>
            </a:r>
          </a:p>
          <a:p>
            <a:pPr lvl="1"/>
            <a:r>
              <a:rPr lang="en-US" i="1" dirty="0" err="1" smtClean="0"/>
              <a:t>bsearch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err="1" smtClean="0"/>
              <a:t>i</a:t>
            </a:r>
            <a:r>
              <a:rPr lang="en-US" dirty="0" smtClean="0"/>
              <a:t>, </a:t>
            </a:r>
            <a:r>
              <a:rPr lang="en-US" i="1" dirty="0" smtClean="0"/>
              <a:t>m</a:t>
            </a:r>
            <a:r>
              <a:rPr lang="en-US" dirty="0" smtClean="0"/>
              <a:t>-1)</a:t>
            </a:r>
          </a:p>
          <a:p>
            <a:r>
              <a:rPr lang="en-US" dirty="0" smtClean="0"/>
              <a:t>else if (</a:t>
            </a:r>
            <a:r>
              <a:rPr lang="en-US" i="1" dirty="0" smtClean="0"/>
              <a:t>x</a:t>
            </a:r>
            <a:r>
              <a:rPr lang="en-US" dirty="0" smtClean="0"/>
              <a:t> &gt; </a:t>
            </a:r>
            <a:r>
              <a:rPr lang="en-US" i="1" dirty="0" smtClean="0"/>
              <a:t>a</a:t>
            </a:r>
            <a:r>
              <a:rPr lang="en-US" i="1" baseline="-25000" dirty="0" smtClean="0"/>
              <a:t>m</a:t>
            </a:r>
            <a:r>
              <a:rPr lang="en-US" dirty="0" smtClean="0"/>
              <a:t> and </a:t>
            </a:r>
            <a:r>
              <a:rPr lang="en-US" i="1" dirty="0" smtClean="0"/>
              <a:t>j</a:t>
            </a:r>
            <a:r>
              <a:rPr lang="en-US" dirty="0" smtClean="0"/>
              <a:t> &gt; </a:t>
            </a:r>
            <a:r>
              <a:rPr lang="en-US" i="1" dirty="0" smtClean="0"/>
              <a:t>m</a:t>
            </a:r>
            <a:r>
              <a:rPr lang="en-US" dirty="0" smtClean="0"/>
              <a:t>) then</a:t>
            </a:r>
          </a:p>
          <a:p>
            <a:pPr lvl="1"/>
            <a:r>
              <a:rPr lang="en-US" i="1" dirty="0" err="1" smtClean="0"/>
              <a:t>bsearch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m</a:t>
            </a:r>
            <a:r>
              <a:rPr lang="en-US" dirty="0" smtClean="0"/>
              <a:t>+1, </a:t>
            </a:r>
            <a:r>
              <a:rPr lang="en-US" i="1" dirty="0" smtClean="0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else</a:t>
            </a:r>
          </a:p>
          <a:p>
            <a:pPr lvl="1"/>
            <a:r>
              <a:rPr lang="en-US" i="1" dirty="0" smtClean="0"/>
              <a:t>location</a:t>
            </a:r>
            <a:r>
              <a:rPr lang="en-US" dirty="0" smtClean="0"/>
              <a:t> :=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VS Iterative Codes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51355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rbsearch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… HOW? …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5135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ibsearch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… HOW? …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 (1)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975192"/>
          </a:xfrm>
        </p:spPr>
        <p:txBody>
          <a:bodyPr>
            <a:normAutofit/>
          </a:bodyPr>
          <a:lstStyle/>
          <a:p>
            <a:r>
              <a:rPr lang="en-US" i="1" dirty="0" err="1" smtClean="0"/>
              <a:t>msort</a:t>
            </a:r>
            <a:r>
              <a:rPr lang="en-US" dirty="0" smtClean="0"/>
              <a:t>(</a:t>
            </a:r>
            <a:r>
              <a:rPr lang="en-US" i="1" dirty="0" smtClean="0"/>
              <a:t>L</a:t>
            </a:r>
            <a:r>
              <a:rPr lang="en-US" dirty="0" smtClean="0"/>
              <a:t> = </a:t>
            </a:r>
            <a:r>
              <a:rPr lang="en-US" i="1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,…,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dirty="0" smtClean="0"/>
              <a:t>)</a:t>
            </a:r>
          </a:p>
          <a:p>
            <a:r>
              <a:rPr lang="en-US" dirty="0" smtClean="0"/>
              <a:t>if </a:t>
            </a:r>
            <a:r>
              <a:rPr lang="en-US" i="1" dirty="0" smtClean="0"/>
              <a:t>n</a:t>
            </a:r>
            <a:r>
              <a:rPr lang="en-US" dirty="0" smtClean="0"/>
              <a:t> &gt; 1 then</a:t>
            </a:r>
          </a:p>
          <a:p>
            <a:pPr lvl="1"/>
            <a:r>
              <a:rPr lang="en-US" i="1" dirty="0" smtClean="0"/>
              <a:t>m</a:t>
            </a:r>
            <a:r>
              <a:rPr lang="en-US" dirty="0" smtClean="0"/>
              <a:t> := </a:t>
            </a:r>
            <a:r>
              <a:rPr lang="en-US" dirty="0" smtClean="0">
                <a:sym typeface="Symbol"/>
              </a:rPr>
              <a:t></a:t>
            </a:r>
            <a:r>
              <a:rPr lang="en-US" i="1" dirty="0" smtClean="0"/>
              <a:t>n</a:t>
            </a:r>
            <a:r>
              <a:rPr lang="en-US" dirty="0" smtClean="0"/>
              <a:t>/2</a:t>
            </a:r>
            <a:r>
              <a:rPr lang="en-US" dirty="0" smtClean="0">
                <a:sym typeface="Symbol"/>
              </a:rPr>
              <a:t></a:t>
            </a:r>
          </a:p>
          <a:p>
            <a:pPr lvl="1"/>
            <a:r>
              <a:rPr lang="en-US" i="1" dirty="0" smtClean="0">
                <a:sym typeface="Symbol"/>
              </a:rPr>
              <a:t>L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 := </a:t>
            </a:r>
            <a:r>
              <a:rPr lang="en-US" i="1" dirty="0" smtClean="0">
                <a:sym typeface="Symbol"/>
              </a:rPr>
              <a:t>a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, </a:t>
            </a:r>
            <a:r>
              <a:rPr lang="en-US" i="1" dirty="0" smtClean="0">
                <a:sym typeface="Symbol"/>
              </a:rPr>
              <a:t>a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, …, </a:t>
            </a:r>
            <a:r>
              <a:rPr lang="en-US" i="1" dirty="0" smtClean="0">
                <a:sym typeface="Symbol"/>
              </a:rPr>
              <a:t>a</a:t>
            </a:r>
            <a:r>
              <a:rPr lang="en-US" i="1" baseline="-25000" dirty="0" smtClean="0">
                <a:sym typeface="Symbol"/>
              </a:rPr>
              <a:t>m</a:t>
            </a:r>
          </a:p>
          <a:p>
            <a:pPr lvl="1"/>
            <a:r>
              <a:rPr lang="en-US" i="1" dirty="0" smtClean="0">
                <a:sym typeface="Symbol"/>
              </a:rPr>
              <a:t>L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 := </a:t>
            </a:r>
            <a:r>
              <a:rPr lang="en-US" i="1" dirty="0" smtClean="0">
                <a:sym typeface="Symbol"/>
              </a:rPr>
              <a:t>a</a:t>
            </a:r>
            <a:r>
              <a:rPr lang="en-US" baseline="-25000" dirty="0" smtClean="0">
                <a:sym typeface="Symbol"/>
              </a:rPr>
              <a:t>m+1</a:t>
            </a:r>
            <a:r>
              <a:rPr lang="en-US" dirty="0" smtClean="0">
                <a:sym typeface="Symbol"/>
              </a:rPr>
              <a:t>, </a:t>
            </a:r>
            <a:r>
              <a:rPr lang="en-US" i="1" dirty="0" smtClean="0">
                <a:sym typeface="Symbol"/>
              </a:rPr>
              <a:t>a</a:t>
            </a:r>
            <a:r>
              <a:rPr lang="en-US" baseline="-25000" dirty="0" smtClean="0">
                <a:sym typeface="Symbol"/>
              </a:rPr>
              <a:t>m+2</a:t>
            </a:r>
            <a:r>
              <a:rPr lang="en-US" dirty="0" smtClean="0">
                <a:sym typeface="Symbol"/>
              </a:rPr>
              <a:t>, …, </a:t>
            </a:r>
            <a:r>
              <a:rPr lang="en-US" i="1" dirty="0" smtClean="0">
                <a:sym typeface="Symbol"/>
              </a:rPr>
              <a:t>a</a:t>
            </a:r>
            <a:r>
              <a:rPr lang="en-US" i="1" baseline="-25000" dirty="0" smtClean="0">
                <a:sym typeface="Symbol"/>
              </a:rPr>
              <a:t>n</a:t>
            </a:r>
            <a:endParaRPr lang="en-US" dirty="0" smtClean="0">
              <a:sym typeface="Symbol"/>
            </a:endParaRPr>
          </a:p>
          <a:p>
            <a:pPr lvl="1"/>
            <a:r>
              <a:rPr lang="en-US" i="1" dirty="0" smtClean="0"/>
              <a:t>L</a:t>
            </a:r>
            <a:r>
              <a:rPr lang="en-US" dirty="0" smtClean="0"/>
              <a:t> := </a:t>
            </a:r>
            <a:r>
              <a:rPr lang="en-US" i="1" dirty="0" smtClean="0"/>
              <a:t>merge</a:t>
            </a:r>
            <a:r>
              <a:rPr lang="en-US" dirty="0" smtClean="0"/>
              <a:t>(</a:t>
            </a:r>
            <a:r>
              <a:rPr lang="en-US" dirty="0" err="1" smtClean="0"/>
              <a:t>msort</a:t>
            </a:r>
            <a:r>
              <a:rPr lang="en-US" dirty="0" smtClean="0"/>
              <a:t>(</a:t>
            </a:r>
            <a:r>
              <a:rPr lang="en-US" i="1" dirty="0" smtClean="0">
                <a:sym typeface="Symbol"/>
              </a:rPr>
              <a:t>L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/>
              <a:t>), </a:t>
            </a:r>
            <a:r>
              <a:rPr lang="en-US" dirty="0" err="1" smtClean="0"/>
              <a:t>msort</a:t>
            </a:r>
            <a:r>
              <a:rPr lang="en-US" dirty="0" smtClean="0"/>
              <a:t>(</a:t>
            </a:r>
            <a:r>
              <a:rPr lang="en-US" i="1" dirty="0" smtClean="0">
                <a:sym typeface="Symbol"/>
              </a:rPr>
              <a:t>L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/>
              <a:t>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 (2)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975192"/>
          </a:xfrm>
        </p:spPr>
        <p:txBody>
          <a:bodyPr>
            <a:normAutofit/>
          </a:bodyPr>
          <a:lstStyle/>
          <a:p>
            <a:r>
              <a:rPr lang="en-US" i="1" dirty="0" smtClean="0"/>
              <a:t>merge</a:t>
            </a:r>
            <a:r>
              <a:rPr lang="en-US" dirty="0" smtClean="0"/>
              <a:t>(</a:t>
            </a:r>
            <a:r>
              <a:rPr lang="en-US" i="1" dirty="0" smtClean="0">
                <a:sym typeface="Symbol"/>
              </a:rPr>
              <a:t>L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/>
              <a:t>, </a:t>
            </a:r>
            <a:r>
              <a:rPr lang="en-US" i="1" dirty="0" smtClean="0">
                <a:sym typeface="Symbol"/>
              </a:rPr>
              <a:t>L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/>
              <a:t>: sorted lists)</a:t>
            </a:r>
          </a:p>
          <a:p>
            <a:r>
              <a:rPr lang="en-US" i="1" dirty="0" smtClean="0"/>
              <a:t>L</a:t>
            </a:r>
            <a:r>
              <a:rPr lang="en-US" dirty="0" smtClean="0"/>
              <a:t> := empty list</a:t>
            </a:r>
          </a:p>
          <a:p>
            <a:r>
              <a:rPr lang="en-US" dirty="0" smtClean="0"/>
              <a:t>while </a:t>
            </a:r>
            <a:r>
              <a:rPr lang="en-US" i="1" dirty="0" smtClean="0">
                <a:sym typeface="Symbol"/>
              </a:rPr>
              <a:t>L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/>
              <a:t> and </a:t>
            </a:r>
            <a:r>
              <a:rPr lang="en-US" i="1" dirty="0" smtClean="0">
                <a:sym typeface="Symbol"/>
              </a:rPr>
              <a:t>L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/>
              <a:t> are both nonempty</a:t>
            </a:r>
          </a:p>
          <a:p>
            <a:pPr lvl="1"/>
            <a:r>
              <a:rPr lang="en-US" dirty="0" smtClean="0"/>
              <a:t>Remove smaller of first element of </a:t>
            </a:r>
            <a:r>
              <a:rPr lang="en-US" i="1" dirty="0" smtClean="0">
                <a:sym typeface="Symbol"/>
              </a:rPr>
              <a:t>L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/>
              <a:t> and </a:t>
            </a:r>
            <a:r>
              <a:rPr lang="en-US" i="1" dirty="0" smtClean="0">
                <a:sym typeface="Symbol"/>
              </a:rPr>
              <a:t>L</a:t>
            </a:r>
            <a:r>
              <a:rPr lang="en-US" baseline="-25000" dirty="0" smtClean="0">
                <a:sym typeface="Symbol"/>
              </a:rPr>
              <a:t>2 </a:t>
            </a:r>
            <a:r>
              <a:rPr lang="en-US" dirty="0" smtClean="0"/>
              <a:t>from the list it is in and put it at the right end of </a:t>
            </a:r>
            <a:r>
              <a:rPr lang="en-US" i="1" dirty="0" smtClean="0"/>
              <a:t>L</a:t>
            </a:r>
          </a:p>
          <a:p>
            <a:pPr lvl="1"/>
            <a:r>
              <a:rPr lang="en-US" dirty="0" smtClean="0"/>
              <a:t>if one list becomes empty then</a:t>
            </a:r>
          </a:p>
          <a:p>
            <a:pPr lvl="2"/>
            <a:r>
              <a:rPr lang="en-US" dirty="0" smtClean="0"/>
              <a:t>Remove all elements from the other list and append them to </a:t>
            </a:r>
            <a:r>
              <a:rPr lang="en-US" i="1" dirty="0" smtClean="0"/>
              <a:t>L</a:t>
            </a:r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Merge Sort (3)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Lemma: </a:t>
            </a:r>
            <a:r>
              <a:rPr lang="en-US" i="1" dirty="0" smtClean="0"/>
              <a:t>merge</a:t>
            </a:r>
            <a:r>
              <a:rPr lang="en-US" dirty="0" smtClean="0"/>
              <a:t>()</a:t>
            </a:r>
          </a:p>
          <a:p>
            <a:pPr lvl="1"/>
            <a:r>
              <a:rPr lang="en-US" i="1" dirty="0" smtClean="0"/>
              <a:t>L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L</a:t>
            </a:r>
            <a:r>
              <a:rPr lang="en-US" baseline="-25000" dirty="0" smtClean="0"/>
              <a:t>2</a:t>
            </a:r>
            <a:r>
              <a:rPr lang="en-US" dirty="0" smtClean="0"/>
              <a:t> with </a:t>
            </a:r>
            <a:r>
              <a:rPr lang="en-US" i="1" dirty="0" smtClean="0"/>
              <a:t>m</a:t>
            </a:r>
            <a:r>
              <a:rPr lang="en-US" dirty="0" smtClean="0"/>
              <a:t>, </a:t>
            </a:r>
            <a:r>
              <a:rPr lang="en-US" i="1" dirty="0" smtClean="0"/>
              <a:t>n</a:t>
            </a:r>
            <a:r>
              <a:rPr lang="en-US" dirty="0" smtClean="0"/>
              <a:t> elements respectively can be merged into a sorted list using no more than </a:t>
            </a:r>
            <a:r>
              <a:rPr lang="en-US" i="1" dirty="0" smtClean="0"/>
              <a:t>m</a:t>
            </a:r>
            <a:r>
              <a:rPr lang="en-US" dirty="0" smtClean="0"/>
              <a:t>+</a:t>
            </a:r>
            <a:r>
              <a:rPr lang="en-US" i="1" dirty="0" smtClean="0"/>
              <a:t>n</a:t>
            </a:r>
            <a:r>
              <a:rPr lang="en-US" dirty="0" smtClean="0"/>
              <a:t>+1 comparisons</a:t>
            </a:r>
          </a:p>
          <a:p>
            <a:endParaRPr lang="en-US" dirty="0" smtClean="0"/>
          </a:p>
          <a:p>
            <a:r>
              <a:rPr lang="en-US" dirty="0" smtClean="0"/>
              <a:t>Theorem: </a:t>
            </a:r>
            <a:r>
              <a:rPr lang="en-US" i="1" dirty="0" err="1" smtClean="0"/>
              <a:t>msort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The number of comparisons needed to merge sort a list with </a:t>
            </a:r>
            <a:r>
              <a:rPr lang="en-US" i="1" dirty="0" smtClean="0"/>
              <a:t>n</a:t>
            </a:r>
            <a:r>
              <a:rPr lang="en-US" dirty="0" smtClean="0"/>
              <a:t> elements is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 log 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Ackermann's Function</a:t>
            </a:r>
            <a:br>
              <a:rPr lang="en-US" dirty="0" smtClean="0"/>
            </a:br>
            <a:r>
              <a:rPr lang="en-US" i="1" dirty="0" smtClean="0"/>
              <a:t>p</a:t>
            </a:r>
            <a:r>
              <a:rPr lang="en-US" dirty="0" smtClean="0"/>
              <a:t>=0,1,2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i="1" dirty="0" smtClean="0">
                <a:latin typeface="Century"/>
              </a:rPr>
              <a:t>φ</a:t>
            </a:r>
            <a:r>
              <a:rPr lang="en-US" dirty="0" smtClean="0">
                <a:latin typeface="Century"/>
              </a:rPr>
              <a:t>(</a:t>
            </a:r>
            <a:r>
              <a:rPr lang="en-US" i="1" dirty="0" err="1" smtClean="0">
                <a:latin typeface="Century"/>
              </a:rPr>
              <a:t>m</a:t>
            </a:r>
            <a:r>
              <a:rPr lang="en-US" dirty="0" err="1" smtClean="0">
                <a:latin typeface="Century"/>
              </a:rPr>
              <a:t>,</a:t>
            </a:r>
            <a:r>
              <a:rPr lang="en-US" i="1" dirty="0" err="1" smtClean="0">
                <a:latin typeface="Century"/>
              </a:rPr>
              <a:t>n</a:t>
            </a:r>
            <a:r>
              <a:rPr lang="en-US" dirty="0" err="1" smtClean="0">
                <a:latin typeface="Century"/>
              </a:rPr>
              <a:t>,</a:t>
            </a:r>
            <a:r>
              <a:rPr lang="en-US" i="1" dirty="0" err="1" smtClean="0">
                <a:latin typeface="Century"/>
              </a:rPr>
              <a:t>p</a:t>
            </a:r>
            <a:r>
              <a:rPr lang="en-US" dirty="0" smtClean="0">
                <a:latin typeface="Century"/>
              </a:rPr>
              <a:t>) </a:t>
            </a:r>
          </a:p>
          <a:p>
            <a:pPr lvl="1"/>
            <a:r>
              <a:rPr lang="el-GR" i="1" dirty="0" smtClean="0">
                <a:latin typeface="Century"/>
              </a:rPr>
              <a:t>φ</a:t>
            </a:r>
            <a:r>
              <a:rPr lang="en-US" dirty="0" smtClean="0">
                <a:latin typeface="Century"/>
              </a:rPr>
              <a:t>(</a:t>
            </a:r>
            <a:r>
              <a:rPr lang="en-US" i="1" dirty="0" smtClean="0">
                <a:latin typeface="Century"/>
              </a:rPr>
              <a:t>m</a:t>
            </a:r>
            <a:r>
              <a:rPr lang="en-US" dirty="0" smtClean="0">
                <a:latin typeface="Century"/>
              </a:rPr>
              <a:t>,</a:t>
            </a:r>
            <a:r>
              <a:rPr lang="en-US" i="1" dirty="0" smtClean="0">
                <a:latin typeface="Century"/>
              </a:rPr>
              <a:t>n</a:t>
            </a:r>
            <a:r>
              <a:rPr lang="en-US" dirty="0" smtClean="0">
                <a:latin typeface="Century"/>
              </a:rPr>
              <a:t>,0) = </a:t>
            </a:r>
            <a:r>
              <a:rPr lang="en-US" i="1" dirty="0" smtClean="0">
                <a:latin typeface="Century"/>
              </a:rPr>
              <a:t>m</a:t>
            </a:r>
            <a:r>
              <a:rPr lang="en-US" dirty="0" smtClean="0">
                <a:latin typeface="Century"/>
              </a:rPr>
              <a:t> + </a:t>
            </a:r>
            <a:r>
              <a:rPr lang="en-US" i="1" dirty="0" smtClean="0">
                <a:latin typeface="Century"/>
              </a:rPr>
              <a:t>n</a:t>
            </a:r>
          </a:p>
          <a:p>
            <a:pPr lvl="1"/>
            <a:r>
              <a:rPr lang="el-GR" i="1" dirty="0" smtClean="0">
                <a:latin typeface="Century"/>
              </a:rPr>
              <a:t>φ</a:t>
            </a:r>
            <a:r>
              <a:rPr lang="en-US" dirty="0" smtClean="0">
                <a:latin typeface="Century"/>
              </a:rPr>
              <a:t>(</a:t>
            </a:r>
            <a:r>
              <a:rPr lang="en-US" i="1" dirty="0" smtClean="0">
                <a:latin typeface="Century"/>
              </a:rPr>
              <a:t>m</a:t>
            </a:r>
            <a:r>
              <a:rPr lang="en-US" dirty="0" smtClean="0">
                <a:latin typeface="Century"/>
              </a:rPr>
              <a:t>,</a:t>
            </a:r>
            <a:r>
              <a:rPr lang="en-US" i="1" dirty="0" smtClean="0">
                <a:latin typeface="Century"/>
              </a:rPr>
              <a:t>n</a:t>
            </a:r>
            <a:r>
              <a:rPr lang="en-US" dirty="0" smtClean="0">
                <a:latin typeface="Century"/>
              </a:rPr>
              <a:t>,1) = </a:t>
            </a:r>
            <a:r>
              <a:rPr lang="en-US" i="1" dirty="0" smtClean="0">
                <a:latin typeface="Century"/>
              </a:rPr>
              <a:t>m</a:t>
            </a:r>
            <a:r>
              <a:rPr lang="en-US" dirty="0" smtClean="0">
                <a:latin typeface="Century"/>
              </a:rPr>
              <a:t> · </a:t>
            </a:r>
            <a:r>
              <a:rPr lang="en-US" i="1" dirty="0" smtClean="0">
                <a:latin typeface="Century"/>
              </a:rPr>
              <a:t>n</a:t>
            </a:r>
          </a:p>
          <a:p>
            <a:pPr lvl="1"/>
            <a:r>
              <a:rPr lang="el-GR" i="1" dirty="0" smtClean="0">
                <a:latin typeface="Century"/>
              </a:rPr>
              <a:t>φ</a:t>
            </a:r>
            <a:r>
              <a:rPr lang="en-US" dirty="0" smtClean="0">
                <a:latin typeface="Century"/>
              </a:rPr>
              <a:t>(</a:t>
            </a:r>
            <a:r>
              <a:rPr lang="en-US" i="1" dirty="0" smtClean="0">
                <a:latin typeface="Century"/>
              </a:rPr>
              <a:t>m</a:t>
            </a:r>
            <a:r>
              <a:rPr lang="en-US" dirty="0" smtClean="0">
                <a:latin typeface="Century"/>
              </a:rPr>
              <a:t>,</a:t>
            </a:r>
            <a:r>
              <a:rPr lang="en-US" i="1" dirty="0" smtClean="0">
                <a:latin typeface="Century"/>
              </a:rPr>
              <a:t>n</a:t>
            </a:r>
            <a:r>
              <a:rPr lang="en-US" dirty="0" smtClean="0">
                <a:latin typeface="Century"/>
              </a:rPr>
              <a:t>,2) = </a:t>
            </a:r>
            <a:r>
              <a:rPr lang="en-US" i="1" dirty="0" err="1" smtClean="0">
                <a:latin typeface="Century"/>
              </a:rPr>
              <a:t>m</a:t>
            </a:r>
            <a:r>
              <a:rPr lang="en-US" i="1" baseline="30000" dirty="0" err="1" smtClean="0">
                <a:latin typeface="Century"/>
              </a:rPr>
              <a:t>n</a:t>
            </a:r>
            <a:endParaRPr lang="en-US" i="1" baseline="30000" dirty="0" smtClean="0">
              <a:latin typeface="Century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Ackermann–</a:t>
            </a:r>
            <a:r>
              <a:rPr lang="en-US" dirty="0" err="1" smtClean="0"/>
              <a:t>Péter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A</a:t>
            </a:r>
            <a:r>
              <a:rPr lang="en-US" dirty="0" smtClean="0"/>
              <a:t>(</a:t>
            </a:r>
            <a:r>
              <a:rPr lang="en-US" i="1" dirty="0" err="1" smtClean="0"/>
              <a:t>m</a:t>
            </a:r>
            <a:r>
              <a:rPr lang="en-US" dirty="0" err="1" smtClean="0"/>
              <a:t>,</a:t>
            </a:r>
            <a:r>
              <a:rPr lang="en-US" i="1" dirty="0" err="1" smtClean="0"/>
              <a:t>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If </a:t>
            </a:r>
            <a:r>
              <a:rPr lang="en-US" i="1" dirty="0" smtClean="0"/>
              <a:t>m</a:t>
            </a:r>
            <a:r>
              <a:rPr lang="en-US" dirty="0" smtClean="0"/>
              <a:t>=0 then</a:t>
            </a:r>
          </a:p>
          <a:p>
            <a:pPr lvl="2"/>
            <a:r>
              <a:rPr lang="en-US" i="1" dirty="0" smtClean="0"/>
              <a:t>A</a:t>
            </a:r>
            <a:r>
              <a:rPr lang="en-US" dirty="0" smtClean="0"/>
              <a:t>(</a:t>
            </a:r>
            <a:r>
              <a:rPr lang="en-US" i="1" dirty="0" err="1" smtClean="0"/>
              <a:t>m</a:t>
            </a:r>
            <a:r>
              <a:rPr lang="en-US" dirty="0" err="1" smtClean="0"/>
              <a:t>,</a:t>
            </a:r>
            <a:r>
              <a:rPr lang="en-US" i="1" dirty="0" err="1" smtClean="0"/>
              <a:t>n</a:t>
            </a:r>
            <a:r>
              <a:rPr lang="en-US" dirty="0" smtClean="0"/>
              <a:t>)=</a:t>
            </a:r>
            <a:r>
              <a:rPr lang="en-US" i="1" dirty="0" smtClean="0"/>
              <a:t>n</a:t>
            </a:r>
            <a:r>
              <a:rPr lang="en-US" dirty="0" smtClean="0"/>
              <a:t>+1</a:t>
            </a:r>
          </a:p>
          <a:p>
            <a:pPr lvl="1"/>
            <a:r>
              <a:rPr lang="en-US" dirty="0" smtClean="0"/>
              <a:t>If </a:t>
            </a:r>
            <a:r>
              <a:rPr lang="en-US" i="1" dirty="0" smtClean="0"/>
              <a:t>m</a:t>
            </a:r>
            <a:r>
              <a:rPr lang="en-US" dirty="0" smtClean="0"/>
              <a:t>&gt;0 and </a:t>
            </a:r>
            <a:r>
              <a:rPr lang="en-US" i="1" dirty="0" smtClean="0"/>
              <a:t>n</a:t>
            </a:r>
            <a:r>
              <a:rPr lang="en-US" dirty="0" smtClean="0"/>
              <a:t>=0 then</a:t>
            </a:r>
          </a:p>
          <a:p>
            <a:pPr lvl="2"/>
            <a:r>
              <a:rPr lang="en-US" i="1" dirty="0" smtClean="0"/>
              <a:t>A</a:t>
            </a:r>
            <a:r>
              <a:rPr lang="en-US" dirty="0" smtClean="0"/>
              <a:t>(</a:t>
            </a:r>
            <a:r>
              <a:rPr lang="en-US" i="1" dirty="0" err="1" smtClean="0"/>
              <a:t>m</a:t>
            </a:r>
            <a:r>
              <a:rPr lang="en-US" dirty="0" err="1" smtClean="0"/>
              <a:t>,</a:t>
            </a:r>
            <a:r>
              <a:rPr lang="en-US" i="1" dirty="0" err="1" smtClean="0"/>
              <a:t>n</a:t>
            </a:r>
            <a:r>
              <a:rPr lang="en-US" dirty="0" smtClean="0"/>
              <a:t>)=</a:t>
            </a:r>
            <a:r>
              <a:rPr lang="en-US" i="1" dirty="0" smtClean="0"/>
              <a:t>A</a:t>
            </a:r>
            <a:r>
              <a:rPr lang="en-US" dirty="0" smtClean="0"/>
              <a:t>(</a:t>
            </a:r>
            <a:r>
              <a:rPr lang="en-US" i="1" dirty="0" smtClean="0"/>
              <a:t>m</a:t>
            </a:r>
            <a:r>
              <a:rPr lang="en-US" dirty="0" smtClean="0"/>
              <a:t>-1,1)</a:t>
            </a:r>
          </a:p>
          <a:p>
            <a:pPr lvl="1"/>
            <a:r>
              <a:rPr lang="en-US" dirty="0" smtClean="0"/>
              <a:t>If </a:t>
            </a:r>
            <a:r>
              <a:rPr lang="en-US" i="1" dirty="0" smtClean="0"/>
              <a:t>m</a:t>
            </a:r>
            <a:r>
              <a:rPr lang="en-US" dirty="0" smtClean="0"/>
              <a:t>&gt;0 and </a:t>
            </a:r>
            <a:r>
              <a:rPr lang="en-US" i="1" dirty="0" smtClean="0"/>
              <a:t>n</a:t>
            </a:r>
            <a:r>
              <a:rPr lang="en-US" dirty="0" smtClean="0"/>
              <a:t>&gt;0 then</a:t>
            </a:r>
          </a:p>
          <a:p>
            <a:pPr lvl="2"/>
            <a:r>
              <a:rPr lang="en-US" i="1" dirty="0" smtClean="0"/>
              <a:t>A</a:t>
            </a:r>
            <a:r>
              <a:rPr lang="en-US" dirty="0" smtClean="0"/>
              <a:t>(</a:t>
            </a:r>
            <a:r>
              <a:rPr lang="en-US" i="1" dirty="0" err="1" smtClean="0"/>
              <a:t>m</a:t>
            </a:r>
            <a:r>
              <a:rPr lang="en-US" dirty="0" err="1" smtClean="0"/>
              <a:t>,</a:t>
            </a:r>
            <a:r>
              <a:rPr lang="en-US" i="1" dirty="0" err="1" smtClean="0"/>
              <a:t>n</a:t>
            </a:r>
            <a:r>
              <a:rPr lang="en-US" dirty="0" smtClean="0"/>
              <a:t>)=</a:t>
            </a:r>
            <a:r>
              <a:rPr lang="en-US" i="1" dirty="0" smtClean="0"/>
              <a:t>A</a:t>
            </a:r>
            <a:r>
              <a:rPr lang="en-US" dirty="0" smtClean="0"/>
              <a:t>(</a:t>
            </a:r>
            <a:r>
              <a:rPr lang="en-US" i="1" dirty="0" smtClean="0"/>
              <a:t>m</a:t>
            </a:r>
            <a:r>
              <a:rPr lang="en-US" dirty="0" smtClean="0"/>
              <a:t>-1,</a:t>
            </a:r>
            <a:r>
              <a:rPr lang="en-US" i="1" dirty="0" smtClean="0"/>
              <a:t> A</a:t>
            </a:r>
            <a:r>
              <a:rPr lang="en-US" dirty="0" smtClean="0"/>
              <a:t>(</a:t>
            </a:r>
            <a:r>
              <a:rPr lang="en-US" i="1" dirty="0" smtClean="0"/>
              <a:t>m</a:t>
            </a:r>
            <a:r>
              <a:rPr lang="en-US" dirty="0" smtClean="0"/>
              <a:t>,</a:t>
            </a:r>
            <a:r>
              <a:rPr lang="en-US" i="1" dirty="0" smtClean="0"/>
              <a:t>n</a:t>
            </a:r>
            <a:r>
              <a:rPr lang="en-US" dirty="0" smtClean="0"/>
              <a:t>-1))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of </a:t>
            </a:r>
            <a:r>
              <a:rPr lang="en-US" i="1" dirty="0" smtClean="0"/>
              <a:t>A</a:t>
            </a:r>
            <a:r>
              <a:rPr lang="en-US" dirty="0" smtClean="0"/>
              <a:t>(</a:t>
            </a:r>
            <a:r>
              <a:rPr lang="en-US" i="1" dirty="0" err="1" smtClean="0"/>
              <a:t>m</a:t>
            </a:r>
            <a:r>
              <a:rPr lang="en-US" dirty="0" err="1" smtClean="0"/>
              <a:t>,</a:t>
            </a:r>
            <a:r>
              <a:rPr lang="en-US" i="1" dirty="0" err="1" smtClean="0"/>
              <a:t>n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68152"/>
            <a:ext cx="9144000" cy="5301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of </a:t>
            </a:r>
            <a:r>
              <a:rPr lang="en-US" i="1" dirty="0" smtClean="0"/>
              <a:t>A</a:t>
            </a:r>
            <a:r>
              <a:rPr lang="en-US" dirty="0" smtClean="0"/>
              <a:t>(</a:t>
            </a:r>
            <a:r>
              <a:rPr lang="en-US" i="1" dirty="0" err="1" smtClean="0"/>
              <a:t>m</a:t>
            </a:r>
            <a:r>
              <a:rPr lang="en-US" dirty="0" err="1" smtClean="0"/>
              <a:t>,</a:t>
            </a:r>
            <a:r>
              <a:rPr lang="en-US" i="1" dirty="0" err="1" smtClean="0"/>
              <a:t>n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08964"/>
            <a:ext cx="9144000" cy="3752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Induction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just an important proof technique and it is a </a:t>
            </a:r>
            <a:r>
              <a:rPr lang="en-US" u="sng" dirty="0" smtClean="0"/>
              <a:t>deductive</a:t>
            </a:r>
            <a:r>
              <a:rPr lang="en-US" dirty="0" smtClean="0"/>
              <a:t> reasoning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</a:t>
            </a:r>
            <a:r>
              <a:rPr lang="en-US" dirty="0" smtClean="0"/>
              <a:t> Z</a:t>
            </a:r>
            <a:r>
              <a:rPr lang="en-US" baseline="30000" dirty="0" smtClean="0"/>
              <a:t>+</a:t>
            </a:r>
            <a:r>
              <a:rPr lang="en-US" dirty="0" smtClean="0">
                <a:sym typeface="Symbol"/>
              </a:rPr>
              <a:t>, 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is true if</a:t>
            </a:r>
          </a:p>
          <a:p>
            <a:pPr lvl="1"/>
            <a:r>
              <a:rPr lang="en-US" i="1" dirty="0" smtClean="0"/>
              <a:t>P</a:t>
            </a:r>
            <a:r>
              <a:rPr lang="en-US" dirty="0" smtClean="0"/>
              <a:t>(1) AND </a:t>
            </a:r>
            <a:r>
              <a:rPr lang="en-US" dirty="0" smtClean="0">
                <a:sym typeface="Symbol"/>
              </a:rPr>
              <a:t></a:t>
            </a:r>
            <a:r>
              <a:rPr lang="en-US" i="1" dirty="0" smtClean="0"/>
              <a:t>k</a:t>
            </a:r>
            <a:r>
              <a:rPr lang="en-US" dirty="0" smtClean="0"/>
              <a:t>(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k</a:t>
            </a:r>
            <a:r>
              <a:rPr lang="en-US" dirty="0" smtClean="0"/>
              <a:t>)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k</a:t>
            </a:r>
            <a:r>
              <a:rPr lang="en-US" dirty="0" smtClean="0"/>
              <a:t>+1)) are true</a:t>
            </a:r>
          </a:p>
          <a:p>
            <a:pPr lvl="2"/>
            <a:r>
              <a:rPr lang="en-US" dirty="0" smtClean="0"/>
              <a:t>[</a:t>
            </a:r>
            <a:r>
              <a:rPr lang="en-US" i="1" dirty="0" smtClean="0"/>
              <a:t>P</a:t>
            </a:r>
            <a:r>
              <a:rPr lang="en-US" dirty="0" smtClean="0"/>
              <a:t>(1)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</a:t>
            </a:r>
            <a:r>
              <a:rPr lang="en-US" i="1" dirty="0" smtClean="0"/>
              <a:t>k</a:t>
            </a:r>
            <a:r>
              <a:rPr lang="en-US" dirty="0" smtClean="0"/>
              <a:t>(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k</a:t>
            </a:r>
            <a:r>
              <a:rPr lang="en-US" dirty="0" smtClean="0"/>
              <a:t>)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k</a:t>
            </a:r>
            <a:r>
              <a:rPr lang="en-US" dirty="0" smtClean="0"/>
              <a:t>+1))]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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</a:p>
          <a:p>
            <a:r>
              <a:rPr lang="en-US" dirty="0" smtClean="0"/>
              <a:t>Are they true?</a:t>
            </a:r>
          </a:p>
          <a:p>
            <a:pPr lvl="1"/>
            <a:r>
              <a:rPr lang="en-US" dirty="0" smtClean="0">
                <a:sym typeface="Symbol"/>
              </a:rPr>
              <a:t>1+2+…+</a:t>
            </a:r>
            <a:r>
              <a:rPr lang="en-US" i="1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 = </a:t>
            </a:r>
            <a:r>
              <a:rPr lang="en-US" i="1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+1)/2 </a:t>
            </a:r>
          </a:p>
          <a:p>
            <a:pPr lvl="1"/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&lt;</a:t>
            </a:r>
            <a:r>
              <a:rPr lang="en-US" dirty="0" smtClean="0"/>
              <a:t> 2</a:t>
            </a:r>
            <a:r>
              <a:rPr lang="en-US" i="1" baseline="30000" dirty="0" smtClean="0"/>
              <a:t>n</a:t>
            </a:r>
          </a:p>
          <a:p>
            <a:pPr lvl="1"/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baseline="30000" dirty="0" smtClean="0"/>
              <a:t>3</a:t>
            </a:r>
            <a:r>
              <a:rPr lang="en-US" dirty="0" smtClean="0"/>
              <a:t> – </a:t>
            </a:r>
            <a:r>
              <a:rPr lang="en-US" i="1" dirty="0" smtClean="0"/>
              <a:t>n</a:t>
            </a:r>
            <a:r>
              <a:rPr lang="en-US" dirty="0" smtClean="0"/>
              <a:t>) is divisible by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Knuth's Up-arrow Notation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53131"/>
            <a:ext cx="9143999" cy="5504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Such a huge!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21536"/>
            <a:ext cx="9144000" cy="488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Very, very, very … HUGE!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2125" y="2252663"/>
            <a:ext cx="5619750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Proving </a:t>
            </a:r>
            <a:r>
              <a:rPr lang="en-US" dirty="0" smtClean="0"/>
              <a:t>Summation Formulae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975192"/>
          </a:xfrm>
        </p:spPr>
        <p:txBody>
          <a:bodyPr/>
          <a:lstStyle/>
          <a:p>
            <a:r>
              <a:rPr lang="en-US" dirty="0" smtClean="0"/>
              <a:t>If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</a:t>
            </a:r>
            <a:r>
              <a:rPr lang="en-US" dirty="0" smtClean="0"/>
              <a:t> Z</a:t>
            </a:r>
            <a:r>
              <a:rPr lang="en-US" baseline="30000" dirty="0" smtClean="0"/>
              <a:t>+</a:t>
            </a:r>
            <a:r>
              <a:rPr lang="en-US" dirty="0" smtClean="0"/>
              <a:t> then 1+2+…+</a:t>
            </a:r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en-US" i="1" dirty="0" smtClean="0"/>
              <a:t>n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+1)/2</a:t>
            </a:r>
          </a:p>
          <a:p>
            <a:pPr lvl="1"/>
            <a:r>
              <a:rPr lang="en-US" u="sng" dirty="0" smtClean="0"/>
              <a:t>Basis step</a:t>
            </a:r>
            <a:r>
              <a:rPr lang="en-US" dirty="0" smtClean="0"/>
              <a:t>:</a:t>
            </a:r>
          </a:p>
          <a:p>
            <a:pPr lvl="2"/>
            <a:r>
              <a:rPr lang="en-US" i="1" dirty="0" smtClean="0"/>
              <a:t>P</a:t>
            </a:r>
            <a:r>
              <a:rPr lang="en-US" dirty="0" smtClean="0"/>
              <a:t>(1) is true, because 1 = 1(1+1)/2</a:t>
            </a:r>
          </a:p>
          <a:p>
            <a:pPr lvl="1"/>
            <a:r>
              <a:rPr lang="en-US" u="sng" dirty="0" smtClean="0"/>
              <a:t>Inductive step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Assume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k</a:t>
            </a:r>
            <a:r>
              <a:rPr lang="en-US" dirty="0" smtClean="0"/>
              <a:t>) is true</a:t>
            </a:r>
          </a:p>
          <a:p>
            <a:pPr lvl="3"/>
            <a:r>
              <a:rPr lang="en-US" dirty="0" smtClean="0"/>
              <a:t>(1) – 1+2+…+</a:t>
            </a:r>
            <a:r>
              <a:rPr lang="en-US" i="1" dirty="0" smtClean="0"/>
              <a:t>k</a:t>
            </a:r>
            <a:r>
              <a:rPr lang="en-US" dirty="0" smtClean="0"/>
              <a:t> = </a:t>
            </a:r>
            <a:r>
              <a:rPr lang="en-US" i="1" dirty="0" smtClean="0"/>
              <a:t>k</a:t>
            </a:r>
            <a:r>
              <a:rPr lang="en-US" dirty="0" smtClean="0"/>
              <a:t>(</a:t>
            </a:r>
            <a:r>
              <a:rPr lang="en-US" i="1" dirty="0" smtClean="0"/>
              <a:t>k</a:t>
            </a:r>
            <a:r>
              <a:rPr lang="en-US" dirty="0" smtClean="0"/>
              <a:t>+1)/2</a:t>
            </a:r>
          </a:p>
          <a:p>
            <a:pPr lvl="2"/>
            <a:r>
              <a:rPr lang="en-US" dirty="0" smtClean="0"/>
              <a:t>It must be shown that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k</a:t>
            </a:r>
            <a:r>
              <a:rPr lang="en-US" dirty="0" smtClean="0"/>
              <a:t>+1) is also true</a:t>
            </a:r>
          </a:p>
          <a:p>
            <a:pPr lvl="3"/>
            <a:r>
              <a:rPr lang="en-US" dirty="0" smtClean="0"/>
              <a:t>(2) – 1+2+…+</a:t>
            </a:r>
            <a:r>
              <a:rPr lang="en-US" i="1" dirty="0" smtClean="0"/>
              <a:t>k</a:t>
            </a:r>
            <a:r>
              <a:rPr lang="en-US" dirty="0" smtClean="0"/>
              <a:t>+</a:t>
            </a:r>
            <a:r>
              <a:rPr lang="en-US" i="1" dirty="0" smtClean="0"/>
              <a:t>k</a:t>
            </a:r>
            <a:r>
              <a:rPr lang="en-US" dirty="0" smtClean="0"/>
              <a:t>+1 = (</a:t>
            </a:r>
            <a:r>
              <a:rPr lang="en-US" i="1" dirty="0" smtClean="0"/>
              <a:t>k</a:t>
            </a:r>
            <a:r>
              <a:rPr lang="en-US" dirty="0" smtClean="0"/>
              <a:t>+1)[(</a:t>
            </a:r>
            <a:r>
              <a:rPr lang="en-US" i="1" dirty="0" smtClean="0"/>
              <a:t>k</a:t>
            </a:r>
            <a:r>
              <a:rPr lang="en-US" dirty="0" smtClean="0"/>
              <a:t>+1)+1]/2 = [(</a:t>
            </a:r>
            <a:r>
              <a:rPr lang="en-US" i="1" dirty="0" smtClean="0"/>
              <a:t>k</a:t>
            </a:r>
            <a:r>
              <a:rPr lang="en-US" dirty="0" smtClean="0"/>
              <a:t>+1)(</a:t>
            </a:r>
            <a:r>
              <a:rPr lang="en-US" i="1" dirty="0" smtClean="0"/>
              <a:t>k</a:t>
            </a:r>
            <a:r>
              <a:rPr lang="en-US" dirty="0" smtClean="0"/>
              <a:t>+2)]/2</a:t>
            </a:r>
          </a:p>
          <a:p>
            <a:pPr lvl="2"/>
            <a:r>
              <a:rPr lang="en-US" dirty="0" smtClean="0"/>
              <a:t>When we add </a:t>
            </a:r>
            <a:r>
              <a:rPr lang="en-US" i="1" dirty="0" smtClean="0"/>
              <a:t>k</a:t>
            </a:r>
            <a:r>
              <a:rPr lang="en-US" dirty="0" smtClean="0"/>
              <a:t>+1 to both sides of (1) then</a:t>
            </a:r>
          </a:p>
          <a:p>
            <a:pPr lvl="3"/>
            <a:r>
              <a:rPr lang="en-US" dirty="0" smtClean="0"/>
              <a:t>(3) – 1+2+…+</a:t>
            </a:r>
            <a:r>
              <a:rPr lang="en-US" i="1" dirty="0" smtClean="0"/>
              <a:t>k+</a:t>
            </a:r>
            <a:r>
              <a:rPr lang="en-US" dirty="0" smtClean="0"/>
              <a:t>(</a:t>
            </a:r>
            <a:r>
              <a:rPr lang="en-US" i="1" dirty="0" smtClean="0"/>
              <a:t>k+</a:t>
            </a:r>
            <a:r>
              <a:rPr lang="en-US" dirty="0" smtClean="0"/>
              <a:t>1) = </a:t>
            </a:r>
            <a:r>
              <a:rPr lang="en-US" i="1" dirty="0" smtClean="0"/>
              <a:t>k</a:t>
            </a:r>
            <a:r>
              <a:rPr lang="en-US" dirty="0" smtClean="0"/>
              <a:t>(</a:t>
            </a:r>
            <a:r>
              <a:rPr lang="en-US" i="1" dirty="0" smtClean="0"/>
              <a:t>k</a:t>
            </a:r>
            <a:r>
              <a:rPr lang="en-US" dirty="0" smtClean="0"/>
              <a:t>+1)/2 + (</a:t>
            </a:r>
            <a:r>
              <a:rPr lang="en-US" i="1" dirty="0" smtClean="0"/>
              <a:t>k</a:t>
            </a:r>
            <a:r>
              <a:rPr lang="en-US" dirty="0" smtClean="0"/>
              <a:t>+1) = [(</a:t>
            </a:r>
            <a:r>
              <a:rPr lang="en-US" i="1" dirty="0" smtClean="0"/>
              <a:t>k</a:t>
            </a:r>
            <a:r>
              <a:rPr lang="en-US" dirty="0" smtClean="0"/>
              <a:t>+1)(</a:t>
            </a:r>
            <a:r>
              <a:rPr lang="en-US" i="1" dirty="0" smtClean="0"/>
              <a:t>k</a:t>
            </a:r>
            <a:r>
              <a:rPr lang="en-US" dirty="0" smtClean="0"/>
              <a:t>+2)]/2</a:t>
            </a:r>
          </a:p>
          <a:p>
            <a:pPr lvl="2"/>
            <a:r>
              <a:rPr lang="en-US" dirty="0" smtClean="0"/>
              <a:t>Then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k</a:t>
            </a:r>
            <a:r>
              <a:rPr lang="en-US" dirty="0" smtClean="0"/>
              <a:t>+1) is true as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k</a:t>
            </a:r>
            <a:r>
              <a:rPr lang="en-US" dirty="0" smtClean="0"/>
              <a:t>) is true.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Proving Inequalities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975192"/>
          </a:xfrm>
        </p:spPr>
        <p:txBody>
          <a:bodyPr/>
          <a:lstStyle/>
          <a:p>
            <a:r>
              <a:rPr lang="en-US" dirty="0" smtClean="0"/>
              <a:t>If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</a:t>
            </a:r>
            <a:r>
              <a:rPr lang="en-US" dirty="0" smtClean="0"/>
              <a:t> Z</a:t>
            </a:r>
            <a:r>
              <a:rPr lang="en-US" baseline="30000" dirty="0" smtClean="0"/>
              <a:t>+</a:t>
            </a:r>
            <a:r>
              <a:rPr lang="en-US" dirty="0" smtClean="0"/>
              <a:t> then </a:t>
            </a:r>
            <a:r>
              <a:rPr lang="en-US" i="1" dirty="0" smtClean="0"/>
              <a:t>n</a:t>
            </a:r>
            <a:r>
              <a:rPr lang="en-US" dirty="0" smtClean="0"/>
              <a:t> &lt; 2</a:t>
            </a:r>
            <a:r>
              <a:rPr lang="en-US" i="1" baseline="30000" dirty="0" smtClean="0"/>
              <a:t>n</a:t>
            </a:r>
          </a:p>
          <a:p>
            <a:pPr lvl="1"/>
            <a:r>
              <a:rPr lang="en-US" u="sng" dirty="0" smtClean="0"/>
              <a:t>Basis step</a:t>
            </a:r>
            <a:r>
              <a:rPr lang="en-US" dirty="0" smtClean="0"/>
              <a:t>:</a:t>
            </a:r>
          </a:p>
          <a:p>
            <a:pPr lvl="2"/>
            <a:r>
              <a:rPr lang="en-US" i="1" dirty="0" smtClean="0"/>
              <a:t>P</a:t>
            </a:r>
            <a:r>
              <a:rPr lang="en-US" dirty="0" smtClean="0"/>
              <a:t>(1) is true, because 1 &lt; (2</a:t>
            </a:r>
            <a:r>
              <a:rPr lang="en-US" baseline="30000" dirty="0" smtClean="0"/>
              <a:t>1</a:t>
            </a:r>
            <a:r>
              <a:rPr lang="en-US" dirty="0" smtClean="0"/>
              <a:t> = 2)</a:t>
            </a:r>
          </a:p>
          <a:p>
            <a:pPr lvl="1"/>
            <a:r>
              <a:rPr lang="en-US" u="sng" dirty="0" smtClean="0"/>
              <a:t>Inductive step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Assume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k</a:t>
            </a:r>
            <a:r>
              <a:rPr lang="en-US" dirty="0" smtClean="0"/>
              <a:t>) is true</a:t>
            </a:r>
          </a:p>
          <a:p>
            <a:pPr lvl="3"/>
            <a:r>
              <a:rPr lang="en-US" dirty="0" smtClean="0"/>
              <a:t>(1) – </a:t>
            </a:r>
            <a:r>
              <a:rPr lang="en-US" i="1" dirty="0" smtClean="0"/>
              <a:t>k</a:t>
            </a:r>
            <a:r>
              <a:rPr lang="en-US" dirty="0" smtClean="0"/>
              <a:t> &lt; 2</a:t>
            </a:r>
            <a:r>
              <a:rPr lang="en-US" i="1" baseline="30000" dirty="0" smtClean="0"/>
              <a:t>k</a:t>
            </a:r>
            <a:endParaRPr lang="en-US" dirty="0" smtClean="0"/>
          </a:p>
          <a:p>
            <a:pPr lvl="2"/>
            <a:r>
              <a:rPr lang="en-US" dirty="0" smtClean="0"/>
              <a:t>It must be shown that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k</a:t>
            </a:r>
            <a:r>
              <a:rPr lang="en-US" dirty="0" smtClean="0"/>
              <a:t>+1) is also true</a:t>
            </a:r>
          </a:p>
          <a:p>
            <a:pPr lvl="3"/>
            <a:r>
              <a:rPr lang="en-US" dirty="0" smtClean="0"/>
              <a:t>(2) – </a:t>
            </a:r>
            <a:r>
              <a:rPr lang="en-US" i="1" dirty="0" smtClean="0"/>
              <a:t>k</a:t>
            </a:r>
            <a:r>
              <a:rPr lang="en-US" dirty="0" smtClean="0"/>
              <a:t>+1 &lt; 2</a:t>
            </a:r>
            <a:r>
              <a:rPr lang="en-US" i="1" baseline="30000" dirty="0" smtClean="0"/>
              <a:t>k</a:t>
            </a:r>
            <a:r>
              <a:rPr lang="en-US" baseline="30000" dirty="0" smtClean="0"/>
              <a:t>+1</a:t>
            </a:r>
            <a:endParaRPr lang="en-US" dirty="0" smtClean="0"/>
          </a:p>
          <a:p>
            <a:pPr lvl="2"/>
            <a:r>
              <a:rPr lang="en-US" dirty="0" smtClean="0"/>
              <a:t>When we add 1 to both sides of (1) then</a:t>
            </a:r>
          </a:p>
          <a:p>
            <a:pPr lvl="3"/>
            <a:r>
              <a:rPr lang="en-US" dirty="0" smtClean="0"/>
              <a:t>(3) – </a:t>
            </a:r>
            <a:r>
              <a:rPr lang="en-US" i="1" dirty="0" smtClean="0"/>
              <a:t>k</a:t>
            </a:r>
            <a:r>
              <a:rPr lang="en-US" dirty="0" smtClean="0"/>
              <a:t>+1 &lt; 2</a:t>
            </a:r>
            <a:r>
              <a:rPr lang="en-US" i="1" baseline="30000" dirty="0" smtClean="0"/>
              <a:t>k</a:t>
            </a:r>
            <a:r>
              <a:rPr lang="en-US" dirty="0" smtClean="0"/>
              <a:t>+1 which </a:t>
            </a:r>
            <a:r>
              <a:rPr lang="en-US" dirty="0" smtClean="0">
                <a:sym typeface="Symbol"/>
              </a:rPr>
              <a:t> [</a:t>
            </a:r>
            <a:r>
              <a:rPr lang="en-US" dirty="0" smtClean="0"/>
              <a:t>2</a:t>
            </a:r>
            <a:r>
              <a:rPr lang="en-US" i="1" baseline="30000" dirty="0" smtClean="0"/>
              <a:t>k</a:t>
            </a:r>
            <a:r>
              <a:rPr lang="en-US" dirty="0" smtClean="0">
                <a:sym typeface="Symbol"/>
              </a:rPr>
              <a:t>+</a:t>
            </a:r>
            <a:r>
              <a:rPr lang="en-US" dirty="0" smtClean="0"/>
              <a:t>2</a:t>
            </a:r>
            <a:r>
              <a:rPr lang="en-US" i="1" baseline="30000" dirty="0" smtClean="0"/>
              <a:t>k</a:t>
            </a:r>
            <a:r>
              <a:rPr lang="en-US" dirty="0" smtClean="0">
                <a:sym typeface="Symbol"/>
              </a:rPr>
              <a:t> = 2(</a:t>
            </a:r>
            <a:r>
              <a:rPr lang="en-US" dirty="0" smtClean="0"/>
              <a:t>2</a:t>
            </a:r>
            <a:r>
              <a:rPr lang="en-US" i="1" baseline="30000" dirty="0" smtClean="0"/>
              <a:t>k</a:t>
            </a:r>
            <a:r>
              <a:rPr lang="en-US" dirty="0" smtClean="0">
                <a:sym typeface="Symbol"/>
              </a:rPr>
              <a:t>) = </a:t>
            </a:r>
            <a:r>
              <a:rPr lang="en-US" dirty="0" smtClean="0"/>
              <a:t>2</a:t>
            </a:r>
            <a:r>
              <a:rPr lang="en-US" i="1" baseline="30000" dirty="0" smtClean="0"/>
              <a:t>k</a:t>
            </a:r>
            <a:r>
              <a:rPr lang="en-US" baseline="30000" dirty="0" smtClean="0"/>
              <a:t>+1</a:t>
            </a:r>
            <a:r>
              <a:rPr lang="en-US" dirty="0" smtClean="0"/>
              <a:t>]</a:t>
            </a:r>
          </a:p>
          <a:p>
            <a:pPr lvl="2"/>
            <a:r>
              <a:rPr lang="en-US" dirty="0" smtClean="0"/>
              <a:t>Then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k</a:t>
            </a:r>
            <a:r>
              <a:rPr lang="en-US" dirty="0" smtClean="0"/>
              <a:t>+1) is true as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k</a:t>
            </a:r>
            <a:r>
              <a:rPr lang="en-US" dirty="0" smtClean="0"/>
              <a:t>) is true.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Proving Divisibility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975192"/>
          </a:xfrm>
        </p:spPr>
        <p:txBody>
          <a:bodyPr/>
          <a:lstStyle/>
          <a:p>
            <a:r>
              <a:rPr lang="en-US" dirty="0" smtClean="0"/>
              <a:t>If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</a:t>
            </a:r>
            <a:r>
              <a:rPr lang="en-US" dirty="0" smtClean="0"/>
              <a:t> Z</a:t>
            </a:r>
            <a:r>
              <a:rPr lang="en-US" baseline="30000" dirty="0" smtClean="0"/>
              <a:t>+</a:t>
            </a:r>
            <a:r>
              <a:rPr lang="en-US" dirty="0" smtClean="0"/>
              <a:t> then (</a:t>
            </a:r>
            <a:r>
              <a:rPr lang="en-US" i="1" dirty="0" smtClean="0"/>
              <a:t>n</a:t>
            </a:r>
            <a:r>
              <a:rPr lang="en-US" baseline="30000" dirty="0" smtClean="0"/>
              <a:t>3</a:t>
            </a:r>
            <a:r>
              <a:rPr lang="en-US" dirty="0" smtClean="0"/>
              <a:t> – </a:t>
            </a:r>
            <a:r>
              <a:rPr lang="en-US" i="1" dirty="0" smtClean="0"/>
              <a:t>n</a:t>
            </a:r>
            <a:r>
              <a:rPr lang="en-US" dirty="0" smtClean="0"/>
              <a:t>) is divisible by 3</a:t>
            </a:r>
            <a:endParaRPr lang="en-US" i="1" baseline="30000" dirty="0" smtClean="0"/>
          </a:p>
          <a:p>
            <a:pPr lvl="1"/>
            <a:r>
              <a:rPr lang="en-US" u="sng" dirty="0" smtClean="0"/>
              <a:t>Basis step</a:t>
            </a:r>
            <a:r>
              <a:rPr lang="en-US" dirty="0" smtClean="0"/>
              <a:t>:</a:t>
            </a:r>
          </a:p>
          <a:p>
            <a:pPr lvl="2"/>
            <a:r>
              <a:rPr lang="en-US" i="1" dirty="0" smtClean="0"/>
              <a:t>P</a:t>
            </a:r>
            <a:r>
              <a:rPr lang="en-US" dirty="0" smtClean="0"/>
              <a:t>(1) is true, because (1</a:t>
            </a:r>
            <a:r>
              <a:rPr lang="en-US" baseline="30000" dirty="0" smtClean="0"/>
              <a:t>3</a:t>
            </a:r>
            <a:r>
              <a:rPr lang="en-US" dirty="0" smtClean="0"/>
              <a:t> – 1) = 0 is divisible by 3</a:t>
            </a:r>
          </a:p>
          <a:p>
            <a:pPr lvl="1"/>
            <a:r>
              <a:rPr lang="en-US" u="sng" dirty="0" smtClean="0"/>
              <a:t>Inductive step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Assume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k</a:t>
            </a:r>
            <a:r>
              <a:rPr lang="en-US" dirty="0" smtClean="0"/>
              <a:t>) is true</a:t>
            </a:r>
          </a:p>
          <a:p>
            <a:pPr lvl="3"/>
            <a:r>
              <a:rPr lang="en-US" dirty="0" smtClean="0"/>
              <a:t>(1) – (</a:t>
            </a:r>
            <a:r>
              <a:rPr lang="en-US" i="1" dirty="0" smtClean="0"/>
              <a:t>k</a:t>
            </a:r>
            <a:r>
              <a:rPr lang="en-US" baseline="30000" dirty="0" smtClean="0"/>
              <a:t>3</a:t>
            </a:r>
            <a:r>
              <a:rPr lang="en-US" dirty="0" smtClean="0"/>
              <a:t> – </a:t>
            </a:r>
            <a:r>
              <a:rPr lang="en-US" i="1" dirty="0" smtClean="0"/>
              <a:t>k</a:t>
            </a:r>
            <a:r>
              <a:rPr lang="en-US" dirty="0" smtClean="0"/>
              <a:t>) is divisible by 3</a:t>
            </a:r>
          </a:p>
          <a:p>
            <a:pPr lvl="2"/>
            <a:r>
              <a:rPr lang="en-US" dirty="0" smtClean="0"/>
              <a:t>It must be shown that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k</a:t>
            </a:r>
            <a:r>
              <a:rPr lang="en-US" dirty="0" smtClean="0"/>
              <a:t>+1) is also true</a:t>
            </a:r>
          </a:p>
          <a:p>
            <a:pPr lvl="3"/>
            <a:r>
              <a:rPr lang="en-US" dirty="0" smtClean="0"/>
              <a:t>(2) – ((</a:t>
            </a:r>
            <a:r>
              <a:rPr lang="en-US" i="1" dirty="0" smtClean="0"/>
              <a:t>k</a:t>
            </a:r>
            <a:r>
              <a:rPr lang="en-US" dirty="0" smtClean="0"/>
              <a:t>+1)</a:t>
            </a:r>
            <a:r>
              <a:rPr lang="en-US" baseline="30000" dirty="0" smtClean="0"/>
              <a:t>3</a:t>
            </a:r>
            <a:r>
              <a:rPr lang="en-US" dirty="0" smtClean="0"/>
              <a:t> – (</a:t>
            </a:r>
            <a:r>
              <a:rPr lang="en-US" i="1" dirty="0" smtClean="0"/>
              <a:t>k</a:t>
            </a:r>
            <a:r>
              <a:rPr lang="en-US" dirty="0" smtClean="0"/>
              <a:t>+1)) is divisible by 3</a:t>
            </a:r>
          </a:p>
          <a:p>
            <a:pPr lvl="2"/>
            <a:r>
              <a:rPr lang="en-US" dirty="0" smtClean="0"/>
              <a:t>And (2) = (</a:t>
            </a:r>
            <a:r>
              <a:rPr lang="en-US" i="1" dirty="0" smtClean="0"/>
              <a:t>k</a:t>
            </a:r>
            <a:r>
              <a:rPr lang="en-US" baseline="30000" dirty="0" smtClean="0"/>
              <a:t>3 </a:t>
            </a:r>
            <a:r>
              <a:rPr lang="en-US" dirty="0" smtClean="0"/>
              <a:t>+3</a:t>
            </a:r>
            <a:r>
              <a:rPr lang="en-US" i="1" dirty="0" smtClean="0"/>
              <a:t>k</a:t>
            </a:r>
            <a:r>
              <a:rPr lang="en-US" baseline="30000" dirty="0" smtClean="0"/>
              <a:t>2</a:t>
            </a:r>
            <a:r>
              <a:rPr lang="en-US" dirty="0" smtClean="0"/>
              <a:t>+3</a:t>
            </a:r>
            <a:r>
              <a:rPr lang="en-US" i="1" dirty="0" smtClean="0"/>
              <a:t>k</a:t>
            </a:r>
            <a:r>
              <a:rPr lang="en-US" dirty="0" smtClean="0"/>
              <a:t>+1) – (k+1)</a:t>
            </a:r>
          </a:p>
          <a:p>
            <a:pPr lvl="3"/>
            <a:r>
              <a:rPr lang="en-US" dirty="0" smtClean="0"/>
              <a:t>= (</a:t>
            </a:r>
            <a:r>
              <a:rPr lang="en-US" i="1" dirty="0" smtClean="0"/>
              <a:t>k</a:t>
            </a:r>
            <a:r>
              <a:rPr lang="en-US" baseline="30000" dirty="0" smtClean="0"/>
              <a:t>3</a:t>
            </a:r>
            <a:r>
              <a:rPr lang="en-US" dirty="0" smtClean="0"/>
              <a:t> – </a:t>
            </a:r>
            <a:r>
              <a:rPr lang="en-US" i="1" dirty="0" smtClean="0"/>
              <a:t>k</a:t>
            </a:r>
            <a:r>
              <a:rPr lang="en-US" dirty="0" smtClean="0"/>
              <a:t>) + 3(</a:t>
            </a:r>
            <a:r>
              <a:rPr lang="en-US" i="1" dirty="0" smtClean="0"/>
              <a:t>k</a:t>
            </a:r>
            <a:r>
              <a:rPr lang="en-US" baseline="30000" dirty="0" smtClean="0"/>
              <a:t>2</a:t>
            </a:r>
            <a:r>
              <a:rPr lang="en-US" dirty="0" smtClean="0"/>
              <a:t> + </a:t>
            </a:r>
            <a:r>
              <a:rPr lang="en-US" i="1" dirty="0" smtClean="0"/>
              <a:t>k</a:t>
            </a:r>
            <a:r>
              <a:rPr lang="en-US" dirty="0" smtClean="0"/>
              <a:t>) which both terms are divisible by 3</a:t>
            </a:r>
          </a:p>
          <a:p>
            <a:pPr lvl="2"/>
            <a:r>
              <a:rPr lang="en-US" dirty="0" smtClean="0"/>
              <a:t>Then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k</a:t>
            </a:r>
            <a:r>
              <a:rPr lang="en-US" dirty="0" smtClean="0"/>
              <a:t>+1) is true as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k</a:t>
            </a:r>
            <a:r>
              <a:rPr lang="en-US" dirty="0" smtClean="0"/>
              <a:t>) is 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Recursive Definitions and Structural Induction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set of nonnegative integers,</a:t>
            </a:r>
          </a:p>
          <a:p>
            <a:pPr lvl="1"/>
            <a:r>
              <a:rPr lang="en-US" u="sng" dirty="0" smtClean="0"/>
              <a:t>Basis step</a:t>
            </a:r>
            <a:r>
              <a:rPr lang="en-US" dirty="0" smtClean="0"/>
              <a:t>: Specify the value of </a:t>
            </a:r>
            <a:r>
              <a:rPr lang="en-US" i="1" dirty="0" smtClean="0"/>
              <a:t>f</a:t>
            </a:r>
            <a:r>
              <a:rPr lang="en-US" dirty="0" smtClean="0"/>
              <a:t>(0)</a:t>
            </a:r>
          </a:p>
          <a:p>
            <a:pPr lvl="1"/>
            <a:r>
              <a:rPr lang="en-US" u="sng" dirty="0" smtClean="0"/>
              <a:t>Recursive step</a:t>
            </a:r>
            <a:r>
              <a:rPr lang="en-US" dirty="0" smtClean="0"/>
              <a:t>: Give a rule for finding its value at an integer from its value at smaller integers</a:t>
            </a:r>
          </a:p>
          <a:p>
            <a:pPr lvl="1"/>
            <a:endParaRPr lang="en-US" dirty="0" smtClean="0"/>
          </a:p>
          <a:p>
            <a:pPr lvl="1"/>
            <a:r>
              <a:rPr lang="en-US" i="1" dirty="0" smtClean="0"/>
              <a:t>f</a:t>
            </a:r>
            <a:r>
              <a:rPr lang="en-US" dirty="0" smtClean="0"/>
              <a:t>(0) = 3</a:t>
            </a:r>
          </a:p>
          <a:p>
            <a:pPr lvl="1"/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+1) = 2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)+3</a:t>
            </a:r>
          </a:p>
          <a:p>
            <a:pPr lvl="1"/>
            <a:r>
              <a:rPr lang="en-US" i="1" dirty="0" smtClean="0"/>
              <a:t>f</a:t>
            </a:r>
            <a:r>
              <a:rPr lang="en-US" dirty="0" smtClean="0"/>
              <a:t>(1),</a:t>
            </a:r>
            <a:r>
              <a:rPr lang="en-US" i="1" dirty="0" smtClean="0"/>
              <a:t> f</a:t>
            </a:r>
            <a:r>
              <a:rPr lang="en-US" dirty="0" smtClean="0"/>
              <a:t>(2), </a:t>
            </a:r>
            <a:r>
              <a:rPr lang="en-US" i="1" dirty="0" smtClean="0"/>
              <a:t>f</a:t>
            </a:r>
            <a:r>
              <a:rPr lang="en-US" dirty="0" smtClean="0"/>
              <a:t>(3), </a:t>
            </a:r>
            <a:r>
              <a:rPr lang="en-US" i="1" dirty="0" smtClean="0"/>
              <a:t>f</a:t>
            </a:r>
            <a:r>
              <a:rPr lang="en-US" dirty="0" smtClean="0"/>
              <a:t>(4) =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Factorial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F</a:t>
            </a:r>
            <a:r>
              <a:rPr lang="en-US" dirty="0" smtClean="0"/>
              <a:t>(0) = 1</a:t>
            </a:r>
          </a:p>
          <a:p>
            <a:endParaRPr lang="en-US" dirty="0" smtClean="0"/>
          </a:p>
          <a:p>
            <a:r>
              <a:rPr lang="en-US" i="1" dirty="0" smtClean="0"/>
              <a:t>n</a:t>
            </a:r>
            <a:r>
              <a:rPr lang="en-US" dirty="0" smtClean="0"/>
              <a:t> = 1, 2, 3, …</a:t>
            </a:r>
          </a:p>
          <a:p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+1) = (</a:t>
            </a:r>
            <a:r>
              <a:rPr lang="en-US" i="1" dirty="0" smtClean="0"/>
              <a:t>n</a:t>
            </a:r>
            <a:r>
              <a:rPr lang="en-US" dirty="0" smtClean="0"/>
              <a:t>+1)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f</a:t>
            </a:r>
            <a:r>
              <a:rPr lang="en-US" baseline="-25000" dirty="0" smtClean="0"/>
              <a:t>0</a:t>
            </a:r>
            <a:r>
              <a:rPr lang="en-US" dirty="0" smtClean="0"/>
              <a:t> = 0, </a:t>
            </a:r>
            <a:r>
              <a:rPr lang="en-US" i="1" dirty="0" smtClean="0"/>
              <a:t>f</a:t>
            </a:r>
            <a:r>
              <a:rPr lang="en-US" baseline="-25000" dirty="0" smtClean="0"/>
              <a:t>1</a:t>
            </a:r>
            <a:r>
              <a:rPr lang="en-US" dirty="0" smtClean="0"/>
              <a:t> = 1</a:t>
            </a:r>
          </a:p>
          <a:p>
            <a:endParaRPr lang="en-US" dirty="0" smtClean="0"/>
          </a:p>
          <a:p>
            <a:r>
              <a:rPr lang="en-US" i="1" dirty="0" smtClean="0"/>
              <a:t>n</a:t>
            </a:r>
            <a:r>
              <a:rPr lang="en-US" dirty="0" smtClean="0"/>
              <a:t> = 2, 3, 4, …</a:t>
            </a:r>
          </a:p>
          <a:p>
            <a:r>
              <a:rPr lang="en-US" i="1" dirty="0" smtClean="0"/>
              <a:t>f</a:t>
            </a:r>
            <a:r>
              <a:rPr lang="en-US" i="1" baseline="-25000" dirty="0" smtClean="0"/>
              <a:t>n</a:t>
            </a:r>
            <a:r>
              <a:rPr lang="en-US" dirty="0" smtClean="0"/>
              <a:t> = </a:t>
            </a:r>
            <a:r>
              <a:rPr lang="en-US" i="1" dirty="0" smtClean="0"/>
              <a:t>f</a:t>
            </a:r>
            <a:r>
              <a:rPr lang="en-US" i="1" baseline="-25000" dirty="0" smtClean="0"/>
              <a:t>n</a:t>
            </a:r>
            <a:r>
              <a:rPr lang="en-US" baseline="-25000" dirty="0" smtClean="0"/>
              <a:t>-1</a:t>
            </a:r>
            <a:r>
              <a:rPr lang="en-US" dirty="0" smtClean="0"/>
              <a:t> + </a:t>
            </a:r>
            <a:r>
              <a:rPr lang="en-US" i="1" dirty="0" smtClean="0"/>
              <a:t>f</a:t>
            </a:r>
            <a:r>
              <a:rPr lang="en-US" i="1" baseline="-25000" dirty="0" smtClean="0"/>
              <a:t>n</a:t>
            </a:r>
            <a:r>
              <a:rPr lang="en-US" baseline="-25000" dirty="0" smtClean="0"/>
              <a:t>-2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1816</TotalTime>
  <Words>1209</Words>
  <Application>Microsoft Office PowerPoint</Application>
  <PresentationFormat>On-screen Show (4:3)</PresentationFormat>
  <Paragraphs>267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Verve</vt:lpstr>
      <vt:lpstr>Discrete Mathematics Induction and Recursion</vt:lpstr>
      <vt:lpstr>Agenda</vt:lpstr>
      <vt:lpstr>Mathematical Induction</vt:lpstr>
      <vt:lpstr>Proving Summation Formulae</vt:lpstr>
      <vt:lpstr>Proving Inequalities</vt:lpstr>
      <vt:lpstr>Proving Divisibility Results</vt:lpstr>
      <vt:lpstr>Recursive Definitions and Structural Induction</vt:lpstr>
      <vt:lpstr>Factorial function</vt:lpstr>
      <vt:lpstr>Fibonacci Numbers</vt:lpstr>
      <vt:lpstr>Set * of strings</vt:lpstr>
      <vt:lpstr>String concatenation</vt:lpstr>
      <vt:lpstr>Recursive Algorithms</vt:lpstr>
      <vt:lpstr>n!</vt:lpstr>
      <vt:lpstr>Recursive VS Iterative Codes</vt:lpstr>
      <vt:lpstr>Fibonacci</vt:lpstr>
      <vt:lpstr>Recursive VS Iterative Codes</vt:lpstr>
      <vt:lpstr>an</vt:lpstr>
      <vt:lpstr>Recursive VS Iterative Codes</vt:lpstr>
      <vt:lpstr>Greatest Common Divisor</vt:lpstr>
      <vt:lpstr>Recursive VS Iterative Codes</vt:lpstr>
      <vt:lpstr>Binary Search</vt:lpstr>
      <vt:lpstr>Recursive VS Iterative Codes</vt:lpstr>
      <vt:lpstr>Merge Sort (1)</vt:lpstr>
      <vt:lpstr>Merge Sort (2)</vt:lpstr>
      <vt:lpstr>Merge Sort (3)</vt:lpstr>
      <vt:lpstr>Ackermann's Function p=0,1,2</vt:lpstr>
      <vt:lpstr>Ackermann–Péter Function</vt:lpstr>
      <vt:lpstr>Pattern of A(m,n)</vt:lpstr>
      <vt:lpstr>Value of A(m,n)</vt:lpstr>
      <vt:lpstr>Knuth's Up-arrow Notation</vt:lpstr>
      <vt:lpstr>Such a huge!</vt:lpstr>
      <vt:lpstr>Very, very, very … HUGE!</vt:lpstr>
    </vt:vector>
  </TitlesOfParts>
  <Company>KMITL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</dc:title>
  <dc:creator>Akkradach W.</dc:creator>
  <cp:lastModifiedBy>Akkradach W.</cp:lastModifiedBy>
  <cp:revision>174</cp:revision>
  <dcterms:created xsi:type="dcterms:W3CDTF">2014-08-13T03:56:44Z</dcterms:created>
  <dcterms:modified xsi:type="dcterms:W3CDTF">2016-08-31T10:25:36Z</dcterms:modified>
</cp:coreProperties>
</file>