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8ACBC-6DB1-4B7E-B00D-332B23B5A0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F541-56C6-43EE-BAFA-29B10AD6EE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5ECFC5C-B486-4C83-AD35-D1C0497D56B7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DAB4-CC90-4F3E-8A31-DC3BC4330BE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CA25-5D1E-4677-81C4-34872F1F1984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801A6F5-FC68-4280-84B7-15E2E611F65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98BA88-B8A2-4A65-9ED7-9C742FC414F3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99100D4-545C-4FF0-8A39-FB2A4C8C31F5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C8421A1-D41D-4128-992C-08018887B082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BA30-D7CD-4247-A905-F983AFB9044F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E14014F-C14E-4033-9173-CF44C501847A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418B56C-0192-46B2-A0ED-6238D2570A48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504EB3-9AE0-4AD1-A3AC-863DC4057086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9662BD-A099-4A19-A136-4C4B3A509BDA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Discrete Mathematics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pPr lvl="1"/>
            <a:r>
              <a:rPr lang="en-US" dirty="0" smtClean="0"/>
              <a:t>The Basics of Counting</a:t>
            </a:r>
          </a:p>
          <a:p>
            <a:pPr lvl="1"/>
            <a:r>
              <a:rPr lang="en-US" dirty="0" smtClean="0"/>
              <a:t>The Pigeonhole Principle</a:t>
            </a:r>
          </a:p>
          <a:p>
            <a:pPr lvl="1"/>
            <a:r>
              <a:rPr lang="en-US" dirty="0" smtClean="0"/>
              <a:t>Permutations and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Product</a:t>
            </a:r>
            <a:r>
              <a:rPr lang="en-US" dirty="0" smtClean="0"/>
              <a:t> Rule</a:t>
            </a:r>
          </a:p>
          <a:p>
            <a:pPr lvl="1"/>
            <a:r>
              <a:rPr lang="en-US" dirty="0" smtClean="0"/>
              <a:t>A sequence of two tasks</a:t>
            </a:r>
          </a:p>
          <a:p>
            <a:pPr lvl="1"/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ways for the first, 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ways for the last</a:t>
            </a:r>
          </a:p>
          <a:p>
            <a:pPr lvl="1"/>
            <a:r>
              <a:rPr lang="en-US" dirty="0" smtClean="0"/>
              <a:t>Then there are 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ways to do so</a:t>
            </a:r>
          </a:p>
          <a:p>
            <a:pPr lvl="1"/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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 </a:t>
            </a:r>
            <a:r>
              <a:rPr lang="en-US" dirty="0" smtClean="0"/>
              <a:t>… </a:t>
            </a:r>
            <a:r>
              <a:rPr lang="en-US" dirty="0" smtClean="0">
                <a:sym typeface="Symbol"/>
              </a:rPr>
              <a:t>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|=|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  </a:t>
            </a:r>
            <a:r>
              <a:rPr lang="en-US" dirty="0" smtClean="0"/>
              <a:t>…</a:t>
            </a:r>
            <a:r>
              <a:rPr lang="en-US" dirty="0" smtClean="0">
                <a:sym typeface="Symbol"/>
              </a:rPr>
              <a:t>  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|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Sum</a:t>
            </a:r>
            <a:r>
              <a:rPr lang="en-US" dirty="0" smtClean="0"/>
              <a:t> Rule</a:t>
            </a:r>
          </a:p>
          <a:p>
            <a:pPr lvl="1"/>
            <a:r>
              <a:rPr lang="en-US" dirty="0" smtClean="0"/>
              <a:t>A task with two either 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ways or 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ways</a:t>
            </a:r>
          </a:p>
          <a:p>
            <a:pPr lvl="1"/>
            <a:r>
              <a:rPr lang="en-US" dirty="0" smtClean="0"/>
              <a:t>None of first is the same as any of the last</a:t>
            </a:r>
          </a:p>
          <a:p>
            <a:pPr lvl="1"/>
            <a:r>
              <a:rPr lang="en-US" dirty="0" smtClean="0"/>
              <a:t>Then there are 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ways to do so</a:t>
            </a:r>
          </a:p>
          <a:p>
            <a:pPr lvl="1"/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 </a:t>
            </a:r>
            <a:r>
              <a:rPr lang="en-US" dirty="0" smtClean="0"/>
              <a:t>… </a:t>
            </a:r>
            <a:r>
              <a:rPr lang="en-US" dirty="0" smtClean="0">
                <a:sym typeface="Symbol"/>
              </a:rPr>
              <a:t>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|=|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+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 + </a:t>
            </a:r>
            <a:r>
              <a:rPr lang="en-US" dirty="0" smtClean="0"/>
              <a:t>…</a:t>
            </a:r>
            <a:r>
              <a:rPr lang="en-US" dirty="0" smtClean="0">
                <a:sym typeface="Symbol"/>
              </a:rPr>
              <a:t> +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Telephone Numbering Plan</a:t>
            </a:r>
          </a:p>
          <a:p>
            <a:r>
              <a:rPr lang="en-US" dirty="0" smtClean="0"/>
              <a:t>Nested Loops</a:t>
            </a:r>
          </a:p>
          <a:p>
            <a:endParaRPr lang="en-US" dirty="0" smtClean="0"/>
          </a:p>
          <a:p>
            <a:r>
              <a:rPr lang="en-US" dirty="0" smtClean="0"/>
              <a:t>Choose one of many distinct lists</a:t>
            </a:r>
          </a:p>
          <a:p>
            <a:r>
              <a:rPr lang="en-US" dirty="0" smtClean="0"/>
              <a:t>Sequenced Loops</a:t>
            </a:r>
          </a:p>
          <a:p>
            <a:endParaRPr lang="en-US" dirty="0" smtClean="0"/>
          </a:p>
          <a:p>
            <a:r>
              <a:rPr lang="en-US" dirty="0" smtClean="0"/>
              <a:t>Possible Passwords</a:t>
            </a:r>
          </a:p>
          <a:p>
            <a:r>
              <a:rPr lang="en-US" dirty="0" smtClean="0"/>
              <a:t>Counting Internet Address (IPv4)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Inclusion-Exclusion Principle</a:t>
            </a:r>
          </a:p>
          <a:p>
            <a:pPr lvl="1"/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|=|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+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 smtClean="0">
                <a:sym typeface="Symbol"/>
              </a:rPr>
              <a:t> </a:t>
            </a:r>
            <a:r>
              <a:rPr lang="en-US" dirty="0" smtClean="0"/>
              <a:t>|A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Tree Diagrams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618856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k</a:t>
            </a:r>
            <a:r>
              <a:rPr lang="en-US" dirty="0" smtClean="0"/>
              <a:t> is a positive integer and </a:t>
            </a:r>
            <a:r>
              <a:rPr lang="en-US" i="1" dirty="0" smtClean="0"/>
              <a:t>k</a:t>
            </a:r>
            <a:r>
              <a:rPr lang="en-US" dirty="0" smtClean="0"/>
              <a:t>+1 or more objects are placed into </a:t>
            </a:r>
            <a:r>
              <a:rPr lang="en-US" i="1" dirty="0" smtClean="0"/>
              <a:t>k</a:t>
            </a:r>
            <a:r>
              <a:rPr lang="en-US" dirty="0" smtClean="0"/>
              <a:t> boxes, then there is at least one box containing two or more of the objects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objects are placed into </a:t>
            </a:r>
            <a:r>
              <a:rPr lang="en-US" i="1" dirty="0" smtClean="0"/>
              <a:t>k</a:t>
            </a:r>
            <a:r>
              <a:rPr lang="en-US" dirty="0" smtClean="0"/>
              <a:t> boxes, then there is a least one box containing at least </a:t>
            </a:r>
            <a:r>
              <a:rPr lang="en-US" dirty="0" smtClean="0">
                <a:sym typeface="Symbol"/>
              </a:rPr>
              <a:t>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sym typeface="Symbol"/>
              </a:rPr>
              <a:t></a:t>
            </a:r>
            <a:r>
              <a:rPr lang="en-US" dirty="0" smtClean="0"/>
              <a:t> objects</a:t>
            </a:r>
            <a:endParaRPr lang="en-US" dirty="0"/>
          </a:p>
        </p:txBody>
      </p:sp>
      <p:pic>
        <p:nvPicPr>
          <p:cNvPr id="5122" name="Picture 2" descr="http://upload.wikimedia.org/wikipedia/commons/thumb/5/5c/TooManyPigeons.jpg/592px-TooManyPige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636912"/>
            <a:ext cx="3600400" cy="291924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, 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endParaRPr lang="en-US" dirty="0" smtClean="0"/>
          </a:p>
          <a:p>
            <a:r>
              <a:rPr lang="en-US" dirty="0" smtClean="0"/>
              <a:t>Permutation (ordered)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-Permutation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dirty="0" smtClean="0"/>
              <a:t>!/(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i="1" dirty="0" smtClean="0"/>
              <a:t>r</a:t>
            </a:r>
            <a:r>
              <a:rPr lang="en-US" dirty="0" smtClean="0"/>
              <a:t>)!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0) = 1</a:t>
            </a:r>
          </a:p>
          <a:p>
            <a:r>
              <a:rPr lang="en-US" dirty="0" smtClean="0"/>
              <a:t>Combination (unordered)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-Combination, </a:t>
            </a:r>
            <a:r>
              <a:rPr lang="en-US" i="1" dirty="0" smtClean="0"/>
              <a:t>Binomial Coefficient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dirty="0" smtClean="0"/>
              <a:t>!/[(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i="1" dirty="0" smtClean="0"/>
              <a:t>r</a:t>
            </a:r>
            <a:r>
              <a:rPr lang="en-US" dirty="0" smtClean="0"/>
              <a:t>)!r!]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80312" y="4905729"/>
          <a:ext cx="860766" cy="1475599"/>
        </p:xfrm>
        <a:graphic>
          <a:graphicData uri="http://schemas.openxmlformats.org/presentationml/2006/ole">
            <p:oleObj spid="_x0000_s4097" name="Equation" r:id="rId3" imgW="266400" imgH="4572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with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-Permutations of a set of </a:t>
            </a:r>
            <a:r>
              <a:rPr lang="en-US" i="1" dirty="0" smtClean="0"/>
              <a:t>n</a:t>
            </a:r>
            <a:r>
              <a:rPr lang="en-US" dirty="0" smtClean="0"/>
              <a:t> objects with repetition allowed is </a:t>
            </a:r>
            <a:r>
              <a:rPr lang="en-US" i="1" dirty="0" smtClean="0"/>
              <a:t>n</a:t>
            </a:r>
            <a:r>
              <a:rPr lang="en-US" i="1" baseline="30000" dirty="0" smtClean="0"/>
              <a:t>r</a:t>
            </a:r>
          </a:p>
          <a:p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-Combinations of a set of </a:t>
            </a:r>
            <a:r>
              <a:rPr lang="en-US" i="1" dirty="0" smtClean="0"/>
              <a:t>n</a:t>
            </a:r>
            <a:r>
              <a:rPr lang="en-US" dirty="0" smtClean="0"/>
              <a:t> objects with repetition allowed is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</a:t>
            </a:r>
            <a:r>
              <a:rPr lang="en-US" i="1" dirty="0" smtClean="0"/>
              <a:t>r</a:t>
            </a:r>
            <a:r>
              <a:rPr lang="en-US" dirty="0" smtClean="0"/>
              <a:t>-1,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P() &amp; C() w/ OR w/o Rep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5135563"/>
          </a:xfrm>
        </p:spPr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-Permutations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-Combinations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-Permutations with </a:t>
            </a:r>
            <a:r>
              <a:rPr lang="en-US" dirty="0" err="1" smtClean="0"/>
              <a:t>Repettion</a:t>
            </a:r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-Combinations with </a:t>
            </a:r>
            <a:r>
              <a:rPr lang="en-US" dirty="0" err="1" smtClean="0"/>
              <a:t>Repettion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52120" y="1412776"/>
          <a:ext cx="1531423" cy="1296144"/>
        </p:xfrm>
        <a:graphic>
          <a:graphicData uri="http://schemas.openxmlformats.org/presentationml/2006/ole">
            <p:oleObj spid="_x0000_s21507" name="Equation" r:id="rId3" imgW="495000" imgH="41904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75288" y="2852738"/>
          <a:ext cx="1884362" cy="1296987"/>
        </p:xfrm>
        <a:graphic>
          <a:graphicData uri="http://schemas.openxmlformats.org/presentationml/2006/ole">
            <p:oleObj spid="_x0000_s21509" name="Equation" r:id="rId4" imgW="609480" imgH="41904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156176" y="4437112"/>
          <a:ext cx="549275" cy="630238"/>
        </p:xfrm>
        <a:graphic>
          <a:graphicData uri="http://schemas.openxmlformats.org/presentationml/2006/ole">
            <p:oleObj spid="_x0000_s21510" name="Equation" r:id="rId5" imgW="177480" imgH="20304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441528" y="5372373"/>
          <a:ext cx="2082800" cy="1296987"/>
        </p:xfrm>
        <a:graphic>
          <a:graphicData uri="http://schemas.openxmlformats.org/presentationml/2006/ole">
            <p:oleObj spid="_x0000_s21511" name="Equation" r:id="rId6" imgW="672840" imgH="41904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1761</TotalTime>
  <Words>344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Verve</vt:lpstr>
      <vt:lpstr>Equation</vt:lpstr>
      <vt:lpstr>Discrete Mathematics Counting</vt:lpstr>
      <vt:lpstr>Agenda</vt:lpstr>
      <vt:lpstr>The Basics of Counting</vt:lpstr>
      <vt:lpstr>Examples</vt:lpstr>
      <vt:lpstr>More complex issues</vt:lpstr>
      <vt:lpstr>The Pigeonhole Principle</vt:lpstr>
      <vt:lpstr>Permutations and Combinations</vt:lpstr>
      <vt:lpstr>… with Repetition</vt:lpstr>
      <vt:lpstr>P() &amp; C() w/ OR w/o Rep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178</cp:revision>
  <dcterms:created xsi:type="dcterms:W3CDTF">2014-08-13T03:56:44Z</dcterms:created>
  <dcterms:modified xsi:type="dcterms:W3CDTF">2015-09-09T13:37:15Z</dcterms:modified>
</cp:coreProperties>
</file>