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6" r:id="rId30"/>
    <p:sldId id="284" r:id="rId31"/>
    <p:sldId id="287" r:id="rId32"/>
    <p:sldId id="290" r:id="rId33"/>
    <p:sldId id="289" r:id="rId34"/>
    <p:sldId id="291" r:id="rId35"/>
    <p:sldId id="292" r:id="rId36"/>
    <p:sldId id="293" r:id="rId37"/>
    <p:sldId id="288" r:id="rId38"/>
    <p:sldId id="295" r:id="rId39"/>
    <p:sldId id="285" r:id="rId40"/>
    <p:sldId id="294" r:id="rId41"/>
    <p:sldId id="296" r:id="rId42"/>
    <p:sldId id="297" r:id="rId43"/>
    <p:sldId id="300" r:id="rId44"/>
    <p:sldId id="298" r:id="rId45"/>
    <p:sldId id="299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F4902-B5B0-44AC-A082-F23A3963BCBE}" type="datetimeFigureOut">
              <a:rPr lang="en-US" smtClean="0"/>
              <a:pPr/>
              <a:t>9/17/2015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13654-F13F-45A7-938B-F92A9A7C8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13654-F13F-45A7-938B-F92A9A7C856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1350512-EB3B-4A11-9FCE-253314D7B833}" type="datetime1">
              <a:rPr lang="en-US" smtClean="0"/>
              <a:pPr/>
              <a:t>9/17/2015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0DAE-FD37-407D-8592-0D77085EC6A9}" type="datetime1">
              <a:rPr lang="en-US" smtClean="0"/>
              <a:pPr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22E9-C969-4C48-9B2B-1D3BCDF0A7AE}" type="datetime1">
              <a:rPr lang="en-US" smtClean="0"/>
              <a:pPr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D81980C-F64A-49CA-BD6F-BA4D12DEE46A}" type="datetime1">
              <a:rPr lang="en-US" smtClean="0"/>
              <a:pPr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F4E7539-3670-4E8F-B43F-6E4A1B3EF7CD}" type="datetime1">
              <a:rPr lang="en-US" smtClean="0"/>
              <a:pPr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4AC7A71-6BCF-4C2A-B4AC-6DCB43A120AA}" type="datetime1">
              <a:rPr lang="en-US" smtClean="0"/>
              <a:pPr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3F947BD-794F-488A-AB7C-E4A7AC880256}" type="datetime1">
              <a:rPr lang="en-US" smtClean="0"/>
              <a:pPr/>
              <a:t>9/17/2015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9A4D-55FE-42B0-A187-28165C4E9F33}" type="datetime1">
              <a:rPr lang="en-US" smtClean="0"/>
              <a:pPr/>
              <a:t>9/17/2015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D1ED3A6-AAFD-428D-A2C3-78BE5502A121}" type="datetime1">
              <a:rPr lang="en-US" smtClean="0"/>
              <a:pPr/>
              <a:t>9/17/2015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B1B3F5F-1354-494D-9901-32034712260D}" type="datetime1">
              <a:rPr lang="en-US" smtClean="0"/>
              <a:pPr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CA48B26B-C855-4A8C-A403-4E80A022A9A9}" type="datetime1">
              <a:rPr lang="en-US" smtClean="0"/>
              <a:pPr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49BB007-5F8D-458E-BF9C-D31BCEF6B62F}" type="datetime1">
              <a:rPr lang="en-US" smtClean="0"/>
              <a:pPr/>
              <a:t>9/17/2015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Discrete Mathematics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 err="1" smtClean="0"/>
              <a:t>Akkradach</a:t>
            </a:r>
            <a:r>
              <a:rPr lang="en-US" dirty="0" smtClean="0"/>
              <a:t> W.</a:t>
            </a:r>
          </a:p>
          <a:p>
            <a:r>
              <a:rPr lang="en-US" dirty="0" smtClean="0"/>
              <a:t>Dept. of Computer Engineering</a:t>
            </a:r>
          </a:p>
          <a:p>
            <a:r>
              <a:rPr lang="en-US" dirty="0" smtClean="0"/>
              <a:t>KMITL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Terminology – Directed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Adjacent : (</a:t>
            </a:r>
            <a:r>
              <a:rPr lang="en-US" i="1" dirty="0" smtClean="0"/>
              <a:t>u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/>
              <a:t>u</a:t>
            </a:r>
            <a:r>
              <a:rPr lang="en-US" dirty="0" smtClean="0"/>
              <a:t> is called the </a:t>
            </a:r>
            <a:r>
              <a:rPr lang="en-US" u="sng" dirty="0" smtClean="0"/>
              <a:t>initial vertex</a:t>
            </a:r>
            <a:r>
              <a:rPr lang="en-US" dirty="0" smtClean="0"/>
              <a:t> of (</a:t>
            </a:r>
            <a:r>
              <a:rPr lang="en-US" i="1" dirty="0" smtClean="0"/>
              <a:t>u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/>
              <a:t>v</a:t>
            </a:r>
            <a:r>
              <a:rPr lang="en-US" dirty="0" smtClean="0"/>
              <a:t> is called the </a:t>
            </a:r>
            <a:r>
              <a:rPr lang="en-US" u="sng" dirty="0" smtClean="0"/>
              <a:t>terminal</a:t>
            </a:r>
            <a:r>
              <a:rPr lang="en-US" dirty="0" smtClean="0"/>
              <a:t> or </a:t>
            </a:r>
            <a:r>
              <a:rPr lang="en-US" u="sng" dirty="0" smtClean="0"/>
              <a:t>end vertex</a:t>
            </a:r>
            <a:r>
              <a:rPr lang="en-US" dirty="0" smtClean="0"/>
              <a:t> of (</a:t>
            </a:r>
            <a:r>
              <a:rPr lang="en-US" i="1" dirty="0" smtClean="0"/>
              <a:t>u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/>
              <a:t>u</a:t>
            </a:r>
            <a:r>
              <a:rPr lang="en-US" dirty="0" smtClean="0"/>
              <a:t> is said to be adjacent </a:t>
            </a:r>
            <a:r>
              <a:rPr lang="en-US" u="sng" dirty="0" smtClean="0"/>
              <a:t>to</a:t>
            </a:r>
            <a:r>
              <a:rPr lang="en-US" dirty="0" smtClean="0"/>
              <a:t> </a:t>
            </a:r>
            <a:r>
              <a:rPr lang="en-US" i="1" dirty="0" smtClean="0"/>
              <a:t>v</a:t>
            </a:r>
          </a:p>
          <a:p>
            <a:pPr lvl="1"/>
            <a:r>
              <a:rPr lang="en-US" i="1" dirty="0" smtClean="0"/>
              <a:t>v</a:t>
            </a:r>
            <a:r>
              <a:rPr lang="en-US" dirty="0" smtClean="0"/>
              <a:t> is said to be adjacent </a:t>
            </a:r>
            <a:r>
              <a:rPr lang="en-US" u="sng" dirty="0" smtClean="0"/>
              <a:t>from</a:t>
            </a:r>
            <a:r>
              <a:rPr lang="en-US" dirty="0" smtClean="0"/>
              <a:t> </a:t>
            </a:r>
            <a:r>
              <a:rPr lang="en-US" i="1" dirty="0" smtClean="0"/>
              <a:t>u</a:t>
            </a:r>
          </a:p>
          <a:p>
            <a:r>
              <a:rPr lang="en-US" dirty="0" smtClean="0"/>
              <a:t>In-degree of a vertex, deg</a:t>
            </a:r>
            <a:r>
              <a:rPr lang="en-US" baseline="30000" dirty="0" smtClean="0"/>
              <a:t>-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), is the number of edges with </a:t>
            </a:r>
            <a:r>
              <a:rPr lang="en-US" i="1" dirty="0" smtClean="0"/>
              <a:t>v</a:t>
            </a:r>
            <a:r>
              <a:rPr lang="en-US" dirty="0" smtClean="0"/>
              <a:t> as their end vertex</a:t>
            </a:r>
          </a:p>
          <a:p>
            <a:r>
              <a:rPr lang="en-US" dirty="0" smtClean="0"/>
              <a:t>Out-degree of a vertex, deg</a:t>
            </a:r>
            <a:r>
              <a:rPr lang="en-US" baseline="30000" dirty="0" smtClean="0"/>
              <a:t>+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), is the number of edges with </a:t>
            </a:r>
            <a:r>
              <a:rPr lang="en-US" i="1" dirty="0" smtClean="0"/>
              <a:t>v</a:t>
            </a:r>
            <a:r>
              <a:rPr lang="en-US" dirty="0" smtClean="0"/>
              <a:t> as their initial vertex</a:t>
            </a:r>
          </a:p>
          <a:p>
            <a:r>
              <a:rPr lang="en-US" dirty="0" smtClean="0"/>
              <a:t>Loops?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Terminology – Directed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</a:t>
            </a:r>
            <a:r>
              <a:rPr lang="en-US" i="1" dirty="0" smtClean="0"/>
              <a:t>G</a:t>
            </a:r>
            <a:r>
              <a:rPr lang="en-US" dirty="0" smtClean="0"/>
              <a:t> = (</a:t>
            </a:r>
            <a:r>
              <a:rPr lang="en-US" i="1" dirty="0" smtClean="0"/>
              <a:t>V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dirty="0" smtClean="0"/>
              <a:t>), then</a:t>
            </a:r>
          </a:p>
          <a:p>
            <a:pPr lvl="1"/>
            <a:r>
              <a:rPr lang="en-US" dirty="0" smtClean="0">
                <a:sym typeface="Symbol"/>
              </a:rPr>
              <a:t></a:t>
            </a:r>
            <a:r>
              <a:rPr lang="en-US" i="1" baseline="-25000" dirty="0" err="1" smtClean="0">
                <a:sym typeface="Symbol"/>
              </a:rPr>
              <a:t>v</a:t>
            </a:r>
            <a:r>
              <a:rPr lang="en-US" baseline="-25000" dirty="0" err="1" smtClean="0">
                <a:sym typeface="Symbol"/>
              </a:rPr>
              <a:t></a:t>
            </a:r>
            <a:r>
              <a:rPr lang="en-US" i="1" baseline="-25000" dirty="0" err="1" smtClean="0">
                <a:sym typeface="Symbol"/>
              </a:rPr>
              <a:t>V</a:t>
            </a:r>
            <a:r>
              <a:rPr lang="en-US" dirty="0" smtClean="0">
                <a:sym typeface="Symbol"/>
              </a:rPr>
              <a:t> deg</a:t>
            </a:r>
            <a:r>
              <a:rPr lang="en-US" baseline="30000" dirty="0" smtClean="0">
                <a:sym typeface="Symbol"/>
              </a:rPr>
              <a:t>-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v</a:t>
            </a:r>
            <a:r>
              <a:rPr lang="en-US" dirty="0" smtClean="0">
                <a:sym typeface="Symbol"/>
              </a:rPr>
              <a:t>) = </a:t>
            </a:r>
            <a:r>
              <a:rPr lang="en-US" i="1" baseline="-25000" dirty="0" err="1" smtClean="0">
                <a:sym typeface="Symbol"/>
              </a:rPr>
              <a:t>v</a:t>
            </a:r>
            <a:r>
              <a:rPr lang="en-US" baseline="-25000" dirty="0" err="1" smtClean="0">
                <a:sym typeface="Symbol"/>
              </a:rPr>
              <a:t></a:t>
            </a:r>
            <a:r>
              <a:rPr lang="en-US" i="1" baseline="-25000" dirty="0" err="1" smtClean="0">
                <a:sym typeface="Symbol"/>
              </a:rPr>
              <a:t>V</a:t>
            </a:r>
            <a:r>
              <a:rPr lang="en-US" dirty="0" smtClean="0">
                <a:sym typeface="Symbol"/>
              </a:rPr>
              <a:t> deg</a:t>
            </a:r>
            <a:r>
              <a:rPr lang="en-US" baseline="30000" dirty="0" smtClean="0">
                <a:sym typeface="Symbol"/>
              </a:rPr>
              <a:t>+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v</a:t>
            </a:r>
            <a:r>
              <a:rPr lang="en-US" dirty="0" smtClean="0">
                <a:sym typeface="Symbol"/>
              </a:rPr>
              <a:t>) = |E|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Special Types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Special Simple Graphs</a:t>
            </a:r>
          </a:p>
          <a:p>
            <a:pPr lvl="1"/>
            <a:r>
              <a:rPr lang="en-US" dirty="0" smtClean="0"/>
              <a:t>Complete Graphs (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n</a:t>
            </a:r>
            <a:r>
              <a:rPr lang="en-US" dirty="0" smtClean="0"/>
              <a:t>; </a:t>
            </a:r>
            <a:r>
              <a:rPr lang="en-US" i="1" dirty="0" err="1" smtClean="0"/>
              <a:t>n</a:t>
            </a:r>
            <a:r>
              <a:rPr lang="en-US" dirty="0" err="1" smtClean="0">
                <a:sym typeface="Symbol"/>
              </a:rPr>
              <a:t>Z</a:t>
            </a:r>
            <a:r>
              <a:rPr lang="en-US" baseline="30000" dirty="0" smtClean="0">
                <a:sym typeface="Symbol"/>
              </a:rPr>
              <a:t>+</a:t>
            </a:r>
            <a:r>
              <a:rPr lang="en-US" dirty="0" smtClean="0">
                <a:sym typeface="Symbol"/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Cycles (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n</a:t>
            </a:r>
            <a:r>
              <a:rPr lang="en-US" dirty="0" smtClean="0"/>
              <a:t>; </a:t>
            </a:r>
            <a:r>
              <a:rPr lang="en-US" i="1" dirty="0" smtClean="0"/>
              <a:t>n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3)</a:t>
            </a:r>
          </a:p>
          <a:p>
            <a:pPr lvl="1"/>
            <a:r>
              <a:rPr lang="en-US" dirty="0" smtClean="0"/>
              <a:t>Wheels have an additional vertex from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n</a:t>
            </a:r>
            <a:r>
              <a:rPr lang="en-US" dirty="0" smtClean="0"/>
              <a:t> (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-dimensional hypercube (</a:t>
            </a:r>
            <a:r>
              <a:rPr lang="en-US" i="1" dirty="0" err="1" smtClean="0"/>
              <a:t>Q</a:t>
            </a:r>
            <a:r>
              <a:rPr lang="en-US" i="1" baseline="-25000" dirty="0" err="1" smtClean="0"/>
              <a:t>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5135563"/>
          </a:xfrm>
        </p:spPr>
        <p:txBody>
          <a:bodyPr>
            <a:normAutofit/>
          </a:bodyPr>
          <a:lstStyle/>
          <a:p>
            <a:r>
              <a:rPr lang="en-US" dirty="0" smtClean="0"/>
              <a:t>Bipartite Graphs</a:t>
            </a:r>
          </a:p>
          <a:p>
            <a:pPr lvl="1"/>
            <a:r>
              <a:rPr lang="en-US" dirty="0" smtClean="0"/>
              <a:t>A simple graph </a:t>
            </a:r>
            <a:r>
              <a:rPr lang="en-US" i="1" dirty="0" smtClean="0"/>
              <a:t>G</a:t>
            </a:r>
            <a:r>
              <a:rPr lang="en-US" dirty="0" smtClean="0"/>
              <a:t> is called bipartite if its vertex set </a:t>
            </a:r>
            <a:r>
              <a:rPr lang="en-US" i="1" dirty="0" smtClean="0"/>
              <a:t>V</a:t>
            </a:r>
            <a:r>
              <a:rPr lang="en-US" dirty="0" smtClean="0"/>
              <a:t> can be partitioned into two disjoint sets </a:t>
            </a:r>
            <a:r>
              <a:rPr lang="en-US" i="1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 and </a:t>
            </a:r>
            <a:r>
              <a:rPr lang="en-US" i="1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 such that every edge connects a vertex in </a:t>
            </a:r>
            <a:r>
              <a:rPr lang="en-US" i="1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 and in </a:t>
            </a:r>
            <a:r>
              <a:rPr lang="en-US" i="1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 (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m,n</a:t>
            </a:r>
            <a:r>
              <a:rPr lang="en-US" dirty="0" smtClean="0"/>
              <a:t>)</a:t>
            </a:r>
            <a:endParaRPr lang="en-US" baseline="-25000" dirty="0" smtClean="0"/>
          </a:p>
          <a:p>
            <a:pPr lvl="2"/>
            <a:r>
              <a:rPr lang="en-US" dirty="0" smtClean="0"/>
              <a:t>No edge in </a:t>
            </a:r>
            <a:r>
              <a:rPr lang="en-US" i="1" dirty="0" smtClean="0"/>
              <a:t>G</a:t>
            </a:r>
            <a:r>
              <a:rPr lang="en-US" dirty="0" smtClean="0"/>
              <a:t> connects either  two vertices in </a:t>
            </a:r>
            <a:r>
              <a:rPr lang="en-US" i="1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 or in </a:t>
            </a:r>
            <a:r>
              <a:rPr lang="en-US" i="1" dirty="0" smtClean="0"/>
              <a:t>V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Applications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 Assignments</a:t>
            </a:r>
          </a:p>
          <a:p>
            <a:endParaRPr lang="en-US" dirty="0" smtClean="0"/>
          </a:p>
          <a:p>
            <a:r>
              <a:rPr lang="en-US" dirty="0" smtClean="0"/>
              <a:t>Local Area Networks (LAN)</a:t>
            </a:r>
          </a:p>
          <a:p>
            <a:endParaRPr lang="en-US" dirty="0" smtClean="0"/>
          </a:p>
          <a:p>
            <a:r>
              <a:rPr lang="en-US" dirty="0" smtClean="0"/>
              <a:t>Interconnection Networks for Parallel Computation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from 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subgraph</a:t>
            </a:r>
            <a:r>
              <a:rPr lang="en-US" dirty="0" smtClean="0"/>
              <a:t> of </a:t>
            </a:r>
            <a:r>
              <a:rPr lang="en-US" i="1" dirty="0" smtClean="0"/>
              <a:t>G</a:t>
            </a:r>
            <a:r>
              <a:rPr lang="en-US" dirty="0" smtClean="0"/>
              <a:t> = (</a:t>
            </a:r>
            <a:r>
              <a:rPr lang="en-US" i="1" dirty="0" smtClean="0"/>
              <a:t>V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dirty="0" smtClean="0"/>
              <a:t>) is a graph </a:t>
            </a:r>
            <a:r>
              <a:rPr lang="en-US" i="1" dirty="0" smtClean="0"/>
              <a:t>H</a:t>
            </a:r>
            <a:r>
              <a:rPr lang="en-US" dirty="0" smtClean="0"/>
              <a:t> = (</a:t>
            </a:r>
            <a:r>
              <a:rPr lang="en-US" i="1" dirty="0" smtClean="0"/>
              <a:t>W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) where </a:t>
            </a:r>
            <a:r>
              <a:rPr lang="en-US" i="1" dirty="0" smtClean="0"/>
              <a:t>W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 </a:t>
            </a:r>
            <a:r>
              <a:rPr lang="en-US" i="1" dirty="0" smtClean="0"/>
              <a:t>V</a:t>
            </a:r>
            <a:r>
              <a:rPr lang="en-US" dirty="0" smtClean="0"/>
              <a:t> and </a:t>
            </a:r>
            <a:r>
              <a:rPr lang="en-US" i="1" dirty="0" smtClean="0"/>
              <a:t>F</a:t>
            </a:r>
            <a:r>
              <a:rPr lang="en-US" dirty="0" smtClean="0">
                <a:sym typeface="Symbol"/>
              </a:rPr>
              <a:t>  </a:t>
            </a:r>
            <a:r>
              <a:rPr lang="en-US" i="1" dirty="0" smtClean="0"/>
              <a:t>E</a:t>
            </a:r>
          </a:p>
          <a:p>
            <a:pPr lvl="1"/>
            <a:r>
              <a:rPr lang="en-US" dirty="0" smtClean="0"/>
              <a:t>A proper </a:t>
            </a:r>
            <a:r>
              <a:rPr lang="en-US" dirty="0" err="1" smtClean="0"/>
              <a:t>subgraph</a:t>
            </a:r>
            <a:r>
              <a:rPr lang="en-US" dirty="0" smtClean="0"/>
              <a:t> : if H </a:t>
            </a:r>
            <a:r>
              <a:rPr lang="en-US" dirty="0" smtClean="0">
                <a:sym typeface="Symbol"/>
              </a:rPr>
              <a:t></a:t>
            </a:r>
            <a:r>
              <a:rPr lang="en-US" dirty="0" smtClean="0"/>
              <a:t> 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union of two simple graphs </a:t>
            </a:r>
            <a:r>
              <a:rPr lang="en-US" i="1" dirty="0" smtClean="0"/>
              <a:t>G</a:t>
            </a:r>
            <a:r>
              <a:rPr lang="en-US" baseline="-25000" dirty="0" smtClean="0"/>
              <a:t>1</a:t>
            </a:r>
            <a:r>
              <a:rPr lang="en-US" dirty="0" smtClean="0"/>
              <a:t> = (</a:t>
            </a:r>
            <a:r>
              <a:rPr lang="en-US" i="1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baseline="-25000" dirty="0" smtClean="0"/>
              <a:t>1</a:t>
            </a:r>
            <a:r>
              <a:rPr lang="en-US" dirty="0" smtClean="0"/>
              <a:t>) and </a:t>
            </a:r>
            <a:r>
              <a:rPr lang="en-US" i="1" dirty="0" smtClean="0"/>
              <a:t>G</a:t>
            </a:r>
            <a:r>
              <a:rPr lang="en-US" baseline="-25000" dirty="0" smtClean="0"/>
              <a:t>2</a:t>
            </a:r>
            <a:r>
              <a:rPr lang="en-US" dirty="0" smtClean="0"/>
              <a:t> = (</a:t>
            </a:r>
            <a:r>
              <a:rPr lang="en-US" i="1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baseline="-25000" dirty="0" smtClean="0"/>
              <a:t>2</a:t>
            </a:r>
            <a:r>
              <a:rPr lang="en-US" dirty="0" smtClean="0"/>
              <a:t>), </a:t>
            </a:r>
            <a:r>
              <a:rPr lang="en-US" i="1" dirty="0" smtClean="0"/>
              <a:t>G</a:t>
            </a:r>
            <a:r>
              <a:rPr lang="en-US" baseline="-25000" dirty="0" smtClean="0"/>
              <a:t>1</a:t>
            </a:r>
            <a:r>
              <a:rPr lang="en-US" dirty="0" smtClean="0">
                <a:sym typeface="Symbol"/>
              </a:rPr>
              <a:t></a:t>
            </a:r>
            <a:r>
              <a:rPr lang="en-US" i="1" dirty="0" smtClean="0"/>
              <a:t>G</a:t>
            </a:r>
            <a:r>
              <a:rPr lang="en-US" baseline="-25000" dirty="0" smtClean="0"/>
              <a:t>2</a:t>
            </a:r>
            <a:r>
              <a:rPr lang="en-US" dirty="0" smtClean="0"/>
              <a:t>, is the simple graph with vertex set </a:t>
            </a:r>
            <a:r>
              <a:rPr lang="en-US" i="1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>
                <a:sym typeface="Symbol"/>
              </a:rPr>
              <a:t></a:t>
            </a:r>
            <a:r>
              <a:rPr lang="en-US" i="1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 and edge set </a:t>
            </a:r>
            <a:r>
              <a:rPr lang="en-US" i="1" dirty="0" smtClean="0"/>
              <a:t>E</a:t>
            </a:r>
            <a:r>
              <a:rPr lang="en-US" baseline="-25000" dirty="0" smtClean="0"/>
              <a:t>1</a:t>
            </a:r>
            <a:r>
              <a:rPr lang="en-US" dirty="0" smtClean="0">
                <a:sym typeface="Symbol"/>
              </a:rPr>
              <a:t></a:t>
            </a:r>
            <a:r>
              <a:rPr lang="en-US" i="1" dirty="0" smtClean="0">
                <a:sym typeface="Symbol"/>
              </a:rPr>
              <a:t>E</a:t>
            </a:r>
            <a:r>
              <a:rPr lang="en-US" baseline="-25000" dirty="0" smtClean="0"/>
              <a:t>2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Representations (1)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716128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Vertex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Adjacent Vertices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b, c, e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b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a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c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a, d, e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d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c, e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a,</a:t>
                      </a:r>
                      <a:r>
                        <a:rPr lang="en-US" i="1" baseline="0" dirty="0" smtClean="0"/>
                        <a:t> c, d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9552" y="220486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Adjacency List for a </a:t>
            </a:r>
            <a:r>
              <a:rPr lang="en-US" b="1" dirty="0" smtClean="0"/>
              <a:t>Simple</a:t>
            </a:r>
            <a:r>
              <a:rPr lang="en-US" dirty="0" smtClean="0"/>
              <a:t> Graph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Representations (2)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716128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Initial Vertex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Terminal Vertices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b, c, d, e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b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b, d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c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a, c, e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d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b,</a:t>
                      </a:r>
                      <a:r>
                        <a:rPr lang="en-US" i="1" baseline="0" dirty="0" smtClean="0"/>
                        <a:t> c, d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9552" y="220486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Adjacency List for a </a:t>
            </a:r>
            <a:r>
              <a:rPr lang="en-US" b="1" dirty="0" smtClean="0"/>
              <a:t>Directed</a:t>
            </a:r>
            <a:r>
              <a:rPr lang="en-US" dirty="0" smtClean="0"/>
              <a:t> Graph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975192"/>
          </a:xfrm>
        </p:spPr>
        <p:txBody>
          <a:bodyPr>
            <a:normAutofit/>
          </a:bodyPr>
          <a:lstStyle/>
          <a:p>
            <a:r>
              <a:rPr lang="en-US" dirty="0" smtClean="0"/>
              <a:t>Adjacency Matrices (</a:t>
            </a:r>
            <a:r>
              <a:rPr lang="en-US" b="1" dirty="0" smtClean="0"/>
              <a:t>A</a:t>
            </a:r>
            <a:r>
              <a:rPr lang="en-US" i="1" baseline="-25000" dirty="0" smtClean="0"/>
              <a:t>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Suppose that </a:t>
            </a:r>
            <a:r>
              <a:rPr lang="en-US" i="1" dirty="0" smtClean="0"/>
              <a:t>G</a:t>
            </a:r>
            <a:r>
              <a:rPr lang="en-US" dirty="0" smtClean="0"/>
              <a:t> = (</a:t>
            </a:r>
            <a:r>
              <a:rPr lang="en-US" i="1" dirty="0" smtClean="0"/>
              <a:t>V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dirty="0" smtClean="0"/>
              <a:t>) is a simple graph where |</a:t>
            </a:r>
            <a:r>
              <a:rPr lang="en-US" i="1" dirty="0" smtClean="0"/>
              <a:t>V</a:t>
            </a:r>
            <a:r>
              <a:rPr lang="en-US" dirty="0" smtClean="0"/>
              <a:t>| = </a:t>
            </a:r>
            <a:r>
              <a:rPr lang="en-US" i="1" dirty="0" smtClean="0"/>
              <a:t>n </a:t>
            </a:r>
            <a:r>
              <a:rPr lang="en-US" dirty="0" smtClean="0"/>
              <a:t>and the vertices of </a:t>
            </a:r>
            <a:r>
              <a:rPr lang="en-US" i="1" dirty="0" smtClean="0"/>
              <a:t>G</a:t>
            </a:r>
            <a:r>
              <a:rPr lang="en-US" dirty="0" smtClean="0"/>
              <a:t> are listed as </a:t>
            </a:r>
            <a:r>
              <a:rPr lang="en-US" i="1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v</a:t>
            </a:r>
            <a:r>
              <a:rPr lang="en-US" baseline="-25000" dirty="0" err="1" smtClean="0"/>
              <a:t>n</a:t>
            </a:r>
            <a:endParaRPr lang="en-US" baseline="-25000" dirty="0" smtClean="0"/>
          </a:p>
          <a:p>
            <a:pPr lvl="1"/>
            <a:r>
              <a:rPr lang="en-US" dirty="0" smtClean="0"/>
              <a:t>Then </a:t>
            </a:r>
            <a:r>
              <a:rPr lang="en-US" b="1" dirty="0" smtClean="0"/>
              <a:t>A</a:t>
            </a:r>
            <a:r>
              <a:rPr lang="en-US" i="1" baseline="-25000" dirty="0" smtClean="0"/>
              <a:t>G</a:t>
            </a:r>
            <a:r>
              <a:rPr lang="en-US" dirty="0" smtClean="0"/>
              <a:t> is the </a:t>
            </a:r>
            <a:r>
              <a:rPr lang="en-US" i="1" dirty="0" err="1" smtClean="0"/>
              <a:t>n</a:t>
            </a:r>
            <a:r>
              <a:rPr lang="en-US" dirty="0" err="1" smtClean="0">
                <a:sym typeface="Symbol"/>
              </a:rPr>
              <a:t></a:t>
            </a:r>
            <a:r>
              <a:rPr lang="en-US" i="1" dirty="0" err="1" smtClean="0"/>
              <a:t>n</a:t>
            </a:r>
            <a:r>
              <a:rPr lang="en-US" dirty="0" smtClean="0"/>
              <a:t> zero-one matrix = [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dirty="0" smtClean="0"/>
              <a:t>] that</a:t>
            </a:r>
          </a:p>
          <a:p>
            <a:pPr lvl="2"/>
            <a:r>
              <a:rPr lang="en-US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dirty="0" smtClean="0"/>
              <a:t> = 1	if {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,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} is an edge of </a:t>
            </a:r>
            <a:r>
              <a:rPr lang="en-US" i="1" dirty="0" smtClean="0"/>
              <a:t>G</a:t>
            </a:r>
          </a:p>
          <a:p>
            <a:pPr lvl="2"/>
            <a:r>
              <a:rPr lang="en-US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dirty="0" smtClean="0"/>
              <a:t> = 0	otherwise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 is symmetric, because of a simple graph</a:t>
            </a:r>
          </a:p>
          <a:p>
            <a:pPr lvl="1"/>
            <a:r>
              <a:rPr lang="en-US" dirty="0" smtClean="0"/>
              <a:t>Because a simple graph has no loops, </a:t>
            </a:r>
            <a:r>
              <a:rPr lang="en-US" i="1" dirty="0" err="1" smtClean="0"/>
              <a:t>a</a:t>
            </a:r>
            <a:r>
              <a:rPr lang="en-US" baseline="-25000" dirty="0" err="1" smtClean="0"/>
              <a:t>ii</a:t>
            </a:r>
            <a:r>
              <a:rPr lang="en-US" dirty="0" smtClean="0"/>
              <a:t> is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975192"/>
          </a:xfrm>
        </p:spPr>
        <p:txBody>
          <a:bodyPr/>
          <a:lstStyle/>
          <a:p>
            <a:r>
              <a:rPr lang="en-US" dirty="0" smtClean="0"/>
              <a:t>List VS Matrices</a:t>
            </a:r>
          </a:p>
          <a:p>
            <a:pPr lvl="1"/>
            <a:r>
              <a:rPr lang="en-US" dirty="0" smtClean="0"/>
              <a:t>When it is </a:t>
            </a:r>
            <a:r>
              <a:rPr lang="en-US" b="1" dirty="0" smtClean="0"/>
              <a:t>sparse</a:t>
            </a:r>
            <a:r>
              <a:rPr lang="en-US" dirty="0" smtClean="0"/>
              <a:t> (has few edges),</a:t>
            </a:r>
          </a:p>
          <a:p>
            <a:pPr lvl="2"/>
            <a:r>
              <a:rPr lang="en-US" dirty="0" smtClean="0"/>
              <a:t>Adjacency List</a:t>
            </a:r>
          </a:p>
          <a:p>
            <a:pPr lvl="2"/>
            <a:r>
              <a:rPr lang="en-US" dirty="0" smtClean="0"/>
              <a:t>Sparse Matrix (?)</a:t>
            </a:r>
          </a:p>
          <a:p>
            <a:pPr lvl="1"/>
            <a:r>
              <a:rPr lang="en-US" dirty="0" smtClean="0"/>
              <a:t>When it is </a:t>
            </a:r>
            <a:r>
              <a:rPr lang="en-US" b="1" dirty="0" smtClean="0"/>
              <a:t>dense</a:t>
            </a:r>
            <a:r>
              <a:rPr lang="en-US" dirty="0" smtClean="0"/>
              <a:t> (has many edges),</a:t>
            </a:r>
          </a:p>
          <a:p>
            <a:pPr lvl="2"/>
            <a:r>
              <a:rPr lang="en-US" dirty="0" smtClean="0"/>
              <a:t>Adjacency Matrix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Incidence Matrices (</a:t>
            </a:r>
            <a:r>
              <a:rPr lang="en-US" b="1" dirty="0" smtClean="0"/>
              <a:t>M</a:t>
            </a:r>
            <a:r>
              <a:rPr lang="en-US" i="1" baseline="-25000" dirty="0" smtClean="0"/>
              <a:t>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Vertices </a:t>
            </a:r>
            <a:r>
              <a:rPr lang="en-US" dirty="0" smtClean="0">
                <a:sym typeface="Symbol"/>
              </a:rPr>
              <a:t> Edges matrix (</a:t>
            </a:r>
            <a:r>
              <a:rPr lang="en-US" i="1" dirty="0" err="1" smtClean="0"/>
              <a:t>n</a:t>
            </a:r>
            <a:r>
              <a:rPr lang="en-US" dirty="0" err="1" smtClean="0">
                <a:sym typeface="Symbol"/>
              </a:rPr>
              <a:t></a:t>
            </a:r>
            <a:r>
              <a:rPr lang="en-US" i="1" dirty="0" err="1" smtClean="0"/>
              <a:t>m</a:t>
            </a:r>
            <a:r>
              <a:rPr lang="en-US" dirty="0" smtClean="0"/>
              <a:t> zero-one</a:t>
            </a:r>
            <a:r>
              <a:rPr lang="en-US" dirty="0" smtClean="0">
                <a:sym typeface="Symbol"/>
              </a:rPr>
              <a:t>)</a:t>
            </a:r>
          </a:p>
          <a:p>
            <a:pPr lvl="2"/>
            <a:r>
              <a:rPr lang="en-US" i="1" dirty="0" err="1" smtClean="0"/>
              <a:t>m</a:t>
            </a:r>
            <a:r>
              <a:rPr lang="en-US" i="1" baseline="-25000" dirty="0" err="1" smtClean="0"/>
              <a:t>ij</a:t>
            </a:r>
            <a:r>
              <a:rPr lang="en-US" dirty="0" smtClean="0"/>
              <a:t> = 1	when edge </a:t>
            </a:r>
            <a:r>
              <a:rPr lang="en-US" i="1" dirty="0" err="1" smtClean="0"/>
              <a:t>e</a:t>
            </a:r>
            <a:r>
              <a:rPr lang="en-US" i="1" baseline="-25000" dirty="0" err="1" smtClean="0"/>
              <a:t>j</a:t>
            </a:r>
            <a:r>
              <a:rPr lang="en-US" dirty="0" smtClean="0"/>
              <a:t> is incident with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Isomorphism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975192"/>
          </a:xfrm>
        </p:spPr>
        <p:txBody>
          <a:bodyPr/>
          <a:lstStyle/>
          <a:p>
            <a:r>
              <a:rPr lang="en-US" dirty="0" smtClean="0"/>
              <a:t>The simple graphs </a:t>
            </a:r>
            <a:r>
              <a:rPr lang="en-US" i="1" dirty="0" smtClean="0"/>
              <a:t>G</a:t>
            </a:r>
            <a:r>
              <a:rPr lang="en-US" baseline="-25000" dirty="0" smtClean="0"/>
              <a:t>1</a:t>
            </a:r>
            <a:r>
              <a:rPr lang="en-US" dirty="0" smtClean="0"/>
              <a:t> = (</a:t>
            </a:r>
            <a:r>
              <a:rPr lang="en-US" i="1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baseline="-25000" dirty="0" smtClean="0"/>
              <a:t>1</a:t>
            </a:r>
            <a:r>
              <a:rPr lang="en-US" dirty="0" smtClean="0"/>
              <a:t>) and </a:t>
            </a:r>
            <a:r>
              <a:rPr lang="en-US" i="1" dirty="0" smtClean="0"/>
              <a:t>G</a:t>
            </a:r>
            <a:r>
              <a:rPr lang="en-US" baseline="-25000" dirty="0" smtClean="0"/>
              <a:t>2</a:t>
            </a:r>
            <a:r>
              <a:rPr lang="en-US" dirty="0" smtClean="0"/>
              <a:t> = (</a:t>
            </a:r>
            <a:r>
              <a:rPr lang="en-US" i="1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baseline="-25000" dirty="0" smtClean="0"/>
              <a:t>2</a:t>
            </a:r>
            <a:r>
              <a:rPr lang="en-US" dirty="0" smtClean="0"/>
              <a:t>) are </a:t>
            </a:r>
            <a:r>
              <a:rPr lang="en-US" b="1" dirty="0" smtClean="0"/>
              <a:t>isomorphic</a:t>
            </a:r>
            <a:r>
              <a:rPr lang="en-US" dirty="0" smtClean="0"/>
              <a:t> if</a:t>
            </a:r>
          </a:p>
          <a:p>
            <a:pPr lvl="1"/>
            <a:r>
              <a:rPr lang="en-US" dirty="0" smtClean="0"/>
              <a:t>There is an one-to-one and onto function </a:t>
            </a:r>
            <a:r>
              <a:rPr lang="en-US" dirty="0" smtClean="0">
                <a:sym typeface="Symbol"/>
              </a:rPr>
              <a:t> </a:t>
            </a:r>
            <a:r>
              <a:rPr lang="en-US" dirty="0" smtClean="0"/>
              <a:t>from </a:t>
            </a:r>
            <a:r>
              <a:rPr lang="en-US" i="1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 to </a:t>
            </a:r>
            <a:r>
              <a:rPr lang="en-US" i="1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 with the property that</a:t>
            </a:r>
          </a:p>
          <a:p>
            <a:pPr lvl="2"/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adjacent in </a:t>
            </a:r>
            <a:r>
              <a:rPr lang="en-US" i="1" dirty="0" smtClean="0"/>
              <a:t>G</a:t>
            </a:r>
            <a:r>
              <a:rPr lang="en-US" baseline="-25000" dirty="0" smtClean="0"/>
              <a:t>1</a:t>
            </a:r>
            <a:r>
              <a:rPr lang="en-US" dirty="0" smtClean="0"/>
              <a:t> if and only if </a:t>
            </a:r>
            <a:r>
              <a:rPr lang="en-US" dirty="0" smtClean="0">
                <a:sym typeface="Symbol"/>
              </a:rPr>
              <a:t>(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) and (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) are adjacent in </a:t>
            </a:r>
            <a:r>
              <a:rPr lang="en-US" i="1" dirty="0" smtClean="0"/>
              <a:t>G</a:t>
            </a:r>
            <a:r>
              <a:rPr lang="en-US" baseline="-25000" dirty="0" smtClean="0"/>
              <a:t>2</a:t>
            </a:r>
            <a:r>
              <a:rPr lang="en-US" dirty="0" smtClean="0">
                <a:sym typeface="Symbol"/>
              </a:rPr>
              <a:t>, for all 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 and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in </a:t>
            </a:r>
            <a:r>
              <a:rPr lang="en-US" i="1" dirty="0" smtClean="0">
                <a:sym typeface="Symbol"/>
              </a:rPr>
              <a:t>V</a:t>
            </a:r>
            <a:r>
              <a:rPr lang="en-US" baseline="-25000" dirty="0" smtClean="0">
                <a:sym typeface="Symbol"/>
              </a:rPr>
              <a:t>1</a:t>
            </a:r>
          </a:p>
          <a:p>
            <a:pPr lvl="1"/>
            <a:r>
              <a:rPr lang="en-US" dirty="0" smtClean="0"/>
              <a:t>Such a function </a:t>
            </a:r>
            <a:r>
              <a:rPr lang="en-US" dirty="0" smtClean="0">
                <a:sym typeface="Symbol"/>
              </a:rPr>
              <a:t> is called an </a:t>
            </a:r>
            <a:r>
              <a:rPr lang="en-US" b="1" dirty="0" smtClean="0">
                <a:sym typeface="Symbol"/>
              </a:rPr>
              <a:t>isomorphism</a:t>
            </a:r>
          </a:p>
          <a:p>
            <a:r>
              <a:rPr lang="en-US" dirty="0" smtClean="0">
                <a:sym typeface="Symbol"/>
              </a:rPr>
              <a:t>It is very hard to determine whether two </a:t>
            </a:r>
            <a:r>
              <a:rPr lang="en-US" i="1" dirty="0" smtClean="0">
                <a:sym typeface="Symbol"/>
              </a:rPr>
              <a:t>LARGE</a:t>
            </a:r>
            <a:r>
              <a:rPr lang="en-US" dirty="0" smtClean="0">
                <a:sym typeface="Symbol"/>
              </a:rPr>
              <a:t> graphs are isomorphic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9</a:t>
            </a:r>
          </a:p>
          <a:p>
            <a:pPr lvl="1"/>
            <a:r>
              <a:rPr lang="en-US" dirty="0" smtClean="0"/>
              <a:t>Graphs and Graph Models</a:t>
            </a:r>
          </a:p>
          <a:p>
            <a:pPr lvl="1"/>
            <a:r>
              <a:rPr lang="en-US" dirty="0" smtClean="0"/>
              <a:t>Graphs Terminology and Special Types</a:t>
            </a:r>
          </a:p>
          <a:p>
            <a:pPr lvl="1"/>
            <a:r>
              <a:rPr lang="en-US" dirty="0" smtClean="0"/>
              <a:t>Graph Representations and Isomorphism</a:t>
            </a:r>
          </a:p>
          <a:p>
            <a:pPr lvl="1"/>
            <a:r>
              <a:rPr lang="en-US" dirty="0" smtClean="0"/>
              <a:t>Connectivity</a:t>
            </a:r>
          </a:p>
          <a:p>
            <a:pPr lvl="1"/>
            <a:r>
              <a:rPr lang="en-US" dirty="0" smtClean="0"/>
              <a:t>Euler and Hamilton Paths</a:t>
            </a:r>
          </a:p>
          <a:p>
            <a:pPr lvl="1"/>
            <a:r>
              <a:rPr lang="en-US" dirty="0" smtClean="0"/>
              <a:t>Shortest-Path Problems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Isomorphism -</a:t>
            </a:r>
            <a:br>
              <a:rPr lang="en-US" dirty="0" smtClean="0"/>
            </a:br>
            <a:r>
              <a:rPr lang="en-US" dirty="0" smtClean="0"/>
              <a:t>Graph Invariant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Numbers of Edges</a:t>
            </a:r>
          </a:p>
          <a:p>
            <a:r>
              <a:rPr lang="en-US" dirty="0" smtClean="0"/>
              <a:t>Numbers of Vertices</a:t>
            </a:r>
          </a:p>
          <a:p>
            <a:r>
              <a:rPr lang="en-US" dirty="0" smtClean="0"/>
              <a:t>Degree of the Vertices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Isomorphism -</a:t>
            </a:r>
            <a:br>
              <a:rPr lang="en-US" dirty="0" smtClean="0"/>
            </a:br>
            <a:r>
              <a:rPr lang="en-US" smtClean="0"/>
              <a:t>Adjacency Matrix (1)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7350" y="1628800"/>
            <a:ext cx="582930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Isomorphism -</a:t>
            </a:r>
            <a:br>
              <a:rPr lang="en-US" dirty="0" smtClean="0"/>
            </a:br>
            <a:r>
              <a:rPr lang="en-US" smtClean="0"/>
              <a:t>Adjacency Matrix (2)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700808"/>
            <a:ext cx="4824901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4121993"/>
            <a:ext cx="561975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Connectivity (1)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975192"/>
          </a:xfrm>
        </p:spPr>
        <p:txBody>
          <a:bodyPr/>
          <a:lstStyle/>
          <a:p>
            <a:r>
              <a:rPr lang="en-US" dirty="0" smtClean="0"/>
              <a:t>A path of length </a:t>
            </a:r>
            <a:r>
              <a:rPr lang="en-US" i="1" dirty="0" smtClean="0"/>
              <a:t>n</a:t>
            </a:r>
            <a:r>
              <a:rPr lang="en-US" dirty="0" smtClean="0"/>
              <a:t> from </a:t>
            </a:r>
            <a:r>
              <a:rPr lang="en-US" i="1" dirty="0" smtClean="0"/>
              <a:t>u</a:t>
            </a:r>
            <a:r>
              <a:rPr lang="en-US" dirty="0" smtClean="0"/>
              <a:t> to </a:t>
            </a:r>
            <a:r>
              <a:rPr lang="en-US" i="1" dirty="0" smtClean="0"/>
              <a:t>v</a:t>
            </a:r>
            <a:r>
              <a:rPr lang="en-US" dirty="0" smtClean="0"/>
              <a:t> in </a:t>
            </a:r>
            <a:r>
              <a:rPr lang="en-US" i="1" dirty="0" smtClean="0"/>
              <a:t>G</a:t>
            </a:r>
            <a:r>
              <a:rPr lang="en-US" dirty="0" smtClean="0"/>
              <a:t> is a sequence of </a:t>
            </a:r>
            <a:r>
              <a:rPr lang="en-US" i="1" dirty="0" smtClean="0"/>
              <a:t>n</a:t>
            </a:r>
            <a:r>
              <a:rPr lang="en-US" dirty="0" smtClean="0"/>
              <a:t> edges </a:t>
            </a:r>
            <a:r>
              <a:rPr lang="en-US" i="1" dirty="0" smtClean="0"/>
              <a:t>e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i="1" dirty="0" smtClean="0"/>
              <a:t>e</a:t>
            </a:r>
            <a:r>
              <a:rPr lang="en-US" i="1" baseline="-25000" dirty="0" smtClean="0"/>
              <a:t>n</a:t>
            </a:r>
            <a:r>
              <a:rPr lang="en-US" dirty="0" smtClean="0"/>
              <a:t> such that </a:t>
            </a:r>
            <a:r>
              <a:rPr lang="en-US" i="1" dirty="0" smtClean="0"/>
              <a:t>e</a:t>
            </a:r>
            <a:r>
              <a:rPr lang="en-US" baseline="-25000" dirty="0" smtClean="0"/>
              <a:t>1</a:t>
            </a:r>
            <a:r>
              <a:rPr lang="en-US" dirty="0" smtClean="0"/>
              <a:t> is associated with {</a:t>
            </a:r>
            <a:r>
              <a:rPr lang="en-US" i="1" dirty="0" smtClean="0"/>
              <a:t>x</a:t>
            </a:r>
            <a:r>
              <a:rPr lang="en-US" baseline="-25000" dirty="0" smtClean="0"/>
              <a:t>0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}, </a:t>
            </a:r>
            <a:r>
              <a:rPr lang="en-US" i="1" dirty="0" smtClean="0"/>
              <a:t>e</a:t>
            </a:r>
            <a:r>
              <a:rPr lang="en-US" baseline="-25000" dirty="0" smtClean="0"/>
              <a:t>2</a:t>
            </a:r>
            <a:r>
              <a:rPr lang="en-US" dirty="0" smtClean="0"/>
              <a:t> is associated with {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}, and so on, with </a:t>
            </a:r>
            <a:r>
              <a:rPr lang="en-US" i="1" dirty="0" smtClean="0"/>
              <a:t>e</a:t>
            </a:r>
            <a:r>
              <a:rPr lang="en-US" i="1" baseline="-25000" dirty="0" smtClean="0"/>
              <a:t>n</a:t>
            </a:r>
            <a:r>
              <a:rPr lang="en-US" dirty="0" smtClean="0"/>
              <a:t> associated with {</a:t>
            </a:r>
            <a:r>
              <a:rPr lang="en-US" i="1" dirty="0" smtClean="0"/>
              <a:t>x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-1</a:t>
            </a:r>
            <a:r>
              <a:rPr lang="en-US" dirty="0" smtClean="0"/>
              <a:t>,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smtClean="0"/>
              <a:t>}, where </a:t>
            </a:r>
            <a:r>
              <a:rPr lang="en-US" i="1" dirty="0" smtClean="0"/>
              <a:t>x</a:t>
            </a:r>
            <a:r>
              <a:rPr lang="en-US" baseline="-25000" dirty="0" smtClean="0"/>
              <a:t>0</a:t>
            </a:r>
            <a:r>
              <a:rPr lang="en-US" dirty="0" smtClean="0"/>
              <a:t>= </a:t>
            </a:r>
            <a:r>
              <a:rPr lang="en-US" i="1" dirty="0" smtClean="0"/>
              <a:t>u</a:t>
            </a:r>
            <a:r>
              <a:rPr lang="en-US" dirty="0" smtClean="0"/>
              <a:t> and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i="1" dirty="0" smtClean="0"/>
              <a:t>v</a:t>
            </a:r>
          </a:p>
          <a:p>
            <a:r>
              <a:rPr lang="en-US" dirty="0" smtClean="0"/>
              <a:t>When the graph is simple, we denote path by </a:t>
            </a:r>
            <a:r>
              <a:rPr lang="en-US" i="1" dirty="0" smtClean="0"/>
              <a:t>x</a:t>
            </a:r>
            <a:r>
              <a:rPr lang="en-US" baseline="-25000" dirty="0" smtClean="0"/>
              <a:t>0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i="1" dirty="0" err="1" smtClean="0"/>
              <a:t>x</a:t>
            </a:r>
            <a:r>
              <a:rPr lang="en-US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Circuit : </a:t>
            </a:r>
            <a:r>
              <a:rPr lang="en-US" i="1" dirty="0" smtClean="0"/>
              <a:t>u</a:t>
            </a:r>
            <a:r>
              <a:rPr lang="en-US" dirty="0" smtClean="0"/>
              <a:t> = </a:t>
            </a:r>
            <a:r>
              <a:rPr lang="en-US" i="1" dirty="0" smtClean="0"/>
              <a:t>v</a:t>
            </a:r>
            <a:r>
              <a:rPr lang="en-US" dirty="0" smtClean="0"/>
              <a:t> and </a:t>
            </a:r>
            <a:r>
              <a:rPr lang="en-US" i="1" dirty="0" smtClean="0"/>
              <a:t>n</a:t>
            </a:r>
            <a:r>
              <a:rPr lang="en-US" dirty="0" smtClean="0"/>
              <a:t> &gt;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through the vertices : 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i="1" dirty="0" smtClean="0"/>
              <a:t>x</a:t>
            </a:r>
            <a:r>
              <a:rPr lang="en-US" baseline="-25000" dirty="0" smtClean="0"/>
              <a:t>n-1</a:t>
            </a:r>
            <a:endParaRPr lang="en-US" dirty="0" smtClean="0"/>
          </a:p>
          <a:p>
            <a:r>
              <a:rPr lang="en-US" dirty="0" smtClean="0"/>
              <a:t>Traverse the edges : </a:t>
            </a:r>
            <a:r>
              <a:rPr lang="en-US" i="1" dirty="0" smtClean="0"/>
              <a:t>e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i="1" dirty="0" smtClean="0"/>
              <a:t>e</a:t>
            </a:r>
            <a:r>
              <a:rPr lang="en-US" i="1" baseline="-25000" dirty="0" smtClean="0"/>
              <a:t>n</a:t>
            </a:r>
            <a:r>
              <a:rPr lang="en-US" dirty="0" smtClean="0"/>
              <a:t> </a:t>
            </a:r>
          </a:p>
          <a:p>
            <a:r>
              <a:rPr lang="en-US" dirty="0" smtClean="0"/>
              <a:t>Simple Circuit : NOT contain the same edge more than once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Connectedness –</a:t>
            </a:r>
            <a:br>
              <a:rPr lang="en-US" dirty="0" smtClean="0"/>
            </a:br>
            <a:r>
              <a:rPr lang="en-US" dirty="0" smtClean="0"/>
              <a:t>Undirected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undirected graph is called connected if there is a path between every pair of distinct vertices of the graph</a:t>
            </a:r>
          </a:p>
          <a:p>
            <a:r>
              <a:rPr lang="en-US" dirty="0" smtClean="0"/>
              <a:t>There is a simple path between every pair of distinct vertices of a connected undirected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Connectedness –</a:t>
            </a:r>
            <a:br>
              <a:rPr lang="en-US" dirty="0" smtClean="0"/>
            </a:br>
            <a:r>
              <a:rPr lang="en-US" dirty="0" smtClean="0"/>
              <a:t>Directed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directed graph is </a:t>
            </a:r>
            <a:r>
              <a:rPr lang="en-US" b="1" dirty="0" smtClean="0"/>
              <a:t>strongly</a:t>
            </a:r>
            <a:r>
              <a:rPr lang="en-US" dirty="0" smtClean="0"/>
              <a:t> connected if there is a path from </a:t>
            </a:r>
            <a:r>
              <a:rPr lang="en-US" i="1" dirty="0" smtClean="0"/>
              <a:t>a</a:t>
            </a:r>
            <a:r>
              <a:rPr lang="en-US" dirty="0" smtClean="0"/>
              <a:t> to </a:t>
            </a:r>
            <a:r>
              <a:rPr lang="en-US" i="1" dirty="0" smtClean="0"/>
              <a:t>b</a:t>
            </a:r>
            <a:r>
              <a:rPr lang="en-US" dirty="0" smtClean="0"/>
              <a:t> and from </a:t>
            </a:r>
            <a:r>
              <a:rPr lang="en-US" i="1" dirty="0" smtClean="0"/>
              <a:t>b</a:t>
            </a:r>
            <a:r>
              <a:rPr lang="en-US" dirty="0" smtClean="0"/>
              <a:t> to </a:t>
            </a:r>
            <a:r>
              <a:rPr lang="en-US" i="1" dirty="0" smtClean="0"/>
              <a:t>a</a:t>
            </a:r>
            <a:r>
              <a:rPr lang="en-US" dirty="0" smtClean="0"/>
              <a:t> whenever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vertices in the graph</a:t>
            </a:r>
          </a:p>
          <a:p>
            <a:endParaRPr lang="en-US" dirty="0" smtClean="0"/>
          </a:p>
          <a:p>
            <a:r>
              <a:rPr lang="en-US" dirty="0" smtClean="0"/>
              <a:t>A directed graph is </a:t>
            </a:r>
            <a:r>
              <a:rPr lang="en-US" b="1" dirty="0" smtClean="0"/>
              <a:t>weakly</a:t>
            </a:r>
            <a:r>
              <a:rPr lang="en-US" dirty="0" smtClean="0"/>
              <a:t> connected if there is a path between every two vertices in underlying undirected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 </a:t>
            </a:r>
            <a:r>
              <a:rPr lang="en-US" smtClean="0"/>
              <a:t>and Isomorphism (1)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3" y="2204864"/>
            <a:ext cx="780097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 and Isomorphism (2)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513" y="1628800"/>
            <a:ext cx="8562975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Bridges of </a:t>
            </a:r>
            <a:r>
              <a:rPr lang="en-US" dirty="0" err="1" smtClean="0"/>
              <a:t>Königsberg</a:t>
            </a:r>
            <a:endParaRPr lang="en-US" dirty="0"/>
          </a:p>
        </p:txBody>
      </p:sp>
      <p:pic>
        <p:nvPicPr>
          <p:cNvPr id="44034" name="Picture 2" descr="http://upload.wikimedia.org/wikipedia/commons/5/5d/Konigsberg_bridg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1394" y="1772816"/>
            <a:ext cx="2876550" cy="2266950"/>
          </a:xfrm>
          <a:prstGeom prst="rect">
            <a:avLst/>
          </a:prstGeom>
          <a:noFill/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772816"/>
            <a:ext cx="288032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4365104"/>
            <a:ext cx="2881718" cy="2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G</a:t>
            </a:r>
            <a:r>
              <a:rPr lang="en-US" dirty="0" smtClean="0"/>
              <a:t> = (</a:t>
            </a:r>
            <a:r>
              <a:rPr lang="en-US" i="1" dirty="0" smtClean="0"/>
              <a:t>V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/>
              <a:t>V</a:t>
            </a:r>
            <a:r>
              <a:rPr lang="en-US" dirty="0" smtClean="0"/>
              <a:t> : a nonempty set of vertices (nodes)</a:t>
            </a:r>
          </a:p>
          <a:p>
            <a:pPr lvl="1"/>
            <a:r>
              <a:rPr lang="en-US" i="1" dirty="0" smtClean="0"/>
              <a:t>E</a:t>
            </a:r>
            <a:r>
              <a:rPr lang="en-US" dirty="0" smtClean="0"/>
              <a:t> : a set of edges</a:t>
            </a:r>
          </a:p>
          <a:p>
            <a:pPr lvl="1"/>
            <a:r>
              <a:rPr lang="en-US" dirty="0" smtClean="0"/>
              <a:t>An edge is said to </a:t>
            </a:r>
            <a:r>
              <a:rPr lang="en-US" u="sng" dirty="0" smtClean="0"/>
              <a:t>connect</a:t>
            </a:r>
            <a:r>
              <a:rPr lang="en-US" dirty="0" smtClean="0"/>
              <a:t> its </a:t>
            </a:r>
            <a:r>
              <a:rPr lang="en-US" u="sng" dirty="0" smtClean="0"/>
              <a:t>endpoint</a:t>
            </a:r>
            <a:r>
              <a:rPr lang="en-US" dirty="0" smtClean="0"/>
              <a:t>(s)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V</a:t>
            </a:r>
            <a:r>
              <a:rPr lang="en-US" dirty="0" smtClean="0"/>
              <a:t> is infinite set, </a:t>
            </a:r>
            <a:r>
              <a:rPr lang="en-US" i="1" dirty="0" smtClean="0"/>
              <a:t>G</a:t>
            </a:r>
            <a:r>
              <a:rPr lang="en-US" dirty="0" smtClean="0"/>
              <a:t> is called infinite graph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6075" y="4437112"/>
            <a:ext cx="33718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 Paths –</a:t>
            </a:r>
            <a:br>
              <a:rPr lang="en-US" dirty="0" smtClean="0"/>
            </a:br>
            <a:r>
              <a:rPr lang="en-US" dirty="0" smtClean="0"/>
              <a:t>Edge Once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060848"/>
            <a:ext cx="6115050" cy="4011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 Paths and Circuits (1)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Euler path in G is a simple path containing every edge of </a:t>
            </a:r>
            <a:r>
              <a:rPr lang="en-US" i="1" dirty="0" smtClean="0"/>
              <a:t>G</a:t>
            </a:r>
          </a:p>
          <a:p>
            <a:endParaRPr lang="en-US" dirty="0" smtClean="0"/>
          </a:p>
          <a:p>
            <a:r>
              <a:rPr lang="en-US" dirty="0" smtClean="0"/>
              <a:t>An Euler circuit in a graph </a:t>
            </a:r>
            <a:r>
              <a:rPr lang="en-US" i="1" dirty="0" smtClean="0"/>
              <a:t>G</a:t>
            </a:r>
            <a:r>
              <a:rPr lang="en-US" dirty="0" smtClean="0"/>
              <a:t> is a simple circuit containing every edge of </a:t>
            </a:r>
            <a:r>
              <a:rPr lang="en-US" i="1" dirty="0" smtClean="0"/>
              <a:t>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 Paths and Circuits (2)</a:t>
            </a:r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564904"/>
            <a:ext cx="76200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 Paths and Circuits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connected </a:t>
            </a:r>
            <a:r>
              <a:rPr lang="en-US" dirty="0" err="1" smtClean="0"/>
              <a:t>multigraph</a:t>
            </a:r>
            <a:r>
              <a:rPr lang="en-US" dirty="0" smtClean="0"/>
              <a:t> with at least two vertices has an Euler circuit if and only if each of its vertices has EVEN degree</a:t>
            </a:r>
          </a:p>
          <a:p>
            <a:endParaRPr lang="en-US" dirty="0" smtClean="0"/>
          </a:p>
          <a:p>
            <a:r>
              <a:rPr lang="en-US" dirty="0" smtClean="0"/>
              <a:t>A connected </a:t>
            </a:r>
            <a:r>
              <a:rPr lang="en-US" dirty="0" err="1" smtClean="0"/>
              <a:t>multigraph</a:t>
            </a:r>
            <a:r>
              <a:rPr lang="en-US" dirty="0" smtClean="0"/>
              <a:t> has an Euler path but NOT an Euler circuit if and only if it has exactly two vertices of ODD degree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 Paths and Circuits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Handshaking Theorem</a:t>
            </a:r>
          </a:p>
          <a:p>
            <a:pPr lvl="1"/>
            <a:r>
              <a:rPr lang="en-US" dirty="0" smtClean="0"/>
              <a:t>Every graph has an even number of odd vertices!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00336" y="3681825"/>
          <a:ext cx="6096000" cy="2555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770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 of ODD vertices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Euler</a:t>
                      </a:r>
                      <a:r>
                        <a:rPr lang="en-US" baseline="0" dirty="0" smtClean="0"/>
                        <a:t> PATH?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Euler CIRCUIT?</a:t>
                      </a:r>
                      <a:endParaRPr lang="en-US" dirty="0"/>
                    </a:p>
                  </a:txBody>
                  <a:tcPr/>
                </a:tc>
              </a:tr>
              <a:tr h="4462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YES</a:t>
                      </a:r>
                      <a:endParaRPr lang="en-US" b="1" dirty="0"/>
                    </a:p>
                  </a:txBody>
                  <a:tcPr/>
                </a:tc>
              </a:tr>
              <a:tr h="4462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4462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4, 6, 8,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4462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 3, 5, …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No such graphs</a:t>
                      </a:r>
                      <a:r>
                        <a:rPr lang="en-US" i="1" baseline="0" dirty="0" smtClean="0"/>
                        <a:t> exist!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 Circuit –</a:t>
            </a:r>
            <a:br>
              <a:rPr lang="en-US" dirty="0" smtClean="0"/>
            </a:br>
            <a:r>
              <a:rPr lang="en-US" dirty="0" err="1" smtClean="0"/>
              <a:t>Fleury's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8358" indent="-514350">
              <a:buFont typeface="+mj-lt"/>
              <a:buAutoNum type="arabicPeriod"/>
            </a:pPr>
            <a:r>
              <a:rPr lang="en-US" dirty="0" smtClean="0"/>
              <a:t>Pick a vertex to start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From that vertex pick an edge to traverse (“Don't burn your </a:t>
            </a:r>
            <a:r>
              <a:rPr lang="en-US" dirty="0" smtClean="0">
                <a:solidFill>
                  <a:schemeClr val="accent1"/>
                </a:solidFill>
              </a:rPr>
              <a:t>bridges</a:t>
            </a:r>
            <a:r>
              <a:rPr lang="en-US" dirty="0" smtClean="0"/>
              <a:t>”)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Mark that edge, as a reminder that you can't traverse it again 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Travel that edge, coming to the next vertex 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Repeat 2-4 until all edges have been traversed, and you are back at the starting vertex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88" y="1404938"/>
            <a:ext cx="500062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Icosian</a:t>
            </a:r>
            <a:r>
              <a:rPr lang="en-US" dirty="0" smtClean="0"/>
              <a:t> Game</a:t>
            </a:r>
            <a:endParaRPr lang="en-US" dirty="0"/>
          </a:p>
        </p:txBody>
      </p:sp>
      <p:pic>
        <p:nvPicPr>
          <p:cNvPr id="45058" name="Picture 2" descr="http://puzzlemuseum.com/month/picm02/200201hamilt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00808"/>
            <a:ext cx="7620000" cy="4524375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Voyage Round the World</a:t>
            </a:r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325" y="2564904"/>
            <a:ext cx="69913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 Paths –</a:t>
            </a:r>
            <a:br>
              <a:rPr lang="en-US" dirty="0" smtClean="0"/>
            </a:br>
            <a:r>
              <a:rPr lang="en-US" dirty="0" smtClean="0"/>
              <a:t>Vertex Once</a:t>
            </a:r>
            <a:endParaRPr lang="en-US" dirty="0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0" y="1844824"/>
            <a:ext cx="47625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graph (digraph)</a:t>
            </a:r>
          </a:p>
          <a:p>
            <a:pPr lvl="1"/>
            <a:r>
              <a:rPr lang="en-US" i="1" dirty="0" smtClean="0"/>
              <a:t>E</a:t>
            </a:r>
            <a:r>
              <a:rPr lang="en-US" dirty="0" smtClean="0"/>
              <a:t> : a set of </a:t>
            </a:r>
            <a:r>
              <a:rPr lang="en-US" u="sng" dirty="0" smtClean="0"/>
              <a:t>directed</a:t>
            </a:r>
            <a:r>
              <a:rPr lang="en-US" dirty="0" smtClean="0"/>
              <a:t> edges (arcs) which associated with the ordered pair (</a:t>
            </a:r>
            <a:r>
              <a:rPr lang="en-US" i="1" dirty="0" smtClean="0"/>
              <a:t>u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r>
              <a:rPr lang="en-US" dirty="0" smtClean="0"/>
              <a:t>) is said to start at </a:t>
            </a:r>
            <a:r>
              <a:rPr lang="en-US" i="1" dirty="0" smtClean="0"/>
              <a:t>u</a:t>
            </a:r>
            <a:r>
              <a:rPr lang="en-US" dirty="0" smtClean="0"/>
              <a:t> and end at </a:t>
            </a:r>
            <a:r>
              <a:rPr lang="en-US" i="1" dirty="0" smtClean="0"/>
              <a:t>v</a:t>
            </a:r>
          </a:p>
          <a:p>
            <a:pPr lvl="1"/>
            <a:endParaRPr lang="en-US" dirty="0" smtClean="0"/>
          </a:p>
        </p:txBody>
      </p:sp>
      <p:pic>
        <p:nvPicPr>
          <p:cNvPr id="26628" name="Picture 4" descr="http://image.mathcaptain.com/cms/images/131/graph-showing-its-various-componen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4909" y="4221088"/>
            <a:ext cx="3343275" cy="1914525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 Paths and Circuits (1)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path in a graph </a:t>
            </a:r>
            <a:r>
              <a:rPr lang="en-US" i="1" dirty="0" smtClean="0"/>
              <a:t>G</a:t>
            </a:r>
            <a:r>
              <a:rPr lang="en-US" dirty="0" smtClean="0"/>
              <a:t> that passes through every vertex exactly once is called a Hamilton path</a:t>
            </a:r>
          </a:p>
          <a:p>
            <a:endParaRPr lang="en-US" dirty="0" smtClean="0"/>
          </a:p>
          <a:p>
            <a:r>
              <a:rPr lang="en-US" dirty="0" smtClean="0"/>
              <a:t>A simple circuit in a graph </a:t>
            </a:r>
            <a:r>
              <a:rPr lang="en-US" i="1" dirty="0" smtClean="0"/>
              <a:t>G</a:t>
            </a:r>
            <a:r>
              <a:rPr lang="en-US" dirty="0" smtClean="0"/>
              <a:t> that passes through every vertex exactly once is called a Hamilton circuit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 Paths and Circuits (2)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Dirac’s Theorem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G</a:t>
            </a:r>
            <a:r>
              <a:rPr lang="en-US" dirty="0" smtClean="0"/>
              <a:t> is a simple graph with </a:t>
            </a:r>
            <a:r>
              <a:rPr lang="en-US" i="1" dirty="0" smtClean="0"/>
              <a:t>n</a:t>
            </a:r>
            <a:r>
              <a:rPr lang="en-US" dirty="0" smtClean="0"/>
              <a:t> vertices with </a:t>
            </a:r>
            <a:r>
              <a:rPr lang="en-US" i="1" dirty="0" smtClean="0"/>
              <a:t>n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3 such that the degree of every vertex in </a:t>
            </a:r>
            <a:r>
              <a:rPr lang="en-US" i="1" dirty="0" smtClean="0"/>
              <a:t>G</a:t>
            </a:r>
            <a:r>
              <a:rPr lang="en-US" dirty="0" smtClean="0"/>
              <a:t> is at least </a:t>
            </a:r>
            <a:r>
              <a:rPr lang="en-US" i="1" dirty="0" smtClean="0"/>
              <a:t>n</a:t>
            </a:r>
            <a:r>
              <a:rPr lang="en-US" dirty="0" smtClean="0"/>
              <a:t>/2, then </a:t>
            </a:r>
            <a:r>
              <a:rPr lang="en-US" i="1" dirty="0" smtClean="0"/>
              <a:t>G</a:t>
            </a:r>
            <a:r>
              <a:rPr lang="en-US" dirty="0" smtClean="0"/>
              <a:t> has a Hamilton circuit</a:t>
            </a:r>
          </a:p>
          <a:p>
            <a:endParaRPr lang="en-US" dirty="0" smtClean="0"/>
          </a:p>
          <a:p>
            <a:r>
              <a:rPr lang="en-US" dirty="0" smtClean="0"/>
              <a:t>Ore’s Theorem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G</a:t>
            </a:r>
            <a:r>
              <a:rPr lang="en-US" dirty="0" smtClean="0"/>
              <a:t> is a simple graph with </a:t>
            </a:r>
            <a:r>
              <a:rPr lang="en-US" i="1" dirty="0" smtClean="0"/>
              <a:t>n</a:t>
            </a:r>
            <a:r>
              <a:rPr lang="en-US" dirty="0" smtClean="0"/>
              <a:t> vertices with </a:t>
            </a:r>
            <a:r>
              <a:rPr lang="en-US" i="1" dirty="0" smtClean="0"/>
              <a:t>n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3 such that deg(</a:t>
            </a:r>
            <a:r>
              <a:rPr lang="en-US" i="1" dirty="0" smtClean="0"/>
              <a:t>u</a:t>
            </a:r>
            <a:r>
              <a:rPr lang="en-US" dirty="0" smtClean="0"/>
              <a:t>)+deg(</a:t>
            </a:r>
            <a:r>
              <a:rPr lang="en-US" i="1" dirty="0" smtClean="0"/>
              <a:t>v</a:t>
            </a:r>
            <a:r>
              <a:rPr lang="en-US" dirty="0" smtClean="0"/>
              <a:t>)</a:t>
            </a:r>
            <a:r>
              <a:rPr lang="en-US" dirty="0" smtClean="0">
                <a:sym typeface="Symbol"/>
              </a:rPr>
              <a:t>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/>
              <a:t> for every pair of nonadjacent vertices </a:t>
            </a:r>
            <a:r>
              <a:rPr lang="en-US" i="1" dirty="0" smtClean="0"/>
              <a:t>u</a:t>
            </a:r>
            <a:r>
              <a:rPr lang="en-US" dirty="0" smtClean="0"/>
              <a:t> and </a:t>
            </a:r>
            <a:r>
              <a:rPr lang="en-US" i="1" dirty="0" smtClean="0"/>
              <a:t>v</a:t>
            </a:r>
            <a:r>
              <a:rPr lang="en-US" dirty="0" smtClean="0"/>
              <a:t> in </a:t>
            </a:r>
            <a:r>
              <a:rPr lang="en-US" i="1" dirty="0" smtClean="0"/>
              <a:t>G</a:t>
            </a:r>
            <a:r>
              <a:rPr lang="en-US" dirty="0" smtClean="0"/>
              <a:t>, then </a:t>
            </a:r>
            <a:r>
              <a:rPr lang="en-US" i="1" dirty="0" smtClean="0"/>
              <a:t>G</a:t>
            </a:r>
            <a:r>
              <a:rPr lang="en-US" dirty="0" smtClean="0"/>
              <a:t> has a Hamilton circuit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 Paths and Circuits (3)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Traveling Salesman Problem</a:t>
            </a:r>
          </a:p>
          <a:p>
            <a:r>
              <a:rPr lang="en-US" dirty="0" smtClean="0"/>
              <a:t>Gray Code</a:t>
            </a:r>
          </a:p>
        </p:txBody>
      </p:sp>
      <p:pic>
        <p:nvPicPr>
          <p:cNvPr id="5018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212976"/>
            <a:ext cx="3677461" cy="3240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Shortest-Path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finds the length of a shortest path between </a:t>
            </a:r>
            <a:r>
              <a:rPr lang="en-US" b="1" dirty="0" smtClean="0"/>
              <a:t>two</a:t>
            </a:r>
            <a:r>
              <a:rPr lang="en-US" dirty="0" smtClean="0"/>
              <a:t> vertices in a connected simple undirected </a:t>
            </a:r>
            <a:r>
              <a:rPr lang="en-US" u="sng" dirty="0" smtClean="0"/>
              <a:t>weighted</a:t>
            </a:r>
            <a:r>
              <a:rPr lang="en-US" dirty="0" smtClean="0"/>
              <a:t>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Shortest-Path Problems –</a:t>
            </a:r>
            <a:br>
              <a:rPr lang="en-US" dirty="0" smtClean="0"/>
            </a:b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14742"/>
            <a:ext cx="9144000" cy="4782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4664"/>
            <a:ext cx="9144000" cy="612378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Graphs (3)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82775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Edges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Permit Multiple Edges?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Permit Loops?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Simple graph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Undirected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Multigraph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Undirected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Pseudograph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Undirected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Simple directed graph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Directed </a:t>
                      </a:r>
                      <a:r>
                        <a:rPr lang="en-US" dirty="0" err="1" smtClean="0"/>
                        <a:t>multigraph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Mixed graph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Models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Niche Overlap Graphs in Ecology</a:t>
            </a:r>
          </a:p>
          <a:p>
            <a:r>
              <a:rPr lang="en-US" dirty="0" smtClean="0"/>
              <a:t>Acquaintanceship Graphs</a:t>
            </a:r>
          </a:p>
          <a:p>
            <a:r>
              <a:rPr lang="en-US" dirty="0" smtClean="0"/>
              <a:t>Influence Graphs</a:t>
            </a:r>
          </a:p>
          <a:p>
            <a:r>
              <a:rPr lang="en-US" dirty="0" smtClean="0"/>
              <a:t>The Hollywood Graph</a:t>
            </a:r>
          </a:p>
          <a:p>
            <a:r>
              <a:rPr lang="en-US" dirty="0" smtClean="0"/>
              <a:t>Round-Robin Tournaments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Collaboration Graphs</a:t>
            </a:r>
          </a:p>
          <a:p>
            <a:r>
              <a:rPr lang="en-US" dirty="0" smtClean="0"/>
              <a:t>Call Graphs</a:t>
            </a:r>
          </a:p>
          <a:p>
            <a:r>
              <a:rPr lang="en-US" b="1" dirty="0" smtClean="0"/>
              <a:t>Precedence Graphs and Concurrent Processing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Precedence Graphs and Concurrent Processing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1720" y="1628800"/>
            <a:ext cx="5870600" cy="5094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Terminology – Undirected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Adjacent (neighbors) : {</a:t>
            </a:r>
            <a:r>
              <a:rPr lang="en-US" i="1" dirty="0" smtClean="0"/>
              <a:t>u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r>
              <a:rPr lang="en-US" dirty="0" smtClean="0"/>
              <a:t>}</a:t>
            </a:r>
          </a:p>
          <a:p>
            <a:pPr lvl="1"/>
            <a:r>
              <a:rPr lang="en-US" i="1" dirty="0" smtClean="0"/>
              <a:t>u</a:t>
            </a:r>
            <a:r>
              <a:rPr lang="en-US" dirty="0" smtClean="0"/>
              <a:t> and </a:t>
            </a:r>
            <a:r>
              <a:rPr lang="en-US" i="1" dirty="0" smtClean="0"/>
              <a:t>v</a:t>
            </a:r>
            <a:r>
              <a:rPr lang="en-US" dirty="0" smtClean="0"/>
              <a:t> are </a:t>
            </a:r>
            <a:r>
              <a:rPr lang="en-US" u="sng" dirty="0" smtClean="0"/>
              <a:t>endpoints</a:t>
            </a:r>
            <a:r>
              <a:rPr lang="en-US" dirty="0" smtClean="0"/>
              <a:t> of an edge of G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e</a:t>
            </a:r>
            <a:r>
              <a:rPr lang="en-US" dirty="0" smtClean="0"/>
              <a:t> is associated with {</a:t>
            </a:r>
            <a:r>
              <a:rPr lang="en-US" i="1" dirty="0" smtClean="0"/>
              <a:t>u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r>
              <a:rPr lang="en-US" dirty="0" smtClean="0"/>
              <a:t>} then</a:t>
            </a:r>
          </a:p>
          <a:p>
            <a:pPr lvl="2"/>
            <a:r>
              <a:rPr lang="en-US" i="1" dirty="0" smtClean="0"/>
              <a:t>e</a:t>
            </a:r>
            <a:r>
              <a:rPr lang="en-US" dirty="0" smtClean="0"/>
              <a:t> is called </a:t>
            </a:r>
            <a:r>
              <a:rPr lang="en-US" u="sng" dirty="0" smtClean="0"/>
              <a:t>incident with</a:t>
            </a:r>
            <a:r>
              <a:rPr lang="en-US" dirty="0" smtClean="0"/>
              <a:t> </a:t>
            </a:r>
            <a:r>
              <a:rPr lang="en-US" i="1" dirty="0" smtClean="0"/>
              <a:t>u</a:t>
            </a:r>
            <a:r>
              <a:rPr lang="en-US" dirty="0" smtClean="0"/>
              <a:t> and </a:t>
            </a:r>
            <a:r>
              <a:rPr lang="en-US" i="1" dirty="0" smtClean="0"/>
              <a:t>v</a:t>
            </a:r>
          </a:p>
          <a:p>
            <a:pPr lvl="2"/>
            <a:r>
              <a:rPr lang="en-US" i="1" dirty="0" smtClean="0"/>
              <a:t>e</a:t>
            </a:r>
            <a:r>
              <a:rPr lang="en-US" dirty="0" smtClean="0"/>
              <a:t> is also said to </a:t>
            </a:r>
            <a:r>
              <a:rPr lang="en-US" u="sng" dirty="0" smtClean="0"/>
              <a:t>connect</a:t>
            </a:r>
            <a:r>
              <a:rPr lang="en-US" dirty="0" smtClean="0"/>
              <a:t> </a:t>
            </a:r>
            <a:r>
              <a:rPr lang="en-US" i="1" dirty="0" smtClean="0"/>
              <a:t>u</a:t>
            </a:r>
            <a:r>
              <a:rPr lang="en-US" dirty="0" smtClean="0"/>
              <a:t> and </a:t>
            </a:r>
            <a:r>
              <a:rPr lang="en-US" i="1" dirty="0" smtClean="0"/>
              <a:t>v</a:t>
            </a:r>
          </a:p>
          <a:p>
            <a:r>
              <a:rPr lang="en-US" dirty="0" smtClean="0"/>
              <a:t>Degree of a vertex, deg(</a:t>
            </a:r>
            <a:r>
              <a:rPr lang="en-US" i="1" dirty="0" smtClean="0"/>
              <a:t>v</a:t>
            </a:r>
            <a:r>
              <a:rPr lang="en-US" dirty="0" smtClean="0"/>
              <a:t>), is the number of edges incident with it (Loop?)</a:t>
            </a:r>
          </a:p>
          <a:p>
            <a:pPr lvl="1"/>
            <a:r>
              <a:rPr lang="en-US" dirty="0" smtClean="0"/>
              <a:t>If deg(</a:t>
            </a:r>
            <a:r>
              <a:rPr lang="en-US" i="1" dirty="0" smtClean="0"/>
              <a:t>v</a:t>
            </a:r>
            <a:r>
              <a:rPr lang="en-US" dirty="0" smtClean="0"/>
              <a:t>)=0, then </a:t>
            </a:r>
            <a:r>
              <a:rPr lang="en-US" i="1" dirty="0" smtClean="0"/>
              <a:t>v</a:t>
            </a:r>
            <a:r>
              <a:rPr lang="en-US" dirty="0" smtClean="0"/>
              <a:t> is called </a:t>
            </a:r>
            <a:r>
              <a:rPr lang="en-US" u="sng" dirty="0" smtClean="0"/>
              <a:t>isolated</a:t>
            </a:r>
            <a:endParaRPr lang="en-US" dirty="0" smtClean="0"/>
          </a:p>
          <a:p>
            <a:pPr lvl="1"/>
            <a:r>
              <a:rPr lang="en-US" dirty="0" smtClean="0"/>
              <a:t>If deg(</a:t>
            </a:r>
            <a:r>
              <a:rPr lang="en-US" i="1" dirty="0" smtClean="0"/>
              <a:t>v</a:t>
            </a:r>
            <a:r>
              <a:rPr lang="en-US" dirty="0" smtClean="0"/>
              <a:t>)=1, then </a:t>
            </a:r>
            <a:r>
              <a:rPr lang="en-US" i="1" dirty="0" smtClean="0"/>
              <a:t>v</a:t>
            </a:r>
            <a:r>
              <a:rPr lang="en-US" dirty="0" smtClean="0"/>
              <a:t> is called </a:t>
            </a:r>
            <a:r>
              <a:rPr lang="en-US" u="sng" dirty="0" smtClean="0"/>
              <a:t>pendant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Terminology – Undirected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Handshaking Theorem</a:t>
            </a:r>
          </a:p>
          <a:p>
            <a:pPr lvl="1"/>
            <a:r>
              <a:rPr lang="en-US" dirty="0" smtClean="0"/>
              <a:t>Let </a:t>
            </a:r>
            <a:r>
              <a:rPr lang="en-US" i="1" dirty="0" smtClean="0"/>
              <a:t>G</a:t>
            </a:r>
            <a:r>
              <a:rPr lang="en-US" dirty="0" smtClean="0"/>
              <a:t> = (</a:t>
            </a:r>
            <a:r>
              <a:rPr lang="en-US" i="1" dirty="0" smtClean="0"/>
              <a:t>V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dirty="0" smtClean="0"/>
              <a:t>) with </a:t>
            </a:r>
            <a:r>
              <a:rPr lang="en-US" i="1" dirty="0" smtClean="0"/>
              <a:t>e</a:t>
            </a:r>
            <a:r>
              <a:rPr lang="en-US" dirty="0" smtClean="0"/>
              <a:t> edges, then</a:t>
            </a:r>
          </a:p>
          <a:p>
            <a:pPr lvl="1"/>
            <a:r>
              <a:rPr lang="en-US" dirty="0" smtClean="0"/>
              <a:t>2</a:t>
            </a:r>
            <a:r>
              <a:rPr lang="en-US" i="1" dirty="0" smtClean="0"/>
              <a:t>e</a:t>
            </a:r>
            <a:r>
              <a:rPr lang="en-US" dirty="0" smtClean="0"/>
              <a:t> = </a:t>
            </a:r>
            <a:r>
              <a:rPr lang="en-US" dirty="0" smtClean="0">
                <a:sym typeface="Symbol"/>
              </a:rPr>
              <a:t></a:t>
            </a:r>
            <a:r>
              <a:rPr lang="en-US" i="1" baseline="-25000" dirty="0" err="1" smtClean="0">
                <a:sym typeface="Symbol"/>
              </a:rPr>
              <a:t>v</a:t>
            </a:r>
            <a:r>
              <a:rPr lang="en-US" baseline="-25000" dirty="0" err="1" smtClean="0">
                <a:sym typeface="Symbol"/>
              </a:rPr>
              <a:t></a:t>
            </a:r>
            <a:r>
              <a:rPr lang="en-US" i="1" baseline="-25000" dirty="0" err="1" smtClean="0">
                <a:sym typeface="Symbol"/>
              </a:rPr>
              <a:t>V</a:t>
            </a:r>
            <a:r>
              <a:rPr lang="en-US" dirty="0" smtClean="0">
                <a:sym typeface="Symbol"/>
              </a:rPr>
              <a:t> deg(</a:t>
            </a:r>
            <a:r>
              <a:rPr lang="en-US" i="1" dirty="0" smtClean="0">
                <a:sym typeface="Symbol"/>
              </a:rPr>
              <a:t>v</a:t>
            </a:r>
            <a:r>
              <a:rPr lang="en-US" dirty="0" smtClean="0">
                <a:sym typeface="Symbol"/>
              </a:rPr>
              <a:t>)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smtClean="0"/>
              <a:t>An undirected graph has an even number of vertices of odd degree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2825</TotalTime>
  <Words>1618</Words>
  <Application>Microsoft Office PowerPoint</Application>
  <PresentationFormat>On-screen Show (4:3)</PresentationFormat>
  <Paragraphs>282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Verve</vt:lpstr>
      <vt:lpstr>Discrete Mathematics Graphs</vt:lpstr>
      <vt:lpstr>Agenda</vt:lpstr>
      <vt:lpstr>Graphs (1)</vt:lpstr>
      <vt:lpstr>Graphs (2)</vt:lpstr>
      <vt:lpstr>Graphs (3)</vt:lpstr>
      <vt:lpstr>Graph Models</vt:lpstr>
      <vt:lpstr>Precedence Graphs and Concurrent Processing</vt:lpstr>
      <vt:lpstr>Graph Terminology – Undirected (1)</vt:lpstr>
      <vt:lpstr>Graph Terminology – Undirected (2)</vt:lpstr>
      <vt:lpstr>Graph Terminology – Directed (1)</vt:lpstr>
      <vt:lpstr>Graph Terminology – Directed (2)</vt:lpstr>
      <vt:lpstr>Special Types</vt:lpstr>
      <vt:lpstr>Some Applications</vt:lpstr>
      <vt:lpstr>New from Old</vt:lpstr>
      <vt:lpstr>Graph Representations (1)</vt:lpstr>
      <vt:lpstr>Graph Representations (2)</vt:lpstr>
      <vt:lpstr>Graph Representations (3)</vt:lpstr>
      <vt:lpstr>Graph Representations (4)</vt:lpstr>
      <vt:lpstr>Graph Isomorphism</vt:lpstr>
      <vt:lpstr>Graph Isomorphism - Graph Invariant</vt:lpstr>
      <vt:lpstr>Graph Isomorphism - Adjacency Matrix (1)</vt:lpstr>
      <vt:lpstr>Graph Isomorphism - Adjacency Matrix (2)</vt:lpstr>
      <vt:lpstr>Connectivity (1)</vt:lpstr>
      <vt:lpstr>Connectivity (2)</vt:lpstr>
      <vt:lpstr>Connectedness – Undirected Graph</vt:lpstr>
      <vt:lpstr>Connectedness – Directed Graph</vt:lpstr>
      <vt:lpstr>Paths and Isomorphism (1)</vt:lpstr>
      <vt:lpstr>Paths and Isomorphism (2)</vt:lpstr>
      <vt:lpstr>Bridges of Königsberg</vt:lpstr>
      <vt:lpstr>Euler Paths – Edge Once</vt:lpstr>
      <vt:lpstr>Euler Paths and Circuits (1)</vt:lpstr>
      <vt:lpstr>Euler Paths and Circuits (2)</vt:lpstr>
      <vt:lpstr>Euler Paths and Circuits (3)</vt:lpstr>
      <vt:lpstr>Euler Paths and Circuits (4)</vt:lpstr>
      <vt:lpstr>Euler Circuit – Fleury's Algorithm</vt:lpstr>
      <vt:lpstr>Slide 36</vt:lpstr>
      <vt:lpstr>Icosian Game</vt:lpstr>
      <vt:lpstr>A Voyage Round the World</vt:lpstr>
      <vt:lpstr>Hamilton Paths – Vertex Once</vt:lpstr>
      <vt:lpstr>Hamilton Paths and Circuits (1)</vt:lpstr>
      <vt:lpstr>Hamilton Paths and Circuits (2)</vt:lpstr>
      <vt:lpstr>Hamilton Paths and Circuits (3)</vt:lpstr>
      <vt:lpstr>Shortest-Path Problems</vt:lpstr>
      <vt:lpstr>Shortest-Path Problems – Dijkstra’s Algorithm</vt:lpstr>
      <vt:lpstr>Slide 45</vt:lpstr>
    </vt:vector>
  </TitlesOfParts>
  <Company>KMITL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Akkradach W.</dc:creator>
  <cp:lastModifiedBy>Akkradach W.</cp:lastModifiedBy>
  <cp:revision>271</cp:revision>
  <dcterms:created xsi:type="dcterms:W3CDTF">2014-08-13T03:56:44Z</dcterms:created>
  <dcterms:modified xsi:type="dcterms:W3CDTF">2015-09-17T05:12:03Z</dcterms:modified>
</cp:coreProperties>
</file>