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3" r:id="rId2"/>
    <p:sldId id="283" r:id="rId3"/>
    <p:sldId id="274" r:id="rId4"/>
    <p:sldId id="275" r:id="rId5"/>
    <p:sldId id="276" r:id="rId6"/>
    <p:sldId id="277" r:id="rId7"/>
    <p:sldId id="278" r:id="rId8"/>
    <p:sldId id="279" r:id="rId9"/>
    <p:sldId id="284" r:id="rId10"/>
    <p:sldId id="280" r:id="rId11"/>
    <p:sldId id="287" r:id="rId12"/>
    <p:sldId id="281" r:id="rId13"/>
    <p:sldId id="289" r:id="rId14"/>
    <p:sldId id="282" r:id="rId15"/>
    <p:sldId id="257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75FF"/>
    <a:srgbClr val="0BF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49" d="100"/>
          <a:sy n="149" d="100"/>
        </p:scale>
        <p:origin x="1008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99A9-76B1-8446-8784-3BCE0028603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9E75-9AFC-B04D-BDB1-9B34700C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99A9-76B1-8446-8784-3BCE0028603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9E75-9AFC-B04D-BDB1-9B34700C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0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99A9-76B1-8446-8784-3BCE0028603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9E75-9AFC-B04D-BDB1-9B34700C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99A9-76B1-8446-8784-3BCE0028603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9E75-9AFC-B04D-BDB1-9B34700C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99A9-76B1-8446-8784-3BCE0028603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9E75-9AFC-B04D-BDB1-9B34700C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99A9-76B1-8446-8784-3BCE0028603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9E75-9AFC-B04D-BDB1-9B34700C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3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99A9-76B1-8446-8784-3BCE0028603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9E75-9AFC-B04D-BDB1-9B34700C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99A9-76B1-8446-8784-3BCE0028603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9E75-9AFC-B04D-BDB1-9B34700C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99A9-76B1-8446-8784-3BCE0028603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9E75-9AFC-B04D-BDB1-9B34700C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99A9-76B1-8446-8784-3BCE0028603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9E75-9AFC-B04D-BDB1-9B34700C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99A9-76B1-8446-8784-3BCE0028603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9E75-9AFC-B04D-BDB1-9B34700C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0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9A9-76B1-8446-8784-3BCE0028603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9E75-9AFC-B04D-BDB1-9B34700C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/>
          <a:lstStyle/>
          <a:p>
            <a:r>
              <a:rPr lang="en-US" dirty="0"/>
              <a:t>Classifier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39765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Recall </a:t>
            </a:r>
            <a:r>
              <a:rPr lang="th-TH" dirty="0">
                <a:solidFill>
                  <a:sysClr val="windowText" lastClr="000000"/>
                </a:solidFill>
              </a:rPr>
              <a:t>ของ </a:t>
            </a:r>
            <a:r>
              <a:rPr lang="en-US" dirty="0">
                <a:solidFill>
                  <a:sysClr val="windowText" lastClr="000000"/>
                </a:solidFill>
              </a:rPr>
              <a:t>normal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E2FF00-A967-184B-B71A-9EC2FD70E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5942"/>
              </p:ext>
            </p:extLst>
          </p:nvPr>
        </p:nvGraphicFramePr>
        <p:xfrm>
          <a:off x="2232000" y="1627689"/>
          <a:ext cx="4843878" cy="20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4">
                  <a:extLst>
                    <a:ext uri="{9D8B030D-6E8A-4147-A177-3AD203B41FA5}">
                      <a16:colId xmlns:a16="http://schemas.microsoft.com/office/drawing/2014/main" val="3792093489"/>
                    </a:ext>
                  </a:extLst>
                </a:gridCol>
                <a:gridCol w="1676727">
                  <a:extLst>
                    <a:ext uri="{9D8B030D-6E8A-4147-A177-3AD203B41FA5}">
                      <a16:colId xmlns:a16="http://schemas.microsoft.com/office/drawing/2014/main" val="877677075"/>
                    </a:ext>
                  </a:extLst>
                </a:gridCol>
                <a:gridCol w="1676727">
                  <a:extLst>
                    <a:ext uri="{9D8B030D-6E8A-4147-A177-3AD203B41FA5}">
                      <a16:colId xmlns:a16="http://schemas.microsoft.com/office/drawing/2014/main" val="3652680776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  <a:endParaRPr lang="en-US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9819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48032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(True Positive)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(False Positive)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37973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(False Negative)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(True Negative)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1848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7921F7-C51E-1D47-9AFC-68849A53B995}"/>
              </a:ext>
            </a:extLst>
          </p:cNvPr>
          <p:cNvCxnSpPr>
            <a:cxnSpLocks/>
          </p:cNvCxnSpPr>
          <p:nvPr/>
        </p:nvCxnSpPr>
        <p:spPr>
          <a:xfrm>
            <a:off x="2262106" y="1635171"/>
            <a:ext cx="1424940" cy="648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B75F30-376F-DB42-9114-7E06A8922C52}"/>
              </a:ext>
            </a:extLst>
          </p:cNvPr>
          <p:cNvSpPr/>
          <p:nvPr/>
        </p:nvSpPr>
        <p:spPr>
          <a:xfrm>
            <a:off x="3665274" y="1542537"/>
            <a:ext cx="1769139" cy="2180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9B961-2CD7-654F-A7F1-3B035E44A538}"/>
                  </a:ext>
                </a:extLst>
              </p:cNvPr>
              <p:cNvSpPr/>
              <p:nvPr/>
            </p:nvSpPr>
            <p:spPr>
              <a:xfrm>
                <a:off x="860118" y="3975130"/>
                <a:ext cx="742376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ของ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9B961-2CD7-654F-A7F1-3B035E44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18" y="3975130"/>
                <a:ext cx="7423763" cy="848566"/>
              </a:xfrm>
              <a:prstGeom prst="rect">
                <a:avLst/>
              </a:prstGeom>
              <a:blipFill>
                <a:blip r:embed="rId2"/>
                <a:stretch>
                  <a:fillRect t="-147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1BFFF0-0494-2A48-9E19-80C061386972}"/>
                  </a:ext>
                </a:extLst>
              </p:cNvPr>
              <p:cNvSpPr/>
              <p:nvPr/>
            </p:nvSpPr>
            <p:spPr>
              <a:xfrm>
                <a:off x="837961" y="4962897"/>
                <a:ext cx="4421082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ของ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1BFFF0-0494-2A48-9E19-80C061386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61" y="4962897"/>
                <a:ext cx="4421082" cy="792396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6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Recall </a:t>
            </a:r>
            <a:r>
              <a:rPr lang="th-TH" dirty="0">
                <a:solidFill>
                  <a:sysClr val="windowText" lastClr="000000"/>
                </a:solidFill>
              </a:rPr>
              <a:t>ของ </a:t>
            </a:r>
            <a:r>
              <a:rPr lang="en-US" dirty="0">
                <a:solidFill>
                  <a:sysClr val="windowText" lastClr="000000"/>
                </a:solidFill>
              </a:rPr>
              <a:t>spam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E2FF00-A967-184B-B71A-9EC2FD70EC4C}"/>
              </a:ext>
            </a:extLst>
          </p:cNvPr>
          <p:cNvGraphicFramePr>
            <a:graphicFrameLocks noGrp="1"/>
          </p:cNvGraphicFramePr>
          <p:nvPr/>
        </p:nvGraphicFramePr>
        <p:xfrm>
          <a:off x="2232000" y="1627689"/>
          <a:ext cx="4843878" cy="20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4">
                  <a:extLst>
                    <a:ext uri="{9D8B030D-6E8A-4147-A177-3AD203B41FA5}">
                      <a16:colId xmlns:a16="http://schemas.microsoft.com/office/drawing/2014/main" val="3792093489"/>
                    </a:ext>
                  </a:extLst>
                </a:gridCol>
                <a:gridCol w="1676727">
                  <a:extLst>
                    <a:ext uri="{9D8B030D-6E8A-4147-A177-3AD203B41FA5}">
                      <a16:colId xmlns:a16="http://schemas.microsoft.com/office/drawing/2014/main" val="877677075"/>
                    </a:ext>
                  </a:extLst>
                </a:gridCol>
                <a:gridCol w="1676727">
                  <a:extLst>
                    <a:ext uri="{9D8B030D-6E8A-4147-A177-3AD203B41FA5}">
                      <a16:colId xmlns:a16="http://schemas.microsoft.com/office/drawing/2014/main" val="3652680776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  <a:endParaRPr lang="en-US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9819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48032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(True Positive)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(False Positive)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37973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(False Negative)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(True Negative)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1848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7921F7-C51E-1D47-9AFC-68849A53B995}"/>
              </a:ext>
            </a:extLst>
          </p:cNvPr>
          <p:cNvCxnSpPr>
            <a:cxnSpLocks/>
          </p:cNvCxnSpPr>
          <p:nvPr/>
        </p:nvCxnSpPr>
        <p:spPr>
          <a:xfrm>
            <a:off x="2262106" y="1635171"/>
            <a:ext cx="1424940" cy="648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B75F30-376F-DB42-9114-7E06A8922C52}"/>
              </a:ext>
            </a:extLst>
          </p:cNvPr>
          <p:cNvSpPr/>
          <p:nvPr/>
        </p:nvSpPr>
        <p:spPr>
          <a:xfrm>
            <a:off x="5355712" y="1542537"/>
            <a:ext cx="1769139" cy="2180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9B961-2CD7-654F-A7F1-3B035E44A538}"/>
                  </a:ext>
                </a:extLst>
              </p:cNvPr>
              <p:cNvSpPr/>
              <p:nvPr/>
            </p:nvSpPr>
            <p:spPr>
              <a:xfrm>
                <a:off x="860118" y="3975130"/>
                <a:ext cx="7292637" cy="858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ของ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9B961-2CD7-654F-A7F1-3B035E44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18" y="3975130"/>
                <a:ext cx="7292637" cy="858377"/>
              </a:xfrm>
              <a:prstGeom prst="rect">
                <a:avLst/>
              </a:prstGeom>
              <a:blipFill>
                <a:blip r:embed="rId2"/>
                <a:stretch>
                  <a:fillRect t="-1449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1BFFF0-0494-2A48-9E19-80C061386972}"/>
                  </a:ext>
                </a:extLst>
              </p:cNvPr>
              <p:cNvSpPr/>
              <p:nvPr/>
            </p:nvSpPr>
            <p:spPr>
              <a:xfrm>
                <a:off x="837961" y="4962897"/>
                <a:ext cx="4079963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ของ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1BFFF0-0494-2A48-9E19-80C061386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61" y="4962897"/>
                <a:ext cx="4079963" cy="792396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94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F-Measure </a:t>
            </a:r>
            <a:r>
              <a:rPr lang="th-TH" dirty="0"/>
              <a:t>ของ </a:t>
            </a:r>
            <a:r>
              <a:rPr lang="en-US" dirty="0"/>
              <a:t>normal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4AACF-0201-9D47-B448-DC781FC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F-Measure </a:t>
            </a:r>
            <a:r>
              <a:rPr lang="th-TH" dirty="0"/>
              <a:t>คือ ค่าเฉลี่ยของ </a:t>
            </a:r>
            <a:r>
              <a:rPr lang="en-US" dirty="0"/>
              <a:t>Precision </a:t>
            </a:r>
            <a:r>
              <a:rPr lang="th-TH" dirty="0"/>
              <a:t>และ </a:t>
            </a:r>
            <a:r>
              <a:rPr lang="en-US" dirty="0"/>
              <a:t>Recall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9B961-2CD7-654F-A7F1-3B035E44A538}"/>
                  </a:ext>
                </a:extLst>
              </p:cNvPr>
              <p:cNvSpPr/>
              <p:nvPr/>
            </p:nvSpPr>
            <p:spPr>
              <a:xfrm>
                <a:off x="1933136" y="2395772"/>
                <a:ext cx="5277727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𝑀𝑒𝑎𝑠𝑢𝑟𝑒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9B961-2CD7-654F-A7F1-3B035E44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36" y="2395772"/>
                <a:ext cx="5277727" cy="793743"/>
              </a:xfrm>
              <a:prstGeom prst="rect">
                <a:avLst/>
              </a:prstGeom>
              <a:blipFill>
                <a:blip r:embed="rId2"/>
                <a:stretch>
                  <a:fillRect t="-1587" r="-407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44EAE4-4A1D-AD41-B2B4-167467FFCEC6}"/>
                  </a:ext>
                </a:extLst>
              </p:cNvPr>
              <p:cNvSpPr/>
              <p:nvPr/>
            </p:nvSpPr>
            <p:spPr>
              <a:xfrm>
                <a:off x="930171" y="4742608"/>
                <a:ext cx="6780126" cy="799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𝑀𝑒𝑎𝑠𝑢𝑟𝑒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ของ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0.57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0.67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0.57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0.67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=0.62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44EAE4-4A1D-AD41-B2B4-167467FFC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71" y="4742608"/>
                <a:ext cx="6780126" cy="799899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A6759A-1AAB-B24A-9A75-F2500F391206}"/>
                  </a:ext>
                </a:extLst>
              </p:cNvPr>
              <p:cNvSpPr/>
              <p:nvPr/>
            </p:nvSpPr>
            <p:spPr>
              <a:xfrm>
                <a:off x="4761281" y="3823970"/>
                <a:ext cx="422013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ของ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A6759A-1AAB-B24A-9A75-F2500F391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81" y="3823970"/>
                <a:ext cx="4220130" cy="78617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468582-221C-C045-A0F8-3CCC433DD392}"/>
                  </a:ext>
                </a:extLst>
              </p:cNvPr>
              <p:cNvSpPr/>
              <p:nvPr/>
            </p:nvSpPr>
            <p:spPr>
              <a:xfrm>
                <a:off x="154507" y="3823970"/>
                <a:ext cx="4606774" cy="783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อง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468582-221C-C045-A0F8-3CCC433DD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07" y="3823970"/>
                <a:ext cx="4606774" cy="783548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16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F-Measure </a:t>
            </a:r>
            <a:r>
              <a:rPr lang="th-TH" dirty="0"/>
              <a:t>ของ </a:t>
            </a:r>
            <a:r>
              <a:rPr lang="en-US" dirty="0"/>
              <a:t>spam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4AACF-0201-9D47-B448-DC781FC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F-Measure </a:t>
            </a:r>
            <a:r>
              <a:rPr lang="th-TH" dirty="0"/>
              <a:t>คือ ค่าเฉลี่ยของ </a:t>
            </a:r>
            <a:r>
              <a:rPr lang="en-US" dirty="0"/>
              <a:t>Precision </a:t>
            </a:r>
            <a:r>
              <a:rPr lang="th-TH" dirty="0"/>
              <a:t>และ </a:t>
            </a:r>
            <a:r>
              <a:rPr lang="en-US" dirty="0"/>
              <a:t>Recall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9B961-2CD7-654F-A7F1-3B035E44A538}"/>
                  </a:ext>
                </a:extLst>
              </p:cNvPr>
              <p:cNvSpPr/>
              <p:nvPr/>
            </p:nvSpPr>
            <p:spPr>
              <a:xfrm>
                <a:off x="1933136" y="2395772"/>
                <a:ext cx="5277727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𝑀𝑒𝑎𝑠𝑢𝑟𝑒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9B961-2CD7-654F-A7F1-3B035E44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36" y="2395772"/>
                <a:ext cx="5277727" cy="793743"/>
              </a:xfrm>
              <a:prstGeom prst="rect">
                <a:avLst/>
              </a:prstGeom>
              <a:blipFill>
                <a:blip r:embed="rId2"/>
                <a:stretch>
                  <a:fillRect t="-1587" r="-407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DB5372-04A1-E64E-BE72-898BEB7543F2}"/>
                  </a:ext>
                </a:extLst>
              </p:cNvPr>
              <p:cNvSpPr/>
              <p:nvPr/>
            </p:nvSpPr>
            <p:spPr>
              <a:xfrm>
                <a:off x="183652" y="3817109"/>
                <a:ext cx="440030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อง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DB5372-04A1-E64E-BE72-898BEB754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52" y="3817109"/>
                <a:ext cx="4400307" cy="786177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EBD19A-4229-BA49-908B-411206284B92}"/>
                  </a:ext>
                </a:extLst>
              </p:cNvPr>
              <p:cNvSpPr/>
              <p:nvPr/>
            </p:nvSpPr>
            <p:spPr>
              <a:xfrm>
                <a:off x="4994649" y="3817109"/>
                <a:ext cx="394633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ของ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EBD19A-4229-BA49-908B-411206284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649" y="3817109"/>
                <a:ext cx="3946337" cy="786177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C353A6-B4E5-1348-B6EC-3BAF8FD6B9E3}"/>
                  </a:ext>
                </a:extLst>
              </p:cNvPr>
              <p:cNvSpPr/>
              <p:nvPr/>
            </p:nvSpPr>
            <p:spPr>
              <a:xfrm>
                <a:off x="1093456" y="4749469"/>
                <a:ext cx="6780126" cy="799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𝑀𝑒𝑎𝑠𝑢𝑟𝑒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ของ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0.67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0.67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=0.71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C353A6-B4E5-1348-B6EC-3BAF8FD6B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56" y="4749469"/>
                <a:ext cx="6780126" cy="799899"/>
              </a:xfrm>
              <a:prstGeom prst="rect">
                <a:avLst/>
              </a:prstGeom>
              <a:blipFill>
                <a:blip r:embed="rId5"/>
                <a:stretch>
                  <a:fillRect t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06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Accuracy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4AACF-0201-9D47-B448-DC781FC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ความแม่นยำของโมเดล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9B961-2CD7-654F-A7F1-3B035E44A538}"/>
                  </a:ext>
                </a:extLst>
              </p:cNvPr>
              <p:cNvSpPr/>
              <p:nvPr/>
            </p:nvSpPr>
            <p:spPr>
              <a:xfrm>
                <a:off x="2215650" y="4940097"/>
                <a:ext cx="4712700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9B961-2CD7-654F-A7F1-3B035E44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50" y="4940097"/>
                <a:ext cx="4712700" cy="789960"/>
              </a:xfrm>
              <a:prstGeom prst="rect">
                <a:avLst/>
              </a:prstGeom>
              <a:blipFill>
                <a:blip r:embed="rId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B04837-3F90-CF40-8D94-60715AB515ED}"/>
              </a:ext>
            </a:extLst>
          </p:cNvPr>
          <p:cNvGraphicFramePr>
            <a:graphicFrameLocks noGrp="1"/>
          </p:cNvGraphicFramePr>
          <p:nvPr/>
        </p:nvGraphicFramePr>
        <p:xfrm>
          <a:off x="2103865" y="2424120"/>
          <a:ext cx="4680000" cy="20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79209348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87767707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652680776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  <a:endParaRPr lang="en-US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9819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48032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37973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1848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2B89C2-69E3-A044-BB42-D6FC3DB344F5}"/>
              </a:ext>
            </a:extLst>
          </p:cNvPr>
          <p:cNvCxnSpPr/>
          <p:nvPr/>
        </p:nvCxnSpPr>
        <p:spPr>
          <a:xfrm>
            <a:off x="2102749" y="2424120"/>
            <a:ext cx="1424940" cy="648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439D403-0A98-0D4D-A365-43506976FB99}"/>
              </a:ext>
            </a:extLst>
          </p:cNvPr>
          <p:cNvSpPr/>
          <p:nvPr/>
        </p:nvSpPr>
        <p:spPr>
          <a:xfrm rot="1067385">
            <a:off x="3277323" y="3411948"/>
            <a:ext cx="3873724" cy="7462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9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98CF-5D52-FD42-A1AA-B6006A97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สมมุติว่า มีข้อมูลการตรวจโรคจากสาร </a:t>
            </a:r>
            <a:r>
              <a:rPr lang="en-US" dirty="0"/>
              <a:t>2 </a:t>
            </a:r>
            <a:r>
              <a:rPr lang="th-TH" dirty="0"/>
              <a:t>ชนิดคือ สาร </a:t>
            </a:r>
            <a:r>
              <a:rPr lang="en-US" dirty="0"/>
              <a:t>a</a:t>
            </a:r>
            <a:r>
              <a:rPr lang="th-TH" dirty="0"/>
              <a:t> และสาร </a:t>
            </a:r>
            <a:r>
              <a:rPr lang="en-US" dirty="0"/>
              <a:t>b</a:t>
            </a:r>
            <a:r>
              <a:rPr lang="th-TH" dirty="0"/>
              <a:t> จำนวน 1000 คน แสดงผลได้ดังนี้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D253DC-B495-3C41-B9BF-7602C0577550}"/>
              </a:ext>
            </a:extLst>
          </p:cNvPr>
          <p:cNvSpPr/>
          <p:nvPr/>
        </p:nvSpPr>
        <p:spPr>
          <a:xfrm>
            <a:off x="0" y="6640763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100" dirty="0"/>
              <a:t>ที่มา </a:t>
            </a:r>
            <a:r>
              <a:rPr lang="en-US" sz="1100" dirty="0"/>
              <a:t>: https://phyblas.hinaboshi.com/20171016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BAC1CE-FF27-FB40-BBC0-EE96FED3FFF2}"/>
              </a:ext>
            </a:extLst>
          </p:cNvPr>
          <p:cNvGrpSpPr/>
          <p:nvPr/>
        </p:nvGrpSpPr>
        <p:grpSpPr>
          <a:xfrm>
            <a:off x="1898955" y="2543317"/>
            <a:ext cx="4976758" cy="4228251"/>
            <a:chOff x="1898955" y="2543317"/>
            <a:chExt cx="4976758" cy="422825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78E13E3-72E6-474A-8838-371AD154E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25" b="4914"/>
            <a:stretch/>
          </p:blipFill>
          <p:spPr>
            <a:xfrm>
              <a:off x="2268286" y="2543317"/>
              <a:ext cx="4607427" cy="386249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F24DC3-6C75-3843-9DD1-C86B9D1A85D5}"/>
                </a:ext>
              </a:extLst>
            </p:cNvPr>
            <p:cNvSpPr txBox="1"/>
            <p:nvPr/>
          </p:nvSpPr>
          <p:spPr>
            <a:xfrm>
              <a:off x="4213185" y="6402236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/>
                <a:t>ปริมาณสาร </a:t>
              </a:r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93A2E8-61F3-AF41-BA2D-4E99B494444E}"/>
                </a:ext>
              </a:extLst>
            </p:cNvPr>
            <p:cNvSpPr txBox="1"/>
            <p:nvPr/>
          </p:nvSpPr>
          <p:spPr>
            <a:xfrm rot="16200000">
              <a:off x="1541645" y="4204975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/>
                <a:t>ปริมาณสาร </a:t>
              </a:r>
              <a:r>
                <a:rPr lang="en-US" dirty="0"/>
                <a:t>b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7A20BB1-CAE8-804B-B7B5-838FB4737E77}"/>
              </a:ext>
            </a:extLst>
          </p:cNvPr>
          <p:cNvGrpSpPr/>
          <p:nvPr/>
        </p:nvGrpSpPr>
        <p:grpSpPr>
          <a:xfrm>
            <a:off x="7037078" y="2912725"/>
            <a:ext cx="1882207" cy="695569"/>
            <a:chOff x="6875713" y="2733431"/>
            <a:chExt cx="1882207" cy="69556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FB9F67-DA8F-724B-9212-69D56D864811}"/>
                </a:ext>
              </a:extLst>
            </p:cNvPr>
            <p:cNvSpPr/>
            <p:nvPr/>
          </p:nvSpPr>
          <p:spPr>
            <a:xfrm>
              <a:off x="6875713" y="2733431"/>
              <a:ext cx="1882207" cy="695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9D77277-48DD-E04F-9662-0A1EB1263284}"/>
                </a:ext>
              </a:extLst>
            </p:cNvPr>
            <p:cNvGrpSpPr/>
            <p:nvPr/>
          </p:nvGrpSpPr>
          <p:grpSpPr>
            <a:xfrm>
              <a:off x="7054770" y="2733431"/>
              <a:ext cx="1621690" cy="681860"/>
              <a:chOff x="7054770" y="2733431"/>
              <a:chExt cx="1621690" cy="68186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FBB651B-91B2-C54C-A78D-6B9EECFC61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4770" y="2882097"/>
                <a:ext cx="72000" cy="72000"/>
              </a:xfrm>
              <a:prstGeom prst="ellipse">
                <a:avLst/>
              </a:prstGeom>
              <a:solidFill>
                <a:srgbClr val="0BFFB4"/>
              </a:solidFill>
              <a:ln>
                <a:solidFill>
                  <a:srgbClr val="0BFF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14A4E51-FE56-A44E-8DC1-31079E2E6F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4770" y="3194122"/>
                <a:ext cx="72000" cy="72000"/>
              </a:xfrm>
              <a:prstGeom prst="ellipse">
                <a:avLst/>
              </a:prstGeom>
              <a:solidFill>
                <a:srgbClr val="8675FF"/>
              </a:solidFill>
              <a:ln>
                <a:solidFill>
                  <a:srgbClr val="867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07DC0D-1CF9-9A41-A408-63C3E6364C3A}"/>
                  </a:ext>
                </a:extLst>
              </p:cNvPr>
              <p:cNvSpPr txBox="1"/>
              <p:nvPr/>
            </p:nvSpPr>
            <p:spPr>
              <a:xfrm>
                <a:off x="7083932" y="2733431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/>
                  <a:t>ผลเป็นบวก (เป็นโรค)</a:t>
                </a:r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6BA52F-15D2-8349-A822-FDF83C304914}"/>
                  </a:ext>
                </a:extLst>
              </p:cNvPr>
              <p:cNvSpPr txBox="1"/>
              <p:nvPr/>
            </p:nvSpPr>
            <p:spPr>
              <a:xfrm>
                <a:off x="7090770" y="3045959"/>
                <a:ext cx="1585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/>
                  <a:t>ผลเป็นลบ (ไม่เป็นโรค)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861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953A2C5-ACF2-6943-B1D9-F02551D2887B}"/>
              </a:ext>
            </a:extLst>
          </p:cNvPr>
          <p:cNvGrpSpPr/>
          <p:nvPr/>
        </p:nvGrpSpPr>
        <p:grpSpPr>
          <a:xfrm>
            <a:off x="1606953" y="2334629"/>
            <a:ext cx="5560763" cy="4510091"/>
            <a:chOff x="1606953" y="2334629"/>
            <a:chExt cx="5560763" cy="45100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0F2D1A-1510-4441-84DD-71C7000A6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976284" y="2334629"/>
              <a:ext cx="5191432" cy="44352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F24DC3-6C75-3843-9DD1-C86B9D1A85D5}"/>
                </a:ext>
              </a:extLst>
            </p:cNvPr>
            <p:cNvSpPr txBox="1"/>
            <p:nvPr/>
          </p:nvSpPr>
          <p:spPr>
            <a:xfrm>
              <a:off x="4035635" y="6475388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/>
                <a:t>ปริมาณสาร </a:t>
              </a:r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93A2E8-61F3-AF41-BA2D-4E99B494444E}"/>
                </a:ext>
              </a:extLst>
            </p:cNvPr>
            <p:cNvSpPr txBox="1"/>
            <p:nvPr/>
          </p:nvSpPr>
          <p:spPr>
            <a:xfrm rot="16200000">
              <a:off x="1249643" y="434770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/>
                <a:t>ปริมาณสาร </a:t>
              </a:r>
              <a:r>
                <a:rPr lang="en-US" dirty="0"/>
                <a:t>b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98CF-5D52-FD42-A1AA-B6006A97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สร้างโมเดล </a:t>
            </a:r>
            <a:r>
              <a:rPr lang="en-US" dirty="0"/>
              <a:t>ML </a:t>
            </a:r>
            <a:r>
              <a:rPr lang="th-TH" dirty="0"/>
              <a:t>ขึ้นมาตัวหนึ่งเพื่อทำนายว่าถ้าตรวจพบปริมาณสาร </a:t>
            </a:r>
            <a:r>
              <a:rPr lang="en-US" dirty="0"/>
              <a:t>a </a:t>
            </a:r>
            <a:r>
              <a:rPr lang="th-TH" dirty="0"/>
              <a:t>และสาร </a:t>
            </a:r>
            <a:r>
              <a:rPr lang="en-US" dirty="0"/>
              <a:t>b </a:t>
            </a:r>
            <a:r>
              <a:rPr lang="th-TH" dirty="0"/>
              <a:t>เท่านี้จะเป็นโรคหรือไม่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D253DC-B495-3C41-B9BF-7602C0577550}"/>
              </a:ext>
            </a:extLst>
          </p:cNvPr>
          <p:cNvSpPr/>
          <p:nvPr/>
        </p:nvSpPr>
        <p:spPr>
          <a:xfrm>
            <a:off x="0" y="6640763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100" dirty="0"/>
              <a:t>ที่มา </a:t>
            </a:r>
            <a:r>
              <a:rPr lang="en-US" sz="1100" dirty="0"/>
              <a:t>: https://phyblas.hinaboshi.com/20171016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803F385-2E79-DD4F-A924-820381D0FFFD}"/>
              </a:ext>
            </a:extLst>
          </p:cNvPr>
          <p:cNvSpPr/>
          <p:nvPr/>
        </p:nvSpPr>
        <p:spPr>
          <a:xfrm>
            <a:off x="7244191" y="2507994"/>
            <a:ext cx="563170" cy="40487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2773C-F457-F245-8A52-17550B710B22}"/>
              </a:ext>
            </a:extLst>
          </p:cNvPr>
          <p:cNvSpPr/>
          <p:nvPr/>
        </p:nvSpPr>
        <p:spPr>
          <a:xfrm>
            <a:off x="7656080" y="4209202"/>
            <a:ext cx="1390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ระดับความน่าจะเป็นของการเป็นโรค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86C6835-5965-6848-9ED3-9E65F47A1E03}"/>
              </a:ext>
            </a:extLst>
          </p:cNvPr>
          <p:cNvGrpSpPr/>
          <p:nvPr/>
        </p:nvGrpSpPr>
        <p:grpSpPr>
          <a:xfrm>
            <a:off x="1606953" y="2409520"/>
            <a:ext cx="5569201" cy="4435200"/>
            <a:chOff x="1606953" y="2409520"/>
            <a:chExt cx="5569201" cy="4435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67F674-D1A4-C84C-AE5C-9939B301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7846" y="2409520"/>
              <a:ext cx="5208308" cy="4435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19A9B7-12CF-C14C-92B3-B73698C6F1AB}"/>
                </a:ext>
              </a:extLst>
            </p:cNvPr>
            <p:cNvSpPr txBox="1"/>
            <p:nvPr/>
          </p:nvSpPr>
          <p:spPr>
            <a:xfrm>
              <a:off x="4035635" y="6475388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/>
                <a:t>ปริมาณสาร </a:t>
              </a:r>
              <a:r>
                <a:rPr lang="en-US" dirty="0"/>
                <a:t>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EA6705-4ADA-3D40-A8FA-2BF61607CB84}"/>
                </a:ext>
              </a:extLst>
            </p:cNvPr>
            <p:cNvSpPr txBox="1"/>
            <p:nvPr/>
          </p:nvSpPr>
          <p:spPr>
            <a:xfrm rot="16200000">
              <a:off x="1249643" y="434770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/>
                <a:t>ปริมาณสาร </a:t>
              </a:r>
              <a:r>
                <a:rPr lang="en-US" dirty="0"/>
                <a:t>b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98CF-5D52-FD42-A1AA-B6006A97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โดยทั่วไป มักตัดสินให้ผลที่มีค่าความน่าจะเป็นมากกว่า </a:t>
            </a:r>
            <a:r>
              <a:rPr lang="en-US" dirty="0"/>
              <a:t>0.5 </a:t>
            </a:r>
            <a:r>
              <a:rPr lang="th-TH" dirty="0"/>
              <a:t>เป็นผลเป็นบวก (เป็นโรค) </a:t>
            </a:r>
            <a:r>
              <a:rPr lang="en-US" dirty="0"/>
              <a:t>(threshold = 0.5)</a:t>
            </a:r>
            <a:endParaRPr lang="th-T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D253DC-B495-3C41-B9BF-7602C0577550}"/>
              </a:ext>
            </a:extLst>
          </p:cNvPr>
          <p:cNvSpPr/>
          <p:nvPr/>
        </p:nvSpPr>
        <p:spPr>
          <a:xfrm>
            <a:off x="0" y="6640763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100" dirty="0"/>
              <a:t>ที่มา </a:t>
            </a:r>
            <a:r>
              <a:rPr lang="en-US" sz="1100" dirty="0"/>
              <a:t>: https://phyblas.hinaboshi.com/20171016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9A9503-99B0-C04F-8010-B56BA7B7E2F0}"/>
              </a:ext>
            </a:extLst>
          </p:cNvPr>
          <p:cNvGrpSpPr/>
          <p:nvPr/>
        </p:nvGrpSpPr>
        <p:grpSpPr>
          <a:xfrm>
            <a:off x="7225639" y="4931617"/>
            <a:ext cx="1882207" cy="695569"/>
            <a:chOff x="6875713" y="2733431"/>
            <a:chExt cx="1882207" cy="695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58FDFE-8C2B-AA47-A89A-2AB2636A8E81}"/>
                </a:ext>
              </a:extLst>
            </p:cNvPr>
            <p:cNvSpPr/>
            <p:nvPr/>
          </p:nvSpPr>
          <p:spPr>
            <a:xfrm>
              <a:off x="6875713" y="2733431"/>
              <a:ext cx="1882207" cy="695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F72AA9-CC04-7C4D-9D13-0A6231BAE28A}"/>
                </a:ext>
              </a:extLst>
            </p:cNvPr>
            <p:cNvSpPr txBox="1"/>
            <p:nvPr/>
          </p:nvSpPr>
          <p:spPr>
            <a:xfrm>
              <a:off x="6964937" y="2750790"/>
              <a:ext cx="1703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/>
                <a:t>จุดที่ล้อมกรอบสีแดงคือข้อมูลที่ถูกทำนายผิด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9BB778-4B1E-C64A-A7D0-6C475B726DB2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367182" y="5074342"/>
            <a:ext cx="947681" cy="197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22D9B2-CD95-D741-8F90-EA8660D92330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327561" y="5241701"/>
            <a:ext cx="1987302" cy="304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5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12A18F-BFA5-3045-9171-313F3DE1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70" y="2335497"/>
            <a:ext cx="5305660" cy="443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98CF-5D52-FD42-A1AA-B6006A976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2400"/>
          </a:xfrm>
        </p:spPr>
        <p:txBody>
          <a:bodyPr/>
          <a:lstStyle/>
          <a:p>
            <a:r>
              <a:rPr lang="th-TH" dirty="0"/>
              <a:t>ถ้าปรับค่าความน่าจะเป็นที่ใช้ตัดสินเป็น </a:t>
            </a:r>
            <a:r>
              <a:rPr lang="en-US" dirty="0"/>
              <a:t>0.8 (threshold = 0.8)</a:t>
            </a:r>
            <a:endParaRPr lang="th-T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D253DC-B495-3C41-B9BF-7602C0577550}"/>
              </a:ext>
            </a:extLst>
          </p:cNvPr>
          <p:cNvSpPr/>
          <p:nvPr/>
        </p:nvSpPr>
        <p:spPr>
          <a:xfrm>
            <a:off x="0" y="6640763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100" dirty="0"/>
              <a:t>ที่มา </a:t>
            </a:r>
            <a:r>
              <a:rPr lang="en-US" sz="1100" dirty="0"/>
              <a:t>: https://phyblas.hinaboshi.com/20171016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14D39C-33ED-C549-9DBD-22C48AACD790}"/>
              </a:ext>
            </a:extLst>
          </p:cNvPr>
          <p:cNvGrpSpPr/>
          <p:nvPr/>
        </p:nvGrpSpPr>
        <p:grpSpPr>
          <a:xfrm>
            <a:off x="7115221" y="4484385"/>
            <a:ext cx="1882207" cy="695569"/>
            <a:chOff x="6875713" y="2733431"/>
            <a:chExt cx="1882207" cy="6955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50531A-DFE6-8D4F-99CF-C5832BF3341C}"/>
                </a:ext>
              </a:extLst>
            </p:cNvPr>
            <p:cNvSpPr/>
            <p:nvPr/>
          </p:nvSpPr>
          <p:spPr>
            <a:xfrm>
              <a:off x="6875713" y="2733431"/>
              <a:ext cx="1882207" cy="695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D2468B-D8B1-384E-A7BD-F460DAAA735A}"/>
                </a:ext>
              </a:extLst>
            </p:cNvPr>
            <p:cNvSpPr txBox="1"/>
            <p:nvPr/>
          </p:nvSpPr>
          <p:spPr>
            <a:xfrm>
              <a:off x="6964937" y="2750790"/>
              <a:ext cx="1703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/>
                <a:t>ผลที่ทำนายว่าเป็นบวกมีจำนวนลดลง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3BEC322-D51F-CD4D-96ED-C8E354046833}"/>
              </a:ext>
            </a:extLst>
          </p:cNvPr>
          <p:cNvSpPr txBox="1"/>
          <p:nvPr/>
        </p:nvSpPr>
        <p:spPr>
          <a:xfrm>
            <a:off x="4035635" y="647538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ปริมาณสาร </a:t>
            </a:r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0B993A-5948-CC48-B51F-7955BBC4B8A4}"/>
              </a:ext>
            </a:extLst>
          </p:cNvPr>
          <p:cNvSpPr txBox="1"/>
          <p:nvPr/>
        </p:nvSpPr>
        <p:spPr>
          <a:xfrm rot="16200000">
            <a:off x="1249643" y="43477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ปริมาณสาร </a:t>
            </a: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963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979038-7F92-F74C-9CC9-5F66E9EA9472}"/>
              </a:ext>
            </a:extLst>
          </p:cNvPr>
          <p:cNvGrpSpPr/>
          <p:nvPr/>
        </p:nvGrpSpPr>
        <p:grpSpPr>
          <a:xfrm>
            <a:off x="1606953" y="2284144"/>
            <a:ext cx="5716899" cy="4560576"/>
            <a:chOff x="1606953" y="2284144"/>
            <a:chExt cx="5716899" cy="45605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597A5C-218C-8F40-840C-D54F02AF0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404" y="2284144"/>
              <a:ext cx="5426448" cy="4435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1D366A-021C-B241-B88A-ECF56F49B77C}"/>
                </a:ext>
              </a:extLst>
            </p:cNvPr>
            <p:cNvSpPr txBox="1"/>
            <p:nvPr/>
          </p:nvSpPr>
          <p:spPr>
            <a:xfrm>
              <a:off x="4035635" y="6475388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/>
                <a:t>ปริมาณสาร </a:t>
              </a:r>
              <a:r>
                <a:rPr lang="en-US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77C56D-710B-1C4C-8168-8A1E1AB7E439}"/>
                </a:ext>
              </a:extLst>
            </p:cNvPr>
            <p:cNvSpPr txBox="1"/>
            <p:nvPr/>
          </p:nvSpPr>
          <p:spPr>
            <a:xfrm rot="16200000">
              <a:off x="1249643" y="434770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/>
                <a:t>ปริมาณสาร </a:t>
              </a:r>
              <a:r>
                <a:rPr lang="en-US" dirty="0"/>
                <a:t>b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98CF-5D52-FD42-A1AA-B6006A97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แต่ถ้าปรับค่าความน่าจะเป็นที่ใช้ตัดสินเป็น </a:t>
            </a:r>
            <a:r>
              <a:rPr lang="en-US" dirty="0"/>
              <a:t>0.2 (threshold = 0.2)</a:t>
            </a:r>
            <a:endParaRPr lang="th-TH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14D39C-33ED-C549-9DBD-22C48AACD790}"/>
              </a:ext>
            </a:extLst>
          </p:cNvPr>
          <p:cNvGrpSpPr/>
          <p:nvPr/>
        </p:nvGrpSpPr>
        <p:grpSpPr>
          <a:xfrm>
            <a:off x="7211800" y="4501744"/>
            <a:ext cx="1882207" cy="695569"/>
            <a:chOff x="6875713" y="2733431"/>
            <a:chExt cx="1882207" cy="6955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50531A-DFE6-8D4F-99CF-C5832BF3341C}"/>
                </a:ext>
              </a:extLst>
            </p:cNvPr>
            <p:cNvSpPr/>
            <p:nvPr/>
          </p:nvSpPr>
          <p:spPr>
            <a:xfrm>
              <a:off x="6875713" y="2733431"/>
              <a:ext cx="1882207" cy="695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D2468B-D8B1-384E-A7BD-F460DAAA735A}"/>
                </a:ext>
              </a:extLst>
            </p:cNvPr>
            <p:cNvSpPr txBox="1"/>
            <p:nvPr/>
          </p:nvSpPr>
          <p:spPr>
            <a:xfrm>
              <a:off x="6964937" y="2750790"/>
              <a:ext cx="1703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/>
                <a:t>ผลที่ทำนายว่าเป็นลบลดลงแทน</a:t>
              </a:r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9D253DC-B495-3C41-B9BF-7602C0577550}"/>
              </a:ext>
            </a:extLst>
          </p:cNvPr>
          <p:cNvSpPr/>
          <p:nvPr/>
        </p:nvSpPr>
        <p:spPr>
          <a:xfrm>
            <a:off x="0" y="6640763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100" dirty="0"/>
              <a:t>ที่มา </a:t>
            </a:r>
            <a:r>
              <a:rPr lang="en-US" sz="1100" dirty="0"/>
              <a:t>: https://phyblas.hinaboshi.com/20171016</a:t>
            </a:r>
          </a:p>
        </p:txBody>
      </p:sp>
    </p:spTree>
    <p:extLst>
      <p:ext uri="{BB962C8B-B14F-4D97-AF65-F5344CB8AC3E}">
        <p14:creationId xmlns:p14="http://schemas.microsoft.com/office/powerpoint/2010/main" val="212850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4AACF-0201-9D47-B448-DC781FC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  <a:p>
            <a:pPr lvl="1"/>
            <a:r>
              <a:rPr lang="en-US" sz="2800" dirty="0">
                <a:solidFill>
                  <a:sysClr val="windowText" lastClr="000000"/>
                </a:solidFill>
              </a:rPr>
              <a:t>True Positive (TP), True Negative (TN)</a:t>
            </a:r>
          </a:p>
          <a:p>
            <a:pPr lvl="1"/>
            <a:r>
              <a:rPr lang="en-US" sz="2800" dirty="0">
                <a:solidFill>
                  <a:sysClr val="windowText" lastClr="000000"/>
                </a:solidFill>
              </a:rPr>
              <a:t>False Positive (FP), False Negative (FN)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Precision and Recall</a:t>
            </a:r>
          </a:p>
          <a:p>
            <a:r>
              <a:rPr lang="en-US" dirty="0"/>
              <a:t>F-Measure</a:t>
            </a:r>
          </a:p>
          <a:p>
            <a:r>
              <a:rPr lang="en-US" dirty="0"/>
              <a:t>ROC Curve and AUC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/>
            <a:endParaRPr lang="en-US" sz="2800" dirty="0">
              <a:solidFill>
                <a:sysClr val="windowText" lastClr="000000"/>
              </a:solidFill>
            </a:endParaRPr>
          </a:p>
          <a:p>
            <a:pPr lvl="1"/>
            <a:endParaRPr lang="en-US" sz="2800" dirty="0">
              <a:solidFill>
                <a:sysClr val="windowText" lastClr="000000"/>
              </a:solidFill>
            </a:endParaRP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815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75A01C5-6064-C349-ABBD-0818628A133F}"/>
              </a:ext>
            </a:extLst>
          </p:cNvPr>
          <p:cNvGrpSpPr/>
          <p:nvPr/>
        </p:nvGrpSpPr>
        <p:grpSpPr>
          <a:xfrm>
            <a:off x="415619" y="3360632"/>
            <a:ext cx="4082077" cy="3414564"/>
            <a:chOff x="415619" y="3360632"/>
            <a:chExt cx="4082077" cy="34145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3EDE06-8059-0445-B633-0BB65A53B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509" y="3360632"/>
              <a:ext cx="3928187" cy="3312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BAB9AB-5BE5-3143-83F3-DBED5DFB7046}"/>
                </a:ext>
              </a:extLst>
            </p:cNvPr>
            <p:cNvSpPr txBox="1"/>
            <p:nvPr/>
          </p:nvSpPr>
          <p:spPr>
            <a:xfrm>
              <a:off x="2095020" y="6467419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/>
                <a:t>ปริมาณสาร </a:t>
              </a:r>
              <a:r>
                <a:rPr lang="en-US" sz="1400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E8C40A-53D4-FA49-8D21-D86CD98192B1}"/>
                </a:ext>
              </a:extLst>
            </p:cNvPr>
            <p:cNvSpPr txBox="1"/>
            <p:nvPr/>
          </p:nvSpPr>
          <p:spPr>
            <a:xfrm rot="16200000">
              <a:off x="126918" y="4880743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/>
                <a:t>ปริมาณสาร </a:t>
              </a:r>
              <a:r>
                <a:rPr lang="en-US" sz="1400" dirty="0"/>
                <a:t>b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98CF-5D52-FD42-A1AA-B6006A97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การปรับค่าความน่าจะเป็นที่ใช้ตัดสินหรือ</a:t>
            </a:r>
            <a:r>
              <a:rPr lang="en-US" dirty="0"/>
              <a:t> threshold</a:t>
            </a:r>
            <a:r>
              <a:rPr lang="th-TH" dirty="0"/>
              <a:t> ทำให้ </a:t>
            </a:r>
            <a:r>
              <a:rPr lang="en-US" dirty="0"/>
              <a:t>TP rate </a:t>
            </a:r>
            <a:r>
              <a:rPr lang="th-TH" dirty="0"/>
              <a:t>และ</a:t>
            </a:r>
            <a:r>
              <a:rPr lang="en-US" dirty="0"/>
              <a:t> FP  rate </a:t>
            </a:r>
            <a:r>
              <a:rPr lang="th-TH" dirty="0"/>
              <a:t>เปลี่ยนแปลง</a:t>
            </a:r>
            <a:endParaRPr lang="en-US" dirty="0"/>
          </a:p>
          <a:p>
            <a:r>
              <a:rPr lang="th-TH" dirty="0"/>
              <a:t>ถ้านำข้อมูลนี้มาวาดกราฟแสดงความสัมพันธ์ระหว่างค่า</a:t>
            </a:r>
            <a:r>
              <a:rPr lang="en-US" dirty="0"/>
              <a:t> threshold </a:t>
            </a:r>
            <a:r>
              <a:rPr lang="th-TH" dirty="0"/>
              <a:t>กับค่า</a:t>
            </a:r>
            <a:r>
              <a:rPr lang="en-US" dirty="0"/>
              <a:t>TP rate </a:t>
            </a:r>
            <a:r>
              <a:rPr lang="th-TH" dirty="0"/>
              <a:t>และ</a:t>
            </a:r>
            <a:r>
              <a:rPr lang="en-US" dirty="0"/>
              <a:t> FP  rate</a:t>
            </a:r>
            <a:r>
              <a:rPr lang="th-TH" dirty="0"/>
              <a:t> จะได้ดังนี้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72AFC-B967-AA41-8B48-96437EB6995E}"/>
              </a:ext>
            </a:extLst>
          </p:cNvPr>
          <p:cNvSpPr/>
          <p:nvPr/>
        </p:nvSpPr>
        <p:spPr>
          <a:xfrm>
            <a:off x="-76912" y="6708631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00" dirty="0"/>
              <a:t>ที่มา </a:t>
            </a:r>
            <a:r>
              <a:rPr lang="en-US" sz="800" dirty="0"/>
              <a:t>: https://phyblas.hinaboshi.com/20171016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8AF6B8-8F16-AF46-BB83-B35AA3B40B1A}"/>
              </a:ext>
            </a:extLst>
          </p:cNvPr>
          <p:cNvGrpSpPr/>
          <p:nvPr/>
        </p:nvGrpSpPr>
        <p:grpSpPr>
          <a:xfrm>
            <a:off x="4727758" y="3396632"/>
            <a:ext cx="3821096" cy="3429888"/>
            <a:chOff x="4727758" y="3396632"/>
            <a:chExt cx="3821096" cy="34298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698460-062C-E84C-A33E-0321B6402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5174" y="3396632"/>
              <a:ext cx="3683680" cy="327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78D682-3C31-7F4C-9785-D7D63B22EE5A}"/>
                </a:ext>
              </a:extLst>
            </p:cNvPr>
            <p:cNvSpPr txBox="1"/>
            <p:nvPr/>
          </p:nvSpPr>
          <p:spPr>
            <a:xfrm>
              <a:off x="6357816" y="6518743"/>
              <a:ext cx="6983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FP rate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A11D81-1150-F648-A85B-16DB8C76C797}"/>
                </a:ext>
              </a:extLst>
            </p:cNvPr>
            <p:cNvSpPr txBox="1"/>
            <p:nvPr/>
          </p:nvSpPr>
          <p:spPr>
            <a:xfrm rot="16200000">
              <a:off x="4532449" y="4862744"/>
              <a:ext cx="6983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TP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05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98CF-5D52-FD42-A1AA-B6006A97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กราฟนี้จะเรียกว่า </a:t>
            </a:r>
            <a:r>
              <a:rPr lang="en-US" dirty="0"/>
              <a:t>ROC Curve</a:t>
            </a:r>
            <a:r>
              <a:rPr lang="th-TH" dirty="0"/>
              <a:t> หรือ </a:t>
            </a:r>
            <a:r>
              <a:rPr lang="en-US" dirty="0"/>
              <a:t>Receiver Operating Characteristic curve</a:t>
            </a:r>
            <a:endParaRPr lang="th-TH" dirty="0"/>
          </a:p>
          <a:p>
            <a:r>
              <a:rPr lang="th-TH" dirty="0"/>
              <a:t>ค่าพื้นที่ใต้กราฟจะเรียกว่า </a:t>
            </a:r>
            <a:r>
              <a:rPr lang="en-US" dirty="0"/>
              <a:t>AUC</a:t>
            </a:r>
            <a:r>
              <a:rPr lang="en-US" b="1" dirty="0"/>
              <a:t> </a:t>
            </a:r>
            <a:r>
              <a:rPr lang="en-US" dirty="0"/>
              <a:t>(area under curve)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72AFC-B967-AA41-8B48-96437EB6995E}"/>
              </a:ext>
            </a:extLst>
          </p:cNvPr>
          <p:cNvSpPr/>
          <p:nvPr/>
        </p:nvSpPr>
        <p:spPr>
          <a:xfrm>
            <a:off x="0" y="6640763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100" dirty="0"/>
              <a:t>ที่มา </a:t>
            </a:r>
            <a:r>
              <a:rPr lang="en-US" sz="1100" dirty="0"/>
              <a:t>: https://phyblas.hinaboshi.com/20171016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91485A-15BA-394C-85A3-9B1B38B76F3A}"/>
              </a:ext>
            </a:extLst>
          </p:cNvPr>
          <p:cNvGrpSpPr/>
          <p:nvPr/>
        </p:nvGrpSpPr>
        <p:grpSpPr>
          <a:xfrm>
            <a:off x="2501448" y="3429000"/>
            <a:ext cx="3797284" cy="3372332"/>
            <a:chOff x="2501448" y="3429000"/>
            <a:chExt cx="3797284" cy="33723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698460-062C-E84C-A33E-0321B6402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6920" y="3429000"/>
              <a:ext cx="3591812" cy="31942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BD3FE3-BC87-094F-ABE6-0F2105BBE79F}"/>
                </a:ext>
              </a:extLst>
            </p:cNvPr>
            <p:cNvSpPr txBox="1"/>
            <p:nvPr/>
          </p:nvSpPr>
          <p:spPr>
            <a:xfrm>
              <a:off x="4215907" y="6493555"/>
              <a:ext cx="6983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FP rate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1F6F04-128B-3F49-AFE9-92CE666C2970}"/>
                </a:ext>
              </a:extLst>
            </p:cNvPr>
            <p:cNvSpPr txBox="1"/>
            <p:nvPr/>
          </p:nvSpPr>
          <p:spPr>
            <a:xfrm rot="16200000">
              <a:off x="2306139" y="4872260"/>
              <a:ext cx="698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TP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20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5E043E-49AF-3246-938B-46E45196E120}"/>
              </a:ext>
            </a:extLst>
          </p:cNvPr>
          <p:cNvSpPr/>
          <p:nvPr/>
        </p:nvSpPr>
        <p:spPr>
          <a:xfrm>
            <a:off x="0" y="6640763"/>
            <a:ext cx="6824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100" dirty="0"/>
              <a:t>ที่มา </a:t>
            </a:r>
            <a:r>
              <a:rPr lang="en-US" sz="1100" dirty="0"/>
              <a:t>:Understanding AUC - ROC Curve</a:t>
            </a:r>
            <a:r>
              <a:rPr lang="th-TH" sz="1100" dirty="0"/>
              <a:t> </a:t>
            </a:r>
            <a:r>
              <a:rPr lang="en-US" sz="1100" dirty="0"/>
              <a:t>(https://</a:t>
            </a:r>
            <a:r>
              <a:rPr lang="en-US" sz="1100" dirty="0" err="1"/>
              <a:t>towardsdatascience.com</a:t>
            </a:r>
            <a:r>
              <a:rPr lang="en-US" sz="1100" dirty="0"/>
              <a:t>/understanding-auc-roc-curve-68b2303cc9c5)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D98A51F-5E42-C642-932A-37DC1511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5" y="2025000"/>
            <a:ext cx="8964671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3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5E043E-49AF-3246-938B-46E45196E120}"/>
              </a:ext>
            </a:extLst>
          </p:cNvPr>
          <p:cNvSpPr/>
          <p:nvPr/>
        </p:nvSpPr>
        <p:spPr>
          <a:xfrm>
            <a:off x="0" y="6640763"/>
            <a:ext cx="6824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100" dirty="0"/>
              <a:t>ที่มา </a:t>
            </a:r>
            <a:r>
              <a:rPr lang="en-US" sz="1100" dirty="0"/>
              <a:t>:Understanding AUC - ROC Curve</a:t>
            </a:r>
            <a:r>
              <a:rPr lang="th-TH" sz="1100" dirty="0"/>
              <a:t> </a:t>
            </a:r>
            <a:r>
              <a:rPr lang="en-US" sz="1100" dirty="0"/>
              <a:t>(https://</a:t>
            </a:r>
            <a:r>
              <a:rPr lang="en-US" sz="1100" dirty="0" err="1"/>
              <a:t>towardsdatascience.com</a:t>
            </a:r>
            <a:r>
              <a:rPr lang="en-US" sz="1100" dirty="0"/>
              <a:t>/understanding-auc-roc-curve-68b2303cc9c5)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CC452-574D-EB44-A1CA-2F34F1F2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9" y="1978241"/>
            <a:ext cx="8502122" cy="290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14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5E043E-49AF-3246-938B-46E45196E120}"/>
              </a:ext>
            </a:extLst>
          </p:cNvPr>
          <p:cNvSpPr/>
          <p:nvPr/>
        </p:nvSpPr>
        <p:spPr>
          <a:xfrm>
            <a:off x="0" y="6640763"/>
            <a:ext cx="6824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100" dirty="0"/>
              <a:t>ที่มา </a:t>
            </a:r>
            <a:r>
              <a:rPr lang="en-US" sz="1100" dirty="0"/>
              <a:t>:Understanding AUC - ROC Curve</a:t>
            </a:r>
            <a:r>
              <a:rPr lang="th-TH" sz="1100" dirty="0"/>
              <a:t> </a:t>
            </a:r>
            <a:r>
              <a:rPr lang="en-US" sz="1100" dirty="0"/>
              <a:t>(https://</a:t>
            </a:r>
            <a:r>
              <a:rPr lang="en-US" sz="1100" dirty="0" err="1"/>
              <a:t>towardsdatascience.com</a:t>
            </a:r>
            <a:r>
              <a:rPr lang="en-US" sz="1100" dirty="0"/>
              <a:t>/understanding-auc-roc-curve-68b2303cc9c5)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11814-251E-674A-B14F-525DBA99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60" y="1883463"/>
            <a:ext cx="7678881" cy="30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5E043E-49AF-3246-938B-46E45196E120}"/>
              </a:ext>
            </a:extLst>
          </p:cNvPr>
          <p:cNvSpPr/>
          <p:nvPr/>
        </p:nvSpPr>
        <p:spPr>
          <a:xfrm>
            <a:off x="0" y="6640763"/>
            <a:ext cx="6824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100" dirty="0"/>
              <a:t>ที่มา </a:t>
            </a:r>
            <a:r>
              <a:rPr lang="en-US" sz="1100" dirty="0"/>
              <a:t>:Understanding AUC - ROC Curve</a:t>
            </a:r>
            <a:r>
              <a:rPr lang="th-TH" sz="1100" dirty="0"/>
              <a:t> </a:t>
            </a:r>
            <a:r>
              <a:rPr lang="en-US" sz="1100" dirty="0"/>
              <a:t>(https://</a:t>
            </a:r>
            <a:r>
              <a:rPr lang="en-US" sz="1100" dirty="0" err="1"/>
              <a:t>towardsdatascience.com</a:t>
            </a:r>
            <a:r>
              <a:rPr lang="en-US" sz="1100" dirty="0"/>
              <a:t>/understanding-auc-roc-curve-68b2303cc9c5)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3C0534-6F69-1343-86B7-0C2E42027684}"/>
              </a:ext>
            </a:extLst>
          </p:cNvPr>
          <p:cNvGrpSpPr/>
          <p:nvPr/>
        </p:nvGrpSpPr>
        <p:grpSpPr>
          <a:xfrm>
            <a:off x="22908" y="1949642"/>
            <a:ext cx="9071394" cy="2958717"/>
            <a:chOff x="22908" y="1949642"/>
            <a:chExt cx="9071394" cy="29587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F32C86-9BFC-3C4C-839C-F3DD42197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19" r="32266"/>
            <a:stretch/>
          </p:blipFill>
          <p:spPr>
            <a:xfrm>
              <a:off x="22908" y="1949642"/>
              <a:ext cx="6509288" cy="29587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F84F24-D4FB-5E46-BB35-3E7F97D9E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958" r="1797"/>
            <a:stretch/>
          </p:blipFill>
          <p:spPr>
            <a:xfrm>
              <a:off x="6305113" y="1949642"/>
              <a:ext cx="2789189" cy="295871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258ABA-4B45-C146-B02C-B18D27EF5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l="58220" t="40482" r="32266" b="50064"/>
            <a:stretch/>
          </p:blipFill>
          <p:spPr>
            <a:xfrm>
              <a:off x="5592680" y="3143381"/>
              <a:ext cx="939516" cy="279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719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98CF-5D52-FD42-A1AA-B6006A97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 = 0.50 : </a:t>
            </a:r>
            <a:r>
              <a:rPr lang="th-TH" dirty="0"/>
              <a:t>ไม่ต่างกับการเดาสุ่ม</a:t>
            </a:r>
          </a:p>
          <a:p>
            <a:r>
              <a:rPr lang="en-US" dirty="0"/>
              <a:t>AUC &gt; 0.70 : </a:t>
            </a:r>
            <a:r>
              <a:rPr lang="th-TH" dirty="0"/>
              <a:t>เกณฑ์มาตรฐานสำหรับโมเดลส่วนใหญ่</a:t>
            </a:r>
            <a:endParaRPr lang="en-US" dirty="0"/>
          </a:p>
          <a:p>
            <a:r>
              <a:rPr lang="en-US" dirty="0"/>
              <a:t>AUC &gt; 0.80 : </a:t>
            </a:r>
            <a:r>
              <a:rPr lang="th-TH" dirty="0"/>
              <a:t>โมเดลทำงานได้ดี</a:t>
            </a:r>
            <a:endParaRPr lang="en-US" dirty="0"/>
          </a:p>
          <a:p>
            <a:r>
              <a:rPr lang="en-US" dirty="0"/>
              <a:t>AUC &gt; 0.90 :</a:t>
            </a:r>
            <a:r>
              <a:rPr lang="th-TH" dirty="0"/>
              <a:t> โมเดลทำงานได้ดีมาก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8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6BD3A1-E81C-4C45-A9A0-5654669DA6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1" y="1390729"/>
          <a:ext cx="291743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27">
                  <a:extLst>
                    <a:ext uri="{9D8B030D-6E8A-4147-A177-3AD203B41FA5}">
                      <a16:colId xmlns:a16="http://schemas.microsoft.com/office/drawing/2014/main" val="1911508646"/>
                    </a:ext>
                  </a:extLst>
                </a:gridCol>
                <a:gridCol w="1187606">
                  <a:extLst>
                    <a:ext uri="{9D8B030D-6E8A-4147-A177-3AD203B41FA5}">
                      <a16:colId xmlns:a16="http://schemas.microsoft.com/office/drawing/2014/main" val="3406376882"/>
                    </a:ext>
                  </a:extLst>
                </a:gridCol>
                <a:gridCol w="1187606">
                  <a:extLst>
                    <a:ext uri="{9D8B030D-6E8A-4147-A177-3AD203B41FA5}">
                      <a16:colId xmlns:a16="http://schemas.microsoft.com/office/drawing/2014/main" val="709420184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44563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51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958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8002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9836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9922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372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2426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89743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1535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7681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07659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11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0844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66279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539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501160-6BBB-1549-89F4-E0C8FACE3265}"/>
              </a:ext>
            </a:extLst>
          </p:cNvPr>
          <p:cNvGraphicFramePr>
            <a:graphicFrameLocks noGrp="1"/>
          </p:cNvGraphicFramePr>
          <p:nvPr/>
        </p:nvGraphicFramePr>
        <p:xfrm>
          <a:off x="3765396" y="1690689"/>
          <a:ext cx="4680000" cy="20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79209348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87767707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652680776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  <a:endParaRPr lang="en-US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9819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48032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37973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1848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45967B-F8E1-9245-9266-8191578788BB}"/>
              </a:ext>
            </a:extLst>
          </p:cNvPr>
          <p:cNvCxnSpPr/>
          <p:nvPr/>
        </p:nvCxnSpPr>
        <p:spPr>
          <a:xfrm>
            <a:off x="3764280" y="1690689"/>
            <a:ext cx="1424940" cy="648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F0A0047-B5B3-3048-A22A-9E77210B9774}"/>
              </a:ext>
            </a:extLst>
          </p:cNvPr>
          <p:cNvSpPr/>
          <p:nvPr/>
        </p:nvSpPr>
        <p:spPr>
          <a:xfrm>
            <a:off x="5189220" y="6628251"/>
            <a:ext cx="401103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050" dirty="0"/>
              <a:t>ที่มา </a:t>
            </a:r>
            <a:r>
              <a:rPr lang="en-US" sz="1050" dirty="0"/>
              <a:t>: http://</a:t>
            </a:r>
            <a:r>
              <a:rPr lang="en-US" sz="1050" dirty="0" err="1"/>
              <a:t>dataminingtrend.com</a:t>
            </a:r>
            <a:r>
              <a:rPr lang="en-US" sz="1050" dirty="0"/>
              <a:t>/2014/</a:t>
            </a:r>
            <a:r>
              <a:rPr lang="en-US" sz="1050" dirty="0" err="1"/>
              <a:t>classifier_evaluation_metrics</a:t>
            </a:r>
            <a:r>
              <a:rPr lang="en-US" sz="105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687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True Positive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6BD3A1-E81C-4C45-A9A0-5654669DA6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1" y="1390729"/>
          <a:ext cx="291743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27">
                  <a:extLst>
                    <a:ext uri="{9D8B030D-6E8A-4147-A177-3AD203B41FA5}">
                      <a16:colId xmlns:a16="http://schemas.microsoft.com/office/drawing/2014/main" val="1911508646"/>
                    </a:ext>
                  </a:extLst>
                </a:gridCol>
                <a:gridCol w="1187606">
                  <a:extLst>
                    <a:ext uri="{9D8B030D-6E8A-4147-A177-3AD203B41FA5}">
                      <a16:colId xmlns:a16="http://schemas.microsoft.com/office/drawing/2014/main" val="3406376882"/>
                    </a:ext>
                  </a:extLst>
                </a:gridCol>
                <a:gridCol w="1187606">
                  <a:extLst>
                    <a:ext uri="{9D8B030D-6E8A-4147-A177-3AD203B41FA5}">
                      <a16:colId xmlns:a16="http://schemas.microsoft.com/office/drawing/2014/main" val="709420184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44563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51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958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8002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9836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9922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372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2426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89743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1535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7681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07659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11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0844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66279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539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501160-6BBB-1549-89F4-E0C8FACE3265}"/>
              </a:ext>
            </a:extLst>
          </p:cNvPr>
          <p:cNvGraphicFramePr>
            <a:graphicFrameLocks noGrp="1"/>
          </p:cNvGraphicFramePr>
          <p:nvPr/>
        </p:nvGraphicFramePr>
        <p:xfrm>
          <a:off x="3765396" y="1690689"/>
          <a:ext cx="4680000" cy="20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79209348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87767707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652680776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  <a:endParaRPr lang="en-US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9819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48032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37973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1848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45967B-F8E1-9245-9266-8191578788BB}"/>
              </a:ext>
            </a:extLst>
          </p:cNvPr>
          <p:cNvCxnSpPr/>
          <p:nvPr/>
        </p:nvCxnSpPr>
        <p:spPr>
          <a:xfrm>
            <a:off x="3764280" y="1690689"/>
            <a:ext cx="1424940" cy="648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86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True Negative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6BD3A1-E81C-4C45-A9A0-5654669DA6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1" y="1390729"/>
          <a:ext cx="291743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27">
                  <a:extLst>
                    <a:ext uri="{9D8B030D-6E8A-4147-A177-3AD203B41FA5}">
                      <a16:colId xmlns:a16="http://schemas.microsoft.com/office/drawing/2014/main" val="1911508646"/>
                    </a:ext>
                  </a:extLst>
                </a:gridCol>
                <a:gridCol w="1187606">
                  <a:extLst>
                    <a:ext uri="{9D8B030D-6E8A-4147-A177-3AD203B41FA5}">
                      <a16:colId xmlns:a16="http://schemas.microsoft.com/office/drawing/2014/main" val="3406376882"/>
                    </a:ext>
                  </a:extLst>
                </a:gridCol>
                <a:gridCol w="1187606">
                  <a:extLst>
                    <a:ext uri="{9D8B030D-6E8A-4147-A177-3AD203B41FA5}">
                      <a16:colId xmlns:a16="http://schemas.microsoft.com/office/drawing/2014/main" val="709420184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44563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51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958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8002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9836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9922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372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2426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89743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1535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7681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07659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11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0844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66279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539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501160-6BBB-1549-89F4-E0C8FACE3265}"/>
              </a:ext>
            </a:extLst>
          </p:cNvPr>
          <p:cNvGraphicFramePr>
            <a:graphicFrameLocks noGrp="1"/>
          </p:cNvGraphicFramePr>
          <p:nvPr/>
        </p:nvGraphicFramePr>
        <p:xfrm>
          <a:off x="3765396" y="1690689"/>
          <a:ext cx="4680000" cy="20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79209348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87767707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652680776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  <a:endParaRPr lang="en-US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9819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48032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37973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1848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45967B-F8E1-9245-9266-8191578788BB}"/>
              </a:ext>
            </a:extLst>
          </p:cNvPr>
          <p:cNvCxnSpPr/>
          <p:nvPr/>
        </p:nvCxnSpPr>
        <p:spPr>
          <a:xfrm>
            <a:off x="3764280" y="1690689"/>
            <a:ext cx="1424940" cy="648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6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False Positive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6BD3A1-E81C-4C45-A9A0-5654669DA6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1" y="1390729"/>
          <a:ext cx="291743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27">
                  <a:extLst>
                    <a:ext uri="{9D8B030D-6E8A-4147-A177-3AD203B41FA5}">
                      <a16:colId xmlns:a16="http://schemas.microsoft.com/office/drawing/2014/main" val="1911508646"/>
                    </a:ext>
                  </a:extLst>
                </a:gridCol>
                <a:gridCol w="1187606">
                  <a:extLst>
                    <a:ext uri="{9D8B030D-6E8A-4147-A177-3AD203B41FA5}">
                      <a16:colId xmlns:a16="http://schemas.microsoft.com/office/drawing/2014/main" val="3406376882"/>
                    </a:ext>
                  </a:extLst>
                </a:gridCol>
                <a:gridCol w="1187606">
                  <a:extLst>
                    <a:ext uri="{9D8B030D-6E8A-4147-A177-3AD203B41FA5}">
                      <a16:colId xmlns:a16="http://schemas.microsoft.com/office/drawing/2014/main" val="709420184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44563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51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958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8002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9836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9922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372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2426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89743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1535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7681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07659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11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0844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66279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539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501160-6BBB-1549-89F4-E0C8FACE3265}"/>
              </a:ext>
            </a:extLst>
          </p:cNvPr>
          <p:cNvGraphicFramePr>
            <a:graphicFrameLocks noGrp="1"/>
          </p:cNvGraphicFramePr>
          <p:nvPr/>
        </p:nvGraphicFramePr>
        <p:xfrm>
          <a:off x="3765396" y="1690689"/>
          <a:ext cx="4680000" cy="20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79209348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87767707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652680776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  <a:endParaRPr lang="en-US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9819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48032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37973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1848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45967B-F8E1-9245-9266-8191578788BB}"/>
              </a:ext>
            </a:extLst>
          </p:cNvPr>
          <p:cNvCxnSpPr/>
          <p:nvPr/>
        </p:nvCxnSpPr>
        <p:spPr>
          <a:xfrm>
            <a:off x="3764280" y="1690689"/>
            <a:ext cx="1424940" cy="648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0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False Negative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6BD3A1-E81C-4C45-A9A0-5654669DA6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1" y="1390729"/>
          <a:ext cx="291743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27">
                  <a:extLst>
                    <a:ext uri="{9D8B030D-6E8A-4147-A177-3AD203B41FA5}">
                      <a16:colId xmlns:a16="http://schemas.microsoft.com/office/drawing/2014/main" val="1911508646"/>
                    </a:ext>
                  </a:extLst>
                </a:gridCol>
                <a:gridCol w="1187606">
                  <a:extLst>
                    <a:ext uri="{9D8B030D-6E8A-4147-A177-3AD203B41FA5}">
                      <a16:colId xmlns:a16="http://schemas.microsoft.com/office/drawing/2014/main" val="3406376882"/>
                    </a:ext>
                  </a:extLst>
                </a:gridCol>
                <a:gridCol w="1187606">
                  <a:extLst>
                    <a:ext uri="{9D8B030D-6E8A-4147-A177-3AD203B41FA5}">
                      <a16:colId xmlns:a16="http://schemas.microsoft.com/office/drawing/2014/main" val="709420184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44563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51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958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8002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9836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9922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372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2426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589743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61535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27681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7659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3911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10844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366279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539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501160-6BBB-1549-89F4-E0C8FACE3265}"/>
              </a:ext>
            </a:extLst>
          </p:cNvPr>
          <p:cNvGraphicFramePr>
            <a:graphicFrameLocks noGrp="1"/>
          </p:cNvGraphicFramePr>
          <p:nvPr/>
        </p:nvGraphicFramePr>
        <p:xfrm>
          <a:off x="3765396" y="1690689"/>
          <a:ext cx="4680000" cy="20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79209348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87767707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652680776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  <a:endParaRPr lang="en-US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9819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48032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37973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71848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45967B-F8E1-9245-9266-8191578788BB}"/>
              </a:ext>
            </a:extLst>
          </p:cNvPr>
          <p:cNvCxnSpPr/>
          <p:nvPr/>
        </p:nvCxnSpPr>
        <p:spPr>
          <a:xfrm>
            <a:off x="3764280" y="1690689"/>
            <a:ext cx="1424940" cy="648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7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Precision </a:t>
            </a:r>
            <a:r>
              <a:rPr lang="th-TH" dirty="0">
                <a:solidFill>
                  <a:sysClr val="windowText" lastClr="000000"/>
                </a:solidFill>
              </a:rPr>
              <a:t>ของ </a:t>
            </a:r>
            <a:r>
              <a:rPr lang="en-US" dirty="0">
                <a:solidFill>
                  <a:sysClr val="windowText" lastClr="000000"/>
                </a:solidFill>
              </a:rPr>
              <a:t>normal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501160-6BBB-1549-89F4-E0C8FACE3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69073"/>
              </p:ext>
            </p:extLst>
          </p:nvPr>
        </p:nvGraphicFramePr>
        <p:xfrm>
          <a:off x="2232000" y="1627689"/>
          <a:ext cx="4843878" cy="20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4">
                  <a:extLst>
                    <a:ext uri="{9D8B030D-6E8A-4147-A177-3AD203B41FA5}">
                      <a16:colId xmlns:a16="http://schemas.microsoft.com/office/drawing/2014/main" val="3792093489"/>
                    </a:ext>
                  </a:extLst>
                </a:gridCol>
                <a:gridCol w="1676727">
                  <a:extLst>
                    <a:ext uri="{9D8B030D-6E8A-4147-A177-3AD203B41FA5}">
                      <a16:colId xmlns:a16="http://schemas.microsoft.com/office/drawing/2014/main" val="877677075"/>
                    </a:ext>
                  </a:extLst>
                </a:gridCol>
                <a:gridCol w="1676727">
                  <a:extLst>
                    <a:ext uri="{9D8B030D-6E8A-4147-A177-3AD203B41FA5}">
                      <a16:colId xmlns:a16="http://schemas.microsoft.com/office/drawing/2014/main" val="3652680776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  <a:endParaRPr lang="en-US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9819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48032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(True Positive)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(False Positive)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37973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(False Negative)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(True Negative)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1848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45967B-F8E1-9245-9266-8191578788BB}"/>
              </a:ext>
            </a:extLst>
          </p:cNvPr>
          <p:cNvCxnSpPr>
            <a:cxnSpLocks/>
          </p:cNvCxnSpPr>
          <p:nvPr/>
        </p:nvCxnSpPr>
        <p:spPr>
          <a:xfrm>
            <a:off x="2262106" y="1635171"/>
            <a:ext cx="1424940" cy="648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B75F30-376F-DB42-9114-7E06A8922C52}"/>
              </a:ext>
            </a:extLst>
          </p:cNvPr>
          <p:cNvSpPr/>
          <p:nvPr/>
        </p:nvSpPr>
        <p:spPr>
          <a:xfrm>
            <a:off x="2155372" y="2242900"/>
            <a:ext cx="4950614" cy="771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9B961-2CD7-654F-A7F1-3B035E44A538}"/>
                  </a:ext>
                </a:extLst>
              </p:cNvPr>
              <p:cNvSpPr/>
              <p:nvPr/>
            </p:nvSpPr>
            <p:spPr>
              <a:xfrm>
                <a:off x="679620" y="4141175"/>
                <a:ext cx="77847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อง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9B961-2CD7-654F-A7F1-3B035E44A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0" y="4141175"/>
                <a:ext cx="7784759" cy="789960"/>
              </a:xfrm>
              <a:prstGeom prst="rect">
                <a:avLst/>
              </a:prstGeom>
              <a:blipFill>
                <a:blip r:embed="rId2"/>
                <a:stretch>
                  <a:fillRect t="-158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9DCE8E-EA78-7146-B279-F70C1D442520}"/>
                  </a:ext>
                </a:extLst>
              </p:cNvPr>
              <p:cNvSpPr/>
              <p:nvPr/>
            </p:nvSpPr>
            <p:spPr>
              <a:xfrm>
                <a:off x="679619" y="5087923"/>
                <a:ext cx="4942379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อง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9DCE8E-EA78-7146-B279-F70C1D442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19" y="5087923"/>
                <a:ext cx="4942379" cy="792396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88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E1-058F-6647-BF89-D21AF02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Precision </a:t>
            </a:r>
            <a:r>
              <a:rPr lang="th-TH" dirty="0">
                <a:solidFill>
                  <a:sysClr val="windowText" lastClr="000000"/>
                </a:solidFill>
              </a:rPr>
              <a:t>ของ </a:t>
            </a:r>
            <a:r>
              <a:rPr lang="en-US" dirty="0">
                <a:solidFill>
                  <a:sysClr val="windowText" lastClr="000000"/>
                </a:solidFill>
              </a:rPr>
              <a:t>spam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9ED19C-BDE9-324A-A8C4-CA6C83A58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0813"/>
              </p:ext>
            </p:extLst>
          </p:nvPr>
        </p:nvGraphicFramePr>
        <p:xfrm>
          <a:off x="2232000" y="1627689"/>
          <a:ext cx="4843878" cy="20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4">
                  <a:extLst>
                    <a:ext uri="{9D8B030D-6E8A-4147-A177-3AD203B41FA5}">
                      <a16:colId xmlns:a16="http://schemas.microsoft.com/office/drawing/2014/main" val="3792093489"/>
                    </a:ext>
                  </a:extLst>
                </a:gridCol>
                <a:gridCol w="1676727">
                  <a:extLst>
                    <a:ext uri="{9D8B030D-6E8A-4147-A177-3AD203B41FA5}">
                      <a16:colId xmlns:a16="http://schemas.microsoft.com/office/drawing/2014/main" val="877677075"/>
                    </a:ext>
                  </a:extLst>
                </a:gridCol>
                <a:gridCol w="1676727">
                  <a:extLst>
                    <a:ext uri="{9D8B030D-6E8A-4147-A177-3AD203B41FA5}">
                      <a16:colId xmlns:a16="http://schemas.microsoft.com/office/drawing/2014/main" val="3652680776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  <a:endParaRPr lang="en-US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9819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48032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(True Positive)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(False Positive)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37973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spam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(False Negative)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(True Negative)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1848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74FFC8-052F-6740-9B77-F52981054610}"/>
              </a:ext>
            </a:extLst>
          </p:cNvPr>
          <p:cNvCxnSpPr>
            <a:cxnSpLocks/>
          </p:cNvCxnSpPr>
          <p:nvPr/>
        </p:nvCxnSpPr>
        <p:spPr>
          <a:xfrm>
            <a:off x="2262106" y="1635171"/>
            <a:ext cx="1424940" cy="648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70CDC02-995B-2E4E-991D-C8AB830D95BE}"/>
              </a:ext>
            </a:extLst>
          </p:cNvPr>
          <p:cNvSpPr/>
          <p:nvPr/>
        </p:nvSpPr>
        <p:spPr>
          <a:xfrm>
            <a:off x="2168808" y="2915892"/>
            <a:ext cx="4950614" cy="771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E49955-1E6C-5F49-BE42-09146BC2B8BC}"/>
                  </a:ext>
                </a:extLst>
              </p:cNvPr>
              <p:cNvSpPr/>
              <p:nvPr/>
            </p:nvSpPr>
            <p:spPr>
              <a:xfrm>
                <a:off x="679620" y="4141175"/>
                <a:ext cx="792037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อง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E49955-1E6C-5F49-BE42-09146BC2B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0" y="4141175"/>
                <a:ext cx="7920373" cy="848566"/>
              </a:xfrm>
              <a:prstGeom prst="rect">
                <a:avLst/>
              </a:prstGeom>
              <a:blipFill>
                <a:blip r:embed="rId2"/>
                <a:stretch>
                  <a:fillRect t="-147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D61BB2-0883-C840-B331-DEE011D559C4}"/>
                  </a:ext>
                </a:extLst>
              </p:cNvPr>
              <p:cNvSpPr/>
              <p:nvPr/>
            </p:nvSpPr>
            <p:spPr>
              <a:xfrm>
                <a:off x="679619" y="5087923"/>
                <a:ext cx="4601260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ข</m:t>
                      </m:r>
                      <m:r>
                        <a:rPr lang="th-TH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อง</m:t>
                      </m:r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D61BB2-0883-C840-B331-DEE011D55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19" y="5087923"/>
                <a:ext cx="4601260" cy="792396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1088</Words>
  <Application>Microsoft Macintosh PowerPoint</Application>
  <PresentationFormat>On-screen Show (4:3)</PresentationFormat>
  <Paragraphs>456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Classifier Evaluation Metrics</vt:lpstr>
      <vt:lpstr>Content</vt:lpstr>
      <vt:lpstr>Confusion Matrix</vt:lpstr>
      <vt:lpstr>True Positive</vt:lpstr>
      <vt:lpstr>True Negative</vt:lpstr>
      <vt:lpstr>False Positive</vt:lpstr>
      <vt:lpstr>False Negative</vt:lpstr>
      <vt:lpstr>Precision ของ normal</vt:lpstr>
      <vt:lpstr>Precision ของ spam</vt:lpstr>
      <vt:lpstr>Recall ของ normal</vt:lpstr>
      <vt:lpstr>Recall ของ spam</vt:lpstr>
      <vt:lpstr>F-Measure ของ normal</vt:lpstr>
      <vt:lpstr>F-Measure ของ spam</vt:lpstr>
      <vt:lpstr>Accuracy</vt:lpstr>
      <vt:lpstr>ROC Curve and AUC</vt:lpstr>
      <vt:lpstr>ROC Curve and AUC</vt:lpstr>
      <vt:lpstr>ROC Curve and AUC</vt:lpstr>
      <vt:lpstr>ROC Curve and AUC</vt:lpstr>
      <vt:lpstr>ROC Curve and AUC</vt:lpstr>
      <vt:lpstr>ROC Curve and AUC</vt:lpstr>
      <vt:lpstr>ROC Curve and AUC</vt:lpstr>
      <vt:lpstr>ROC Curve and AUC</vt:lpstr>
      <vt:lpstr>ROC Curve and AUC</vt:lpstr>
      <vt:lpstr>ROC Curve and AUC</vt:lpstr>
      <vt:lpstr>ROC Curve and AUC</vt:lpstr>
      <vt:lpstr>ROC Curve and AUC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 Graph and </dc:title>
  <dc:creator>59601307</dc:creator>
  <cp:lastModifiedBy>59601307</cp:lastModifiedBy>
  <cp:revision>112</cp:revision>
  <dcterms:created xsi:type="dcterms:W3CDTF">2019-09-10T02:28:13Z</dcterms:created>
  <dcterms:modified xsi:type="dcterms:W3CDTF">2019-09-10T10:07:32Z</dcterms:modified>
</cp:coreProperties>
</file>