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Sania Bandek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7T04:09:10.533">
    <p:pos x="6000" y="0"/>
    <p:text>everybody show up in the front.Using my laptop with hdmi for ppt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1-27T04:08:33.567">
    <p:pos x="6000" y="0"/>
    <p:text>sania'a part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1-27T04:36:57.540">
    <p:pos x="6000" y="0"/>
    <p:text>sania's part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1-27T04:09:50.878">
    <p:pos x="6000" y="0"/>
    <p:text>sania's part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1-27T04:10:03.567">
    <p:pos x="6000" y="0"/>
    <p:text>sania's part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11-27T04:33:52.347">
    <p:pos x="6000" y="0"/>
    <p:text>san'a's part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2804186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2804186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2804186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2804186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2804186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2804186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2280418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2280418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3294d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3294d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3294d23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3294d23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3294d2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3294d2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23294d23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23294d23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23294d2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23294d2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3294d2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3294d2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28041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28041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3294d2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3294d2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3294d2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3294d2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23294d2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23294d2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f908451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f908451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f908451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f908451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2280418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2280418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2280418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2280418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2280418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2280418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2804186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280418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2804186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280418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2804186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2804186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2804186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22804186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5.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hyperlink" Target="https://raw.githubusercontent.com/nghiapham1026/cs131/main/MiniProjectGroup10/data/Fortune%201000%20Companies%20by%20Revenue.csv" TargetMode="External"/><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30.pn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6.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83650"/>
            <a:ext cx="8520600" cy="181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500">
                <a:solidFill>
                  <a:srgbClr val="FF0000"/>
                </a:solidFill>
                <a:highlight>
                  <a:schemeClr val="lt1"/>
                </a:highlight>
              </a:rPr>
              <a:t>Capstone Project</a:t>
            </a:r>
            <a:endParaRPr b="1" sz="2500">
              <a:solidFill>
                <a:srgbClr val="FF0000"/>
              </a:solidFill>
              <a:highlight>
                <a:schemeClr val="lt1"/>
              </a:highlight>
            </a:endParaRPr>
          </a:p>
          <a:p>
            <a:pPr indent="0" lvl="0" marL="0" rtl="0" algn="ctr">
              <a:spcBef>
                <a:spcPts val="0"/>
              </a:spcBef>
              <a:spcAft>
                <a:spcPts val="0"/>
              </a:spcAft>
              <a:buNone/>
            </a:pPr>
            <a:r>
              <a:t/>
            </a:r>
            <a:endParaRPr b="1" sz="2500">
              <a:solidFill>
                <a:srgbClr val="FF0000"/>
              </a:solidFill>
              <a:highlight>
                <a:schemeClr val="lt1"/>
              </a:highlight>
            </a:endParaRPr>
          </a:p>
          <a:p>
            <a:pPr indent="0" lvl="0" marL="0" rtl="0" algn="ctr">
              <a:spcBef>
                <a:spcPts val="0"/>
              </a:spcBef>
              <a:spcAft>
                <a:spcPts val="0"/>
              </a:spcAft>
              <a:buNone/>
            </a:pPr>
            <a:r>
              <a:rPr b="1" lang="en" sz="2500" u="sng">
                <a:solidFill>
                  <a:srgbClr val="0F172A"/>
                </a:solidFill>
                <a:highlight>
                  <a:schemeClr val="lt1"/>
                </a:highlight>
              </a:rPr>
              <a:t>"Comprehensive Analysis of Fortune 1000 Companies: Unveiling Insights from Revenue, Profit Change, and Workforce Dynamics"</a:t>
            </a:r>
            <a:endParaRPr b="1" sz="2500" u="sng">
              <a:solidFill>
                <a:srgbClr val="FF0000"/>
              </a:solidFill>
              <a:highlight>
                <a:schemeClr val="lt1"/>
              </a:highlight>
            </a:endParaRPr>
          </a:p>
        </p:txBody>
      </p:sp>
      <p:sp>
        <p:nvSpPr>
          <p:cNvPr id="55" name="Google Shape;55;p13"/>
          <p:cNvSpPr txBox="1"/>
          <p:nvPr>
            <p:ph idx="1" type="subTitle"/>
          </p:nvPr>
        </p:nvSpPr>
        <p:spPr>
          <a:xfrm>
            <a:off x="350875" y="2844475"/>
            <a:ext cx="8167200" cy="628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i="1" lang="en">
                <a:solidFill>
                  <a:schemeClr val="dk1"/>
                </a:solidFill>
              </a:rPr>
              <a:t>Members: Sania Bandekar, Brendan Dishion </a:t>
            </a:r>
            <a:r>
              <a:rPr b="1" i="1" lang="en">
                <a:solidFill>
                  <a:schemeClr val="dk1"/>
                </a:solidFill>
              </a:rPr>
              <a:t>&amp; </a:t>
            </a:r>
            <a:r>
              <a:rPr b="1" i="1" lang="en">
                <a:solidFill>
                  <a:schemeClr val="dk1"/>
                </a:solidFill>
              </a:rPr>
              <a:t>Nathan Pham</a:t>
            </a:r>
            <a:endParaRPr b="1" i="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Nontrivial #3</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2721300" y="129126"/>
            <a:ext cx="5760189" cy="469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Nontrivial #3</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calculate the correlation between company revenues and profits from the "Fortune 1000 Companies by Revenue.csv" file.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convert_currency</a:t>
            </a:r>
            <a:r>
              <a:rPr lang="en" sz="1100">
                <a:solidFill>
                  <a:schemeClr val="dk1"/>
                </a:solidFill>
              </a:rPr>
              <a:t> function is defined to convert currency-formatted strings (including handling of missing values represented by '-') to float values.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Column names are cleaned of any leading/trailing whitespace to avoid issues with column name mismatches.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convert_currency</a:t>
            </a:r>
            <a:r>
              <a:rPr lang="en" sz="1100">
                <a:solidFill>
                  <a:schemeClr val="dk1"/>
                </a:solidFill>
              </a:rPr>
              <a:t> function is applied to the 'revenues' and 'profits' columns to clean and convert the data to numeric format, handling missing values by converting them to </a:t>
            </a:r>
            <a:r>
              <a:rPr lang="en" sz="1100">
                <a:solidFill>
                  <a:srgbClr val="188038"/>
                </a:solidFill>
                <a:latin typeface="Roboto Mono"/>
                <a:ea typeface="Roboto Mono"/>
                <a:cs typeface="Roboto Mono"/>
                <a:sym typeface="Roboto Mono"/>
              </a:rPr>
              <a:t>np.nan</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Pearson correlation coefficient between the 'revenues' and 'profits' columns is calculated using the pandas </a:t>
            </a:r>
            <a:r>
              <a:rPr lang="en" sz="1100">
                <a:solidFill>
                  <a:srgbClr val="188038"/>
                </a:solidFill>
                <a:latin typeface="Roboto Mono"/>
                <a:ea typeface="Roboto Mono"/>
                <a:cs typeface="Roboto Mono"/>
                <a:sym typeface="Roboto Mono"/>
              </a:rPr>
              <a:t>corr</a:t>
            </a:r>
            <a:r>
              <a:rPr lang="en" sz="1100">
                <a:solidFill>
                  <a:schemeClr val="dk1"/>
                </a:solidFill>
              </a:rPr>
              <a:t> method.</a:t>
            </a:r>
            <a:endParaRPr/>
          </a:p>
        </p:txBody>
      </p:sp>
      <p:pic>
        <p:nvPicPr>
          <p:cNvPr id="131" name="Google Shape;131;p23"/>
          <p:cNvPicPr preferRelativeResize="0"/>
          <p:nvPr/>
        </p:nvPicPr>
        <p:blipFill>
          <a:blip r:embed="rId3">
            <a:alphaModFix/>
          </a:blip>
          <a:stretch>
            <a:fillRect/>
          </a:stretch>
        </p:blipFill>
        <p:spPr>
          <a:xfrm>
            <a:off x="1657025" y="3867575"/>
            <a:ext cx="5248275" cy="20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Nontrivial #4</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2" y="910125"/>
            <a:ext cx="4182875" cy="4106200"/>
          </a:xfrm>
          <a:prstGeom prst="rect">
            <a:avLst/>
          </a:prstGeom>
          <a:noFill/>
          <a:ln>
            <a:noFill/>
          </a:ln>
        </p:spPr>
      </p:pic>
      <p:pic>
        <p:nvPicPr>
          <p:cNvPr id="139" name="Google Shape;139;p24"/>
          <p:cNvPicPr preferRelativeResize="0"/>
          <p:nvPr/>
        </p:nvPicPr>
        <p:blipFill>
          <a:blip r:embed="rId4">
            <a:alphaModFix/>
          </a:blip>
          <a:stretch>
            <a:fillRect/>
          </a:stretch>
        </p:blipFill>
        <p:spPr>
          <a:xfrm>
            <a:off x="4060350" y="961975"/>
            <a:ext cx="5202024" cy="264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Nontrivial #4</a:t>
            </a:r>
            <a:endParaRPr/>
          </a:p>
        </p:txBody>
      </p:sp>
      <p:sp>
        <p:nvSpPr>
          <p:cNvPr id="145" name="Google Shape;145;p25"/>
          <p:cNvSpPr txBox="1"/>
          <p:nvPr>
            <p:ph idx="1" type="body"/>
          </p:nvPr>
        </p:nvSpPr>
        <p:spPr>
          <a:xfrm>
            <a:off x="311700" y="960400"/>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The script aims to compute the mean (average) and standard deviation (a measure of the amount of variation or dispersion) for selected numerical columns in the "Fortune 1000 Companies by Revenue.csv" file.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Defines two functions in Python to handle currency and percentage conversion:</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convert_to_float</a:t>
            </a:r>
            <a:r>
              <a:rPr lang="en" sz="1100">
                <a:solidFill>
                  <a:schemeClr val="dk1"/>
                </a:solidFill>
              </a:rPr>
              <a:t> cleans and converts currency-formatted strings to float, accounting for missing or special characters.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convert_percentage</a:t>
            </a:r>
            <a:r>
              <a:rPr lang="en" sz="1100">
                <a:solidFill>
                  <a:schemeClr val="dk1"/>
                </a:solidFill>
              </a:rPr>
              <a:t> converts percentage strings into float values, handling special cases and missing values.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Applies the conversion functions to appropriate columns to standardize the data for numerical operations.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Calculates the mean and standard deviation for the cleaned columns using pandas methods.</a:t>
            </a:r>
            <a:endParaRPr b="1" sz="1100">
              <a:solidFill>
                <a:schemeClr val="dk1"/>
              </a:solidFill>
            </a:endParaRPr>
          </a:p>
        </p:txBody>
      </p:sp>
      <p:pic>
        <p:nvPicPr>
          <p:cNvPr id="146" name="Google Shape;146;p25"/>
          <p:cNvPicPr preferRelativeResize="0"/>
          <p:nvPr/>
        </p:nvPicPr>
        <p:blipFill>
          <a:blip r:embed="rId3">
            <a:alphaModFix/>
          </a:blip>
          <a:stretch>
            <a:fillRect/>
          </a:stretch>
        </p:blipFill>
        <p:spPr>
          <a:xfrm>
            <a:off x="311700" y="2982700"/>
            <a:ext cx="2400900" cy="216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19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Value ($) vs Profit Change (%) - Plot 1</a:t>
            </a:r>
            <a:endParaRPr/>
          </a:p>
        </p:txBody>
      </p:sp>
      <p:pic>
        <p:nvPicPr>
          <p:cNvPr id="152" name="Google Shape;152;p26"/>
          <p:cNvPicPr preferRelativeResize="0"/>
          <p:nvPr/>
        </p:nvPicPr>
        <p:blipFill>
          <a:blip r:embed="rId4">
            <a:alphaModFix/>
          </a:blip>
          <a:stretch>
            <a:fillRect/>
          </a:stretch>
        </p:blipFill>
        <p:spPr>
          <a:xfrm>
            <a:off x="152400" y="769025"/>
            <a:ext cx="8679900" cy="437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file created using linux commands - Plot 1</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awk 'BEGIN {FPAT = "\"[^\"]+\"|[^,]+"; OFS=","} {gsub(/\"/,"",$6); gsub(/\"/,"",$8); print $6, $8}' "Fortune 1000 Companies by Revenue.csv" &gt; processed.csv</a:t>
            </a:r>
            <a:endParaRPr sz="1500"/>
          </a:p>
          <a:p>
            <a:pPr indent="-323850" lvl="1" marL="914400" rtl="0" algn="l">
              <a:spcBef>
                <a:spcPts val="0"/>
              </a:spcBef>
              <a:spcAft>
                <a:spcPts val="0"/>
              </a:spcAft>
              <a:buSzPts val="1500"/>
              <a:buChar char="○"/>
            </a:pPr>
            <a:r>
              <a:rPr lang="en" sz="1500"/>
              <a:t>This command invokes awk</a:t>
            </a:r>
            <a:endParaRPr sz="1500"/>
          </a:p>
          <a:p>
            <a:pPr indent="-323850" lvl="1" marL="914400" rtl="0" algn="l">
              <a:spcBef>
                <a:spcPts val="0"/>
              </a:spcBef>
              <a:spcAft>
                <a:spcPts val="0"/>
              </a:spcAft>
              <a:buSzPts val="1500"/>
              <a:buChar char="○"/>
            </a:pPr>
            <a:r>
              <a:rPr lang="en" sz="1500"/>
              <a:t>FPAT tells awk how to </a:t>
            </a:r>
            <a:r>
              <a:rPr lang="en" sz="1500"/>
              <a:t>recognize</a:t>
            </a:r>
            <a:r>
              <a:rPr lang="en" sz="1500"/>
              <a:t> fields in the input</a:t>
            </a:r>
            <a:endParaRPr sz="1500"/>
          </a:p>
          <a:p>
            <a:pPr indent="-323850" lvl="2" marL="1371600" rtl="0" algn="l">
              <a:spcBef>
                <a:spcPts val="0"/>
              </a:spcBef>
              <a:spcAft>
                <a:spcPts val="0"/>
              </a:spcAft>
              <a:buSzPts val="1500"/>
              <a:buChar char="■"/>
            </a:pPr>
            <a:r>
              <a:rPr lang="en" sz="1500"/>
              <a:t>Sets regular expression that matches either a quote or sequence of characters</a:t>
            </a:r>
            <a:endParaRPr sz="1500"/>
          </a:p>
          <a:p>
            <a:pPr indent="-323850" lvl="2" marL="1371600" rtl="0" algn="l">
              <a:spcBef>
                <a:spcPts val="0"/>
              </a:spcBef>
              <a:spcAft>
                <a:spcPts val="0"/>
              </a:spcAft>
              <a:buSzPts val="1500"/>
              <a:buChar char="■"/>
            </a:pPr>
            <a:r>
              <a:rPr lang="en" sz="1500"/>
              <a:t>`”[^\”]+”` - quote followed by any characters except a quote, followed by a quote</a:t>
            </a:r>
            <a:endParaRPr sz="1500"/>
          </a:p>
          <a:p>
            <a:pPr indent="-323850" lvl="2" marL="1371600" rtl="0" algn="l">
              <a:spcBef>
                <a:spcPts val="0"/>
              </a:spcBef>
              <a:spcAft>
                <a:spcPts val="0"/>
              </a:spcAft>
              <a:buSzPts val="1500"/>
              <a:buChar char="■"/>
            </a:pPr>
            <a:r>
              <a:rPr lang="en" sz="1500"/>
              <a:t>`[^,]+` - sequence of characters that don’t include comma</a:t>
            </a:r>
            <a:endParaRPr sz="1500"/>
          </a:p>
          <a:p>
            <a:pPr indent="-323850" lvl="1" marL="914400" rtl="0" algn="l">
              <a:spcBef>
                <a:spcPts val="0"/>
              </a:spcBef>
              <a:spcAft>
                <a:spcPts val="0"/>
              </a:spcAft>
              <a:buSzPts val="1500"/>
              <a:buChar char="○"/>
            </a:pPr>
            <a:r>
              <a:rPr lang="en" sz="1500"/>
              <a:t>OFS=”,” - sets output field separator to comma</a:t>
            </a:r>
            <a:endParaRPr sz="1500"/>
          </a:p>
          <a:p>
            <a:pPr indent="-323850" lvl="1" marL="914400" rtl="0" algn="l">
              <a:spcBef>
                <a:spcPts val="0"/>
              </a:spcBef>
              <a:spcAft>
                <a:spcPts val="0"/>
              </a:spcAft>
              <a:buSzPts val="1500"/>
              <a:buChar char="○"/>
            </a:pPr>
            <a:r>
              <a:rPr lang="en" sz="1500"/>
              <a:t>gsub(/\"/,"",$6) - replaces all quotation symbols in 8th column</a:t>
            </a:r>
            <a:endParaRPr sz="1500"/>
          </a:p>
          <a:p>
            <a:pPr indent="-323850" lvl="1" marL="914400" rtl="0" algn="l">
              <a:spcBef>
                <a:spcPts val="0"/>
              </a:spcBef>
              <a:spcAft>
                <a:spcPts val="0"/>
              </a:spcAft>
              <a:buSzPts val="1500"/>
              <a:buChar char="○"/>
            </a:pPr>
            <a:r>
              <a:rPr lang="en" sz="1500"/>
              <a:t>gsub(/\"/,"",$8) - replaces all quotation symbols in 8th column</a:t>
            </a:r>
            <a:endParaRPr sz="1500"/>
          </a:p>
          <a:p>
            <a:pPr indent="-323850" lvl="1" marL="914400" rtl="0" algn="l">
              <a:spcBef>
                <a:spcPts val="0"/>
              </a:spcBef>
              <a:spcAft>
                <a:spcPts val="0"/>
              </a:spcAft>
              <a:buSzPts val="1500"/>
              <a:buChar char="○"/>
            </a:pPr>
            <a:r>
              <a:rPr lang="en" sz="1500"/>
              <a:t>print $6, $8 - prints 6th and 8th columns</a:t>
            </a:r>
            <a:endParaRPr sz="1500"/>
          </a:p>
          <a:p>
            <a:pPr indent="-323850" lvl="1" marL="914400" rtl="0" algn="l">
              <a:spcBef>
                <a:spcPts val="0"/>
              </a:spcBef>
              <a:spcAft>
                <a:spcPts val="0"/>
              </a:spcAft>
              <a:buSzPts val="1500"/>
              <a:buChar char="○"/>
            </a:pPr>
            <a:r>
              <a:rPr lang="en" sz="1500"/>
              <a:t>Output is directed to processed.csv</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for Market Value vs. </a:t>
            </a:r>
            <a:r>
              <a:rPr lang="en"/>
              <a:t>Profit Change - Plot 1</a:t>
            </a:r>
            <a:endParaRPr/>
          </a:p>
        </p:txBody>
      </p:sp>
      <p:pic>
        <p:nvPicPr>
          <p:cNvPr id="164" name="Google Shape;164;p28"/>
          <p:cNvPicPr preferRelativeResize="0"/>
          <p:nvPr/>
        </p:nvPicPr>
        <p:blipFill>
          <a:blip r:embed="rId3">
            <a:alphaModFix/>
          </a:blip>
          <a:stretch>
            <a:fillRect/>
          </a:stretch>
        </p:blipFill>
        <p:spPr>
          <a:xfrm>
            <a:off x="360550" y="2208900"/>
            <a:ext cx="2171700" cy="1732375"/>
          </a:xfrm>
          <a:prstGeom prst="rect">
            <a:avLst/>
          </a:prstGeom>
          <a:noFill/>
          <a:ln>
            <a:noFill/>
          </a:ln>
        </p:spPr>
      </p:pic>
      <p:sp>
        <p:nvSpPr>
          <p:cNvPr id="165" name="Google Shape;165;p28"/>
          <p:cNvSpPr txBox="1"/>
          <p:nvPr/>
        </p:nvSpPr>
        <p:spPr>
          <a:xfrm>
            <a:off x="311688" y="1089500"/>
            <a:ext cx="2171700" cy="2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rPr>
              <a:t>Top 10 columns/rows from processed.csv, the file continues for 990 other entries. This only shows the first 10 entries for the processed.csv file that we created using linux commands</a:t>
            </a:r>
            <a:endParaRPr sz="1000">
              <a:solidFill>
                <a:schemeClr val="dk2"/>
              </a:solidFill>
            </a:endParaRPr>
          </a:p>
        </p:txBody>
      </p:sp>
      <p:pic>
        <p:nvPicPr>
          <p:cNvPr id="166" name="Google Shape;166;p28"/>
          <p:cNvPicPr preferRelativeResize="0"/>
          <p:nvPr/>
        </p:nvPicPr>
        <p:blipFill rotWithShape="1">
          <a:blip r:embed="rId4">
            <a:alphaModFix/>
          </a:blip>
          <a:srcRect b="20961" l="0" r="11793" t="0"/>
          <a:stretch/>
        </p:blipFill>
        <p:spPr>
          <a:xfrm>
            <a:off x="3219925" y="2034125"/>
            <a:ext cx="5667175" cy="2763174"/>
          </a:xfrm>
          <a:prstGeom prst="rect">
            <a:avLst/>
          </a:prstGeom>
          <a:noFill/>
          <a:ln>
            <a:noFill/>
          </a:ln>
        </p:spPr>
      </p:pic>
      <p:sp>
        <p:nvSpPr>
          <p:cNvPr id="167" name="Google Shape;167;p28"/>
          <p:cNvSpPr txBox="1"/>
          <p:nvPr/>
        </p:nvSpPr>
        <p:spPr>
          <a:xfrm>
            <a:off x="3219915" y="1209975"/>
            <a:ext cx="52101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Python script named visualize_data.py plots the profits_percent_change &amp; the market value using a scatter plot. The script reads in the path to processed.csv, which was the file we created using Linux commands. It uses the pandas and matplotlib libraries to visualize this data. </a:t>
            </a:r>
            <a:endParaRPr sz="1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16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Revenue vs.  # of Employees for Top 25 Fortune Companies - Plot 2</a:t>
            </a:r>
            <a:endParaRPr/>
          </a:p>
        </p:txBody>
      </p:sp>
      <p:pic>
        <p:nvPicPr>
          <p:cNvPr id="173" name="Google Shape;173;p29"/>
          <p:cNvPicPr preferRelativeResize="0"/>
          <p:nvPr/>
        </p:nvPicPr>
        <p:blipFill>
          <a:blip r:embed="rId4">
            <a:alphaModFix/>
          </a:blip>
          <a:stretch>
            <a:fillRect/>
          </a:stretch>
        </p:blipFill>
        <p:spPr>
          <a:xfrm>
            <a:off x="1165100" y="1003525"/>
            <a:ext cx="6914150" cy="4073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14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Fortune 1000 Companies based on # of Employees and Revenue ($) - Plot 2</a:t>
            </a:r>
            <a:endParaRPr/>
          </a:p>
        </p:txBody>
      </p:sp>
      <p:pic>
        <p:nvPicPr>
          <p:cNvPr id="179" name="Google Shape;179;p30"/>
          <p:cNvPicPr preferRelativeResize="0"/>
          <p:nvPr/>
        </p:nvPicPr>
        <p:blipFill>
          <a:blip r:embed="rId4">
            <a:alphaModFix/>
          </a:blip>
          <a:stretch>
            <a:fillRect/>
          </a:stretch>
        </p:blipFill>
        <p:spPr>
          <a:xfrm>
            <a:off x="1233150" y="1076925"/>
            <a:ext cx="6607974" cy="397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Input files created using linux commands - Plot 2</a:t>
            </a:r>
            <a:endParaRPr/>
          </a:p>
          <a:p>
            <a:pPr indent="0" lvl="0" marL="0" rtl="0" algn="l">
              <a:spcBef>
                <a:spcPts val="0"/>
              </a:spcBef>
              <a:spcAft>
                <a:spcPts val="0"/>
              </a:spcAft>
              <a:buNone/>
            </a:pPr>
            <a:r>
              <a:t/>
            </a:r>
            <a:endParaRPr/>
          </a:p>
        </p:txBody>
      </p:sp>
      <p:sp>
        <p:nvSpPr>
          <p:cNvPr id="185" name="Google Shape;185;p31"/>
          <p:cNvSpPr txBox="1"/>
          <p:nvPr>
            <p:ph idx="1" type="body"/>
          </p:nvPr>
        </p:nvSpPr>
        <p:spPr>
          <a:xfrm>
            <a:off x="311700" y="1152475"/>
            <a:ext cx="8669100" cy="3786900"/>
          </a:xfrm>
          <a:prstGeom prst="rect">
            <a:avLst/>
          </a:prstGeom>
        </p:spPr>
        <p:txBody>
          <a:bodyPr anchorCtr="0" anchor="t" bIns="91425" lIns="91425" spcFirstLastPara="1" rIns="91425" wrap="square" tIns="91425">
            <a:normAutofit fontScale="25000" lnSpcReduction="20000"/>
          </a:bodyPr>
          <a:lstStyle/>
          <a:p>
            <a:pPr indent="-309012" lvl="0" marL="457200" rtl="0" algn="l">
              <a:spcBef>
                <a:spcPts val="0"/>
              </a:spcBef>
              <a:spcAft>
                <a:spcPts val="0"/>
              </a:spcAft>
              <a:buSzPct val="100000"/>
              <a:buChar char="●"/>
            </a:pPr>
            <a:r>
              <a:rPr b="1" lang="en" sz="5065"/>
              <a:t>awk -F',"' '{out=""; for(i=2; i&lt;=NF; i++){gsub(/^"|"$/,"",$i); out=out (i&gt;2?",":"") $i} print substr(out,2)}' 'Fortune 1000 Companies by Revenue.csv' &gt; 'new_file.csv'</a:t>
            </a:r>
            <a:endParaRPr b="1" sz="5065"/>
          </a:p>
          <a:p>
            <a:pPr indent="-309012" lvl="1" marL="914400" rtl="0" algn="l">
              <a:spcBef>
                <a:spcPts val="0"/>
              </a:spcBef>
              <a:spcAft>
                <a:spcPts val="0"/>
              </a:spcAft>
              <a:buSzPct val="100000"/>
              <a:buChar char="○"/>
            </a:pPr>
            <a:r>
              <a:rPr lang="en" sz="5065"/>
              <a:t>Initializes awk and sets </a:t>
            </a:r>
            <a:r>
              <a:rPr lang="en" sz="5065"/>
              <a:t>field separator to `,”` meaning that it will split each line of the input field into fields wherever there is a comma followed by a quote</a:t>
            </a:r>
            <a:endParaRPr sz="5065"/>
          </a:p>
          <a:p>
            <a:pPr indent="-309012" lvl="1" marL="914400" rtl="0" algn="l">
              <a:spcBef>
                <a:spcPts val="0"/>
              </a:spcBef>
              <a:spcAft>
                <a:spcPts val="0"/>
              </a:spcAft>
              <a:buSzPct val="100000"/>
              <a:buChar char="○"/>
            </a:pPr>
            <a:r>
              <a:rPr lang="en" sz="5065"/>
              <a:t>‘{out=””; for(i=2; i&lt;=NF; i++)` - starts a block of code where ‘out’ is initialized as empty string, then loops from the 2nd to last field</a:t>
            </a:r>
            <a:endParaRPr sz="5065"/>
          </a:p>
          <a:p>
            <a:pPr indent="-309012" lvl="1" marL="914400" rtl="0" algn="l">
              <a:spcBef>
                <a:spcPts val="0"/>
              </a:spcBef>
              <a:spcAft>
                <a:spcPts val="0"/>
              </a:spcAft>
              <a:buSzPct val="100000"/>
              <a:buChar char="○"/>
            </a:pPr>
            <a:r>
              <a:rPr lang="en" sz="5065"/>
              <a:t>`gsub(/^”|”$/,””,$i); - gsub performs global substitution on each field replacing leading and trailing quotes with nothing</a:t>
            </a:r>
            <a:endParaRPr sz="5065"/>
          </a:p>
          <a:p>
            <a:pPr indent="-309012" lvl="1" marL="914400" rtl="0" algn="l">
              <a:spcBef>
                <a:spcPts val="0"/>
              </a:spcBef>
              <a:spcAft>
                <a:spcPts val="0"/>
              </a:spcAft>
              <a:buSzPct val="100000"/>
              <a:buChar char="○"/>
            </a:pPr>
            <a:r>
              <a:rPr lang="en" sz="5065"/>
              <a:t>`out=out (i&gt;2?”,”:””) $i - concatenates current field to `out` variable </a:t>
            </a:r>
            <a:endParaRPr sz="5065"/>
          </a:p>
          <a:p>
            <a:pPr indent="-309012" lvl="1" marL="914400" rtl="0" algn="l">
              <a:spcBef>
                <a:spcPts val="0"/>
              </a:spcBef>
              <a:spcAft>
                <a:spcPts val="0"/>
              </a:spcAft>
              <a:buSzPct val="100000"/>
              <a:buChar char="○"/>
            </a:pPr>
            <a:r>
              <a:rPr lang="en" sz="5065"/>
              <a:t>`print substr(out,2)} - prints out string contained in var `out` starting from second character</a:t>
            </a:r>
            <a:endParaRPr sz="5065"/>
          </a:p>
          <a:p>
            <a:pPr indent="-309012" lvl="0" marL="457200" rtl="0" algn="l">
              <a:spcBef>
                <a:spcPts val="0"/>
              </a:spcBef>
              <a:spcAft>
                <a:spcPts val="0"/>
              </a:spcAft>
              <a:buSzPct val="100000"/>
              <a:buChar char="●"/>
            </a:pPr>
            <a:r>
              <a:rPr b="1" lang="en" sz="5065"/>
              <a:t>tr -d '"' &lt; 'new_file.csv' &gt; 'cleaned_file.csv'</a:t>
            </a:r>
            <a:endParaRPr b="1" sz="5065"/>
          </a:p>
          <a:p>
            <a:pPr indent="-309012" lvl="1" marL="914400" rtl="0" algn="l">
              <a:spcBef>
                <a:spcPts val="0"/>
              </a:spcBef>
              <a:spcAft>
                <a:spcPts val="0"/>
              </a:spcAft>
              <a:buSzPct val="100000"/>
              <a:buChar char="○"/>
            </a:pPr>
            <a:r>
              <a:rPr lang="en" sz="5065"/>
              <a:t>Trims remaining quotes from new_file.csv  and redirects to cleaned_file.csv</a:t>
            </a:r>
            <a:endParaRPr sz="5065"/>
          </a:p>
          <a:p>
            <a:pPr indent="-309012" lvl="0" marL="457200" rtl="0" algn="l">
              <a:spcBef>
                <a:spcPts val="0"/>
              </a:spcBef>
              <a:spcAft>
                <a:spcPts val="0"/>
              </a:spcAft>
              <a:buSzPct val="100000"/>
              <a:buChar char="●"/>
            </a:pPr>
            <a:r>
              <a:rPr b="1" lang="en" sz="5065"/>
              <a:t>cut -d',' -f1,2,12,13,14 cleaned_file.csv &gt; cleaned_file1.csv</a:t>
            </a:r>
            <a:endParaRPr b="1" sz="5065"/>
          </a:p>
          <a:p>
            <a:pPr indent="-309012" lvl="1" marL="914400" rtl="0" algn="l">
              <a:spcBef>
                <a:spcPts val="0"/>
              </a:spcBef>
              <a:spcAft>
                <a:spcPts val="0"/>
              </a:spcAft>
              <a:buSzPct val="100000"/>
              <a:buChar char="○"/>
            </a:pPr>
            <a:r>
              <a:rPr lang="en" sz="5065"/>
              <a:t>Cuts specified fields and redirects output to cleaned_file1.csv</a:t>
            </a:r>
            <a:endParaRPr sz="5065"/>
          </a:p>
          <a:p>
            <a:pPr indent="-309012" lvl="0" marL="457200" rtl="0" algn="l">
              <a:spcBef>
                <a:spcPts val="0"/>
              </a:spcBef>
              <a:spcAft>
                <a:spcPts val="0"/>
              </a:spcAft>
              <a:buSzPct val="100000"/>
              <a:buChar char="●"/>
            </a:pPr>
            <a:r>
              <a:rPr b="1" lang="en" sz="5065"/>
              <a:t>head -n 25 cleaned_file1.csv &gt; top_employees_revenue.csv</a:t>
            </a:r>
            <a:endParaRPr b="1" sz="5065"/>
          </a:p>
          <a:p>
            <a:pPr indent="-309012" lvl="1" marL="914400" rtl="0" algn="l">
              <a:spcBef>
                <a:spcPts val="0"/>
              </a:spcBef>
              <a:spcAft>
                <a:spcPts val="0"/>
              </a:spcAft>
              <a:buSzPct val="100000"/>
              <a:buChar char="○"/>
            </a:pPr>
            <a:r>
              <a:rPr lang="en" sz="5065"/>
              <a:t>Extracts the top 25 entries from the cleaned_file1.csv and redirects them to top_employees_revenue.csv</a:t>
            </a:r>
            <a:endParaRPr sz="5065"/>
          </a:p>
          <a:p>
            <a:pPr indent="0" lvl="0" marL="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100">
                <a:solidFill>
                  <a:srgbClr val="000000"/>
                </a:solidFill>
                <a:highlight>
                  <a:schemeClr val="lt1"/>
                </a:highlight>
              </a:rPr>
              <a:t>The project aims to perform a comprehensive </a:t>
            </a:r>
            <a:r>
              <a:rPr b="1" lang="en" sz="1100">
                <a:solidFill>
                  <a:srgbClr val="000000"/>
                </a:solidFill>
                <a:highlight>
                  <a:schemeClr val="lt1"/>
                </a:highlight>
              </a:rPr>
              <a:t>analysis</a:t>
            </a:r>
            <a:r>
              <a:rPr lang="en" sz="1100">
                <a:solidFill>
                  <a:srgbClr val="000000"/>
                </a:solidFill>
                <a:highlight>
                  <a:schemeClr val="lt1"/>
                </a:highlight>
              </a:rPr>
              <a:t> of the "Fortune 1000 Companies by Revenue.csv" </a:t>
            </a:r>
            <a:r>
              <a:rPr b="1" lang="en" sz="1100">
                <a:solidFill>
                  <a:srgbClr val="000000"/>
                </a:solidFill>
                <a:highlight>
                  <a:schemeClr val="lt1"/>
                </a:highlight>
              </a:rPr>
              <a:t>dataset</a:t>
            </a:r>
            <a:r>
              <a:rPr lang="en" sz="1100">
                <a:solidFill>
                  <a:srgbClr val="000000"/>
                </a:solidFill>
                <a:highlight>
                  <a:schemeClr val="lt1"/>
                </a:highlight>
              </a:rPr>
              <a:t> using custom </a:t>
            </a:r>
            <a:r>
              <a:rPr b="1" lang="en" sz="1100">
                <a:solidFill>
                  <a:srgbClr val="000000"/>
                </a:solidFill>
                <a:highlight>
                  <a:schemeClr val="lt1"/>
                </a:highlight>
              </a:rPr>
              <a:t>Bash scripts</a:t>
            </a:r>
            <a:r>
              <a:rPr lang="en" sz="1100">
                <a:solidFill>
                  <a:srgbClr val="000000"/>
                </a:solidFill>
                <a:highlight>
                  <a:schemeClr val="lt1"/>
                </a:highlight>
              </a:rPr>
              <a:t>. The initial phase involves </a:t>
            </a:r>
            <a:r>
              <a:rPr b="1" lang="en" sz="1100">
                <a:solidFill>
                  <a:srgbClr val="000000"/>
                </a:solidFill>
                <a:highlight>
                  <a:schemeClr val="lt1"/>
                </a:highlight>
              </a:rPr>
              <a:t>extracting metadata</a:t>
            </a:r>
            <a:r>
              <a:rPr lang="en" sz="1100">
                <a:solidFill>
                  <a:srgbClr val="000000"/>
                </a:solidFill>
                <a:highlight>
                  <a:schemeClr val="lt1"/>
                </a:highlight>
              </a:rPr>
              <a:t>, including the </a:t>
            </a:r>
            <a:r>
              <a:rPr b="1" lang="en" sz="1100">
                <a:solidFill>
                  <a:srgbClr val="000000"/>
                </a:solidFill>
                <a:highlight>
                  <a:schemeClr val="lt1"/>
                </a:highlight>
              </a:rPr>
              <a:t>total number of entries</a:t>
            </a:r>
            <a:r>
              <a:rPr lang="en" sz="1100">
                <a:solidFill>
                  <a:srgbClr val="000000"/>
                </a:solidFill>
                <a:highlight>
                  <a:schemeClr val="lt1"/>
                </a:highlight>
              </a:rPr>
              <a:t>, </a:t>
            </a:r>
            <a:r>
              <a:rPr b="1" lang="en" sz="1100">
                <a:solidFill>
                  <a:srgbClr val="000000"/>
                </a:solidFill>
                <a:highlight>
                  <a:schemeClr val="lt1"/>
                </a:highlight>
              </a:rPr>
              <a:t>data types</a:t>
            </a:r>
            <a:r>
              <a:rPr lang="en" sz="1100">
                <a:solidFill>
                  <a:srgbClr val="000000"/>
                </a:solidFill>
                <a:highlight>
                  <a:schemeClr val="lt1"/>
                </a:highlight>
              </a:rPr>
              <a:t> of each </a:t>
            </a:r>
            <a:r>
              <a:rPr b="1" lang="en" sz="1100">
                <a:solidFill>
                  <a:srgbClr val="000000"/>
                </a:solidFill>
                <a:highlight>
                  <a:schemeClr val="lt1"/>
                </a:highlight>
              </a:rPr>
              <a:t>column</a:t>
            </a:r>
            <a:r>
              <a:rPr lang="en" sz="1100">
                <a:solidFill>
                  <a:srgbClr val="000000"/>
                </a:solidFill>
                <a:highlight>
                  <a:schemeClr val="lt1"/>
                </a:highlight>
              </a:rPr>
              <a:t>, </a:t>
            </a:r>
            <a:r>
              <a:rPr b="1" lang="en" sz="1100">
                <a:solidFill>
                  <a:srgbClr val="000000"/>
                </a:solidFill>
                <a:highlight>
                  <a:schemeClr val="lt1"/>
                </a:highlight>
              </a:rPr>
              <a:t>column</a:t>
            </a:r>
            <a:r>
              <a:rPr lang="en" sz="1100">
                <a:solidFill>
                  <a:srgbClr val="000000"/>
                </a:solidFill>
                <a:highlight>
                  <a:schemeClr val="lt1"/>
                </a:highlight>
              </a:rPr>
              <a:t> </a:t>
            </a:r>
            <a:r>
              <a:rPr b="1" lang="en" sz="1100">
                <a:solidFill>
                  <a:srgbClr val="000000"/>
                </a:solidFill>
                <a:highlight>
                  <a:schemeClr val="lt1"/>
                </a:highlight>
              </a:rPr>
              <a:t>headers</a:t>
            </a:r>
            <a:r>
              <a:rPr lang="en" sz="1100">
                <a:solidFill>
                  <a:srgbClr val="000000"/>
                </a:solidFill>
                <a:highlight>
                  <a:schemeClr val="lt1"/>
                </a:highlight>
              </a:rPr>
              <a:t>, </a:t>
            </a:r>
            <a:r>
              <a:rPr b="1" lang="en" sz="1100">
                <a:solidFill>
                  <a:srgbClr val="000000"/>
                </a:solidFill>
                <a:highlight>
                  <a:schemeClr val="lt1"/>
                </a:highlight>
              </a:rPr>
              <a:t>count of missing values</a:t>
            </a:r>
            <a:r>
              <a:rPr lang="en" sz="1100">
                <a:solidFill>
                  <a:srgbClr val="000000"/>
                </a:solidFill>
                <a:highlight>
                  <a:schemeClr val="lt1"/>
                </a:highlight>
              </a:rPr>
              <a:t>, </a:t>
            </a:r>
            <a:r>
              <a:rPr b="1" lang="en" sz="1100">
                <a:solidFill>
                  <a:srgbClr val="000000"/>
                </a:solidFill>
                <a:highlight>
                  <a:schemeClr val="lt1"/>
                </a:highlight>
              </a:rPr>
              <a:t>unique values per column</a:t>
            </a:r>
            <a:r>
              <a:rPr lang="en" sz="1100">
                <a:solidFill>
                  <a:srgbClr val="000000"/>
                </a:solidFill>
                <a:highlight>
                  <a:schemeClr val="lt1"/>
                </a:highlight>
              </a:rPr>
              <a:t>, and the </a:t>
            </a:r>
            <a:r>
              <a:rPr b="1" lang="en" sz="1100">
                <a:solidFill>
                  <a:srgbClr val="000000"/>
                </a:solidFill>
                <a:highlight>
                  <a:schemeClr val="lt1"/>
                </a:highlight>
              </a:rPr>
              <a:t>minimum-maximum value ranges </a:t>
            </a:r>
            <a:r>
              <a:rPr lang="en" sz="1100">
                <a:solidFill>
                  <a:srgbClr val="000000"/>
                </a:solidFill>
                <a:highlight>
                  <a:schemeClr val="lt1"/>
                </a:highlight>
              </a:rPr>
              <a:t>in specified columns. Subsequently, the project delves into deriving </a:t>
            </a:r>
            <a:r>
              <a:rPr b="1" lang="en" sz="1100">
                <a:solidFill>
                  <a:srgbClr val="000000"/>
                </a:solidFill>
                <a:highlight>
                  <a:schemeClr val="lt1"/>
                </a:highlight>
              </a:rPr>
              <a:t>nontrivial insights</a:t>
            </a:r>
            <a:r>
              <a:rPr lang="en" sz="1100">
                <a:solidFill>
                  <a:srgbClr val="000000"/>
                </a:solidFill>
                <a:highlight>
                  <a:schemeClr val="lt1"/>
                </a:highlight>
              </a:rPr>
              <a:t> by </a:t>
            </a:r>
            <a:r>
              <a:rPr b="1" lang="en" sz="1100">
                <a:solidFill>
                  <a:srgbClr val="000000"/>
                </a:solidFill>
                <a:highlight>
                  <a:schemeClr val="lt1"/>
                </a:highlight>
              </a:rPr>
              <a:t>calculating correlations</a:t>
            </a:r>
            <a:r>
              <a:rPr lang="en" sz="1100">
                <a:solidFill>
                  <a:srgbClr val="000000"/>
                </a:solidFill>
                <a:highlight>
                  <a:schemeClr val="lt1"/>
                </a:highlight>
              </a:rPr>
              <a:t>. Specifically, it explores the </a:t>
            </a:r>
            <a:r>
              <a:rPr b="1" lang="en" sz="1100">
                <a:solidFill>
                  <a:srgbClr val="000000"/>
                </a:solidFill>
                <a:highlight>
                  <a:schemeClr val="lt1"/>
                </a:highlight>
              </a:rPr>
              <a:t>relationship</a:t>
            </a:r>
            <a:r>
              <a:rPr lang="en" sz="1100">
                <a:solidFill>
                  <a:srgbClr val="000000"/>
                </a:solidFill>
                <a:highlight>
                  <a:schemeClr val="lt1"/>
                </a:highlight>
              </a:rPr>
              <a:t> between the </a:t>
            </a:r>
            <a:r>
              <a:rPr b="1" lang="en" sz="1100">
                <a:solidFill>
                  <a:srgbClr val="000000"/>
                </a:solidFill>
                <a:highlight>
                  <a:schemeClr val="lt1"/>
                </a:highlight>
              </a:rPr>
              <a:t>percentage change in profits</a:t>
            </a:r>
            <a:r>
              <a:rPr lang="en" sz="1100">
                <a:solidFill>
                  <a:srgbClr val="000000"/>
                </a:solidFill>
                <a:highlight>
                  <a:schemeClr val="lt1"/>
                </a:highlight>
              </a:rPr>
              <a:t> and </a:t>
            </a:r>
            <a:r>
              <a:rPr b="1" lang="en" sz="1100">
                <a:solidFill>
                  <a:srgbClr val="000000"/>
                </a:solidFill>
                <a:highlight>
                  <a:schemeClr val="lt1"/>
                </a:highlight>
              </a:rPr>
              <a:t>market value</a:t>
            </a:r>
            <a:r>
              <a:rPr lang="en" sz="1100">
                <a:solidFill>
                  <a:srgbClr val="000000"/>
                </a:solidFill>
                <a:highlight>
                  <a:schemeClr val="lt1"/>
                </a:highlight>
              </a:rPr>
              <a:t>, the </a:t>
            </a:r>
            <a:r>
              <a:rPr b="1" lang="en" sz="1100">
                <a:solidFill>
                  <a:srgbClr val="000000"/>
                </a:solidFill>
                <a:highlight>
                  <a:schemeClr val="lt1"/>
                </a:highlight>
              </a:rPr>
              <a:t>Pearson correlation coefficient</a:t>
            </a:r>
            <a:r>
              <a:rPr lang="en" sz="1100">
                <a:solidFill>
                  <a:srgbClr val="000000"/>
                </a:solidFill>
                <a:highlight>
                  <a:schemeClr val="lt1"/>
                </a:highlight>
              </a:rPr>
              <a:t> between </a:t>
            </a:r>
            <a:r>
              <a:rPr b="1" lang="en" sz="1100">
                <a:solidFill>
                  <a:srgbClr val="000000"/>
                </a:solidFill>
                <a:highlight>
                  <a:schemeClr val="lt1"/>
                </a:highlight>
              </a:rPr>
              <a:t>revenues</a:t>
            </a:r>
            <a:r>
              <a:rPr lang="en" sz="1100">
                <a:solidFill>
                  <a:srgbClr val="000000"/>
                </a:solidFill>
                <a:highlight>
                  <a:schemeClr val="lt1"/>
                </a:highlight>
              </a:rPr>
              <a:t> and the </a:t>
            </a:r>
            <a:r>
              <a:rPr b="1" lang="en" sz="1100">
                <a:solidFill>
                  <a:srgbClr val="000000"/>
                </a:solidFill>
                <a:highlight>
                  <a:schemeClr val="lt1"/>
                </a:highlight>
              </a:rPr>
              <a:t>number of employees</a:t>
            </a:r>
            <a:r>
              <a:rPr lang="en" sz="1100">
                <a:solidFill>
                  <a:srgbClr val="000000"/>
                </a:solidFill>
                <a:highlight>
                  <a:schemeClr val="lt1"/>
                </a:highlight>
              </a:rPr>
              <a:t>, and the </a:t>
            </a:r>
            <a:r>
              <a:rPr b="1" lang="en" sz="1100">
                <a:solidFill>
                  <a:srgbClr val="000000"/>
                </a:solidFill>
                <a:highlight>
                  <a:schemeClr val="lt1"/>
                </a:highlight>
              </a:rPr>
              <a:t>correlation </a:t>
            </a:r>
            <a:r>
              <a:rPr lang="en" sz="1100">
                <a:solidFill>
                  <a:srgbClr val="000000"/>
                </a:solidFill>
                <a:highlight>
                  <a:schemeClr val="lt1"/>
                </a:highlight>
              </a:rPr>
              <a:t>between </a:t>
            </a:r>
            <a:r>
              <a:rPr b="1" lang="en" sz="1100">
                <a:solidFill>
                  <a:srgbClr val="000000"/>
                </a:solidFill>
                <a:highlight>
                  <a:schemeClr val="lt1"/>
                </a:highlight>
              </a:rPr>
              <a:t>revenues</a:t>
            </a:r>
            <a:r>
              <a:rPr lang="en" sz="1100">
                <a:solidFill>
                  <a:srgbClr val="000000"/>
                </a:solidFill>
                <a:highlight>
                  <a:schemeClr val="lt1"/>
                </a:highlight>
              </a:rPr>
              <a:t> and </a:t>
            </a:r>
            <a:r>
              <a:rPr b="1" lang="en" sz="1100">
                <a:solidFill>
                  <a:srgbClr val="000000"/>
                </a:solidFill>
                <a:highlight>
                  <a:schemeClr val="lt1"/>
                </a:highlight>
              </a:rPr>
              <a:t>profits for the listed companies</a:t>
            </a:r>
            <a:r>
              <a:rPr lang="en" sz="1100">
                <a:solidFill>
                  <a:srgbClr val="000000"/>
                </a:solidFill>
                <a:highlight>
                  <a:schemeClr val="lt1"/>
                </a:highlight>
              </a:rPr>
              <a:t>. The ultimate </a:t>
            </a:r>
            <a:r>
              <a:rPr b="1" lang="en" sz="1100">
                <a:solidFill>
                  <a:srgbClr val="000000"/>
                </a:solidFill>
                <a:highlight>
                  <a:schemeClr val="lt1"/>
                </a:highlight>
              </a:rPr>
              <a:t>goal</a:t>
            </a:r>
            <a:r>
              <a:rPr lang="en" sz="1100">
                <a:solidFill>
                  <a:srgbClr val="000000"/>
                </a:solidFill>
                <a:highlight>
                  <a:schemeClr val="lt1"/>
                </a:highlight>
              </a:rPr>
              <a:t> is to provide </a:t>
            </a:r>
            <a:r>
              <a:rPr b="1" lang="en" sz="1100">
                <a:solidFill>
                  <a:srgbClr val="000000"/>
                </a:solidFill>
                <a:highlight>
                  <a:schemeClr val="lt1"/>
                </a:highlight>
              </a:rPr>
              <a:t>users with a deeper understanding</a:t>
            </a:r>
            <a:r>
              <a:rPr lang="en" sz="1100">
                <a:solidFill>
                  <a:srgbClr val="000000"/>
                </a:solidFill>
                <a:highlight>
                  <a:schemeClr val="lt1"/>
                </a:highlight>
              </a:rPr>
              <a:t> of the</a:t>
            </a:r>
            <a:r>
              <a:rPr b="1" lang="en" sz="1100">
                <a:solidFill>
                  <a:srgbClr val="000000"/>
                </a:solidFill>
                <a:highlight>
                  <a:schemeClr val="lt1"/>
                </a:highlight>
              </a:rPr>
              <a:t> dataset's characteristics and interdependencies</a:t>
            </a:r>
            <a:r>
              <a:rPr lang="en" sz="1100">
                <a:solidFill>
                  <a:srgbClr val="000000"/>
                </a:solidFill>
                <a:highlight>
                  <a:schemeClr val="lt1"/>
                </a:highlight>
              </a:rPr>
              <a:t>, facilitating </a:t>
            </a:r>
            <a:r>
              <a:rPr b="1" lang="en" sz="1100">
                <a:solidFill>
                  <a:srgbClr val="000000"/>
                </a:solidFill>
                <a:highlight>
                  <a:schemeClr val="lt1"/>
                </a:highlight>
              </a:rPr>
              <a:t>informed decision-making </a:t>
            </a:r>
            <a:r>
              <a:rPr lang="en" sz="1100">
                <a:solidFill>
                  <a:srgbClr val="000000"/>
                </a:solidFill>
                <a:highlight>
                  <a:schemeClr val="lt1"/>
                </a:highlight>
              </a:rPr>
              <a:t>and </a:t>
            </a:r>
            <a:r>
              <a:rPr b="1" lang="en" sz="1100">
                <a:solidFill>
                  <a:srgbClr val="000000"/>
                </a:solidFill>
                <a:highlight>
                  <a:schemeClr val="lt1"/>
                </a:highlight>
              </a:rPr>
              <a:t>data-driven insights</a:t>
            </a:r>
            <a:r>
              <a:rPr lang="en" sz="1100">
                <a:solidFill>
                  <a:srgbClr val="000000"/>
                </a:solidFill>
                <a:highlight>
                  <a:schemeClr val="lt1"/>
                </a:highlight>
              </a:rPr>
              <a:t>.</a:t>
            </a:r>
            <a:endParaRPr sz="1100">
              <a:solidFill>
                <a:srgbClr val="000000"/>
              </a:solidFill>
              <a:highlight>
                <a:schemeClr val="lt1"/>
              </a:highlight>
            </a:endParaRPr>
          </a:p>
          <a:p>
            <a:pPr indent="0" lvl="0" marL="0" rtl="0" algn="l">
              <a:lnSpc>
                <a:spcPct val="95000"/>
              </a:lnSpc>
              <a:spcBef>
                <a:spcPts val="1200"/>
              </a:spcBef>
              <a:spcAft>
                <a:spcPts val="0"/>
              </a:spcAft>
              <a:buNone/>
            </a:pPr>
            <a:r>
              <a:rPr lang="en" sz="1100" u="sng">
                <a:solidFill>
                  <a:schemeClr val="hlink"/>
                </a:solidFill>
                <a:highlight>
                  <a:schemeClr val="lt1"/>
                </a:highlight>
                <a:hlinkClick r:id="rId4"/>
              </a:rPr>
              <a:t>https://raw.githubusercontent.com/nghiapham1026/cs131/main/MiniProjectGroup10/data/Fortune%201000%20Companies%20by%20Revenue.csv</a:t>
            </a:r>
            <a:endParaRPr sz="1100">
              <a:solidFill>
                <a:schemeClr val="dk1"/>
              </a:solidFill>
              <a:highlight>
                <a:schemeClr val="lt1"/>
              </a:highlight>
            </a:endParaRPr>
          </a:p>
          <a:p>
            <a:pPr indent="0" lvl="0" marL="0" rtl="0" algn="l">
              <a:lnSpc>
                <a:spcPct val="95000"/>
              </a:lnSpc>
              <a:spcBef>
                <a:spcPts val="1200"/>
              </a:spcBef>
              <a:spcAft>
                <a:spcPts val="0"/>
              </a:spcAft>
              <a:buNone/>
            </a:pPr>
            <a:r>
              <a:rPr lang="en" sz="1100">
                <a:solidFill>
                  <a:schemeClr val="dk1"/>
                </a:solidFill>
                <a:highlight>
                  <a:schemeClr val="lt1"/>
                </a:highlight>
              </a:rPr>
              <a:t>Dataset- </a:t>
            </a:r>
            <a:endParaRPr sz="1100">
              <a:solidFill>
                <a:schemeClr val="dk1"/>
              </a:solidFill>
              <a:highlight>
                <a:schemeClr val="lt1"/>
              </a:highlight>
            </a:endParaRPr>
          </a:p>
          <a:p>
            <a:pPr indent="0" lvl="0" marL="0" rtl="0" algn="l">
              <a:lnSpc>
                <a:spcPct val="95000"/>
              </a:lnSpc>
              <a:spcBef>
                <a:spcPts val="1200"/>
              </a:spcBef>
              <a:spcAft>
                <a:spcPts val="0"/>
              </a:spcAft>
              <a:buNone/>
            </a:pPr>
            <a:r>
              <a:t/>
            </a:r>
            <a:endParaRPr sz="1100">
              <a:solidFill>
                <a:schemeClr val="dk1"/>
              </a:solidFill>
              <a:highlight>
                <a:schemeClr val="lt1"/>
              </a:highlight>
            </a:endParaRPr>
          </a:p>
          <a:p>
            <a:pPr indent="0" lvl="0" marL="0" rtl="0" algn="l">
              <a:lnSpc>
                <a:spcPct val="95000"/>
              </a:lnSpc>
              <a:spcBef>
                <a:spcPts val="1200"/>
              </a:spcBef>
              <a:spcAft>
                <a:spcPts val="0"/>
              </a:spcAft>
              <a:buNone/>
            </a:pPr>
            <a:r>
              <a:t/>
            </a:r>
            <a:endParaRPr b="1" sz="1100">
              <a:solidFill>
                <a:schemeClr val="dk1"/>
              </a:solidFill>
              <a:highlight>
                <a:schemeClr val="lt1"/>
              </a:highlight>
            </a:endParaRPr>
          </a:p>
          <a:p>
            <a:pPr indent="0" lvl="0" marL="0" rtl="0" algn="l">
              <a:lnSpc>
                <a:spcPct val="95000"/>
              </a:lnSpc>
              <a:spcBef>
                <a:spcPts val="1200"/>
              </a:spcBef>
              <a:spcAft>
                <a:spcPts val="0"/>
              </a:spcAft>
              <a:buNone/>
            </a:pPr>
            <a:r>
              <a:t/>
            </a:r>
            <a:endParaRPr b="1" sz="1100">
              <a:solidFill>
                <a:schemeClr val="dk1"/>
              </a:solidFill>
              <a:highlight>
                <a:schemeClr val="lt1"/>
              </a:highlight>
            </a:endParaRPr>
          </a:p>
          <a:p>
            <a:pPr indent="0" lvl="0" marL="0" rtl="0" algn="l">
              <a:lnSpc>
                <a:spcPct val="95000"/>
              </a:lnSpc>
              <a:spcBef>
                <a:spcPts val="1200"/>
              </a:spcBef>
              <a:spcAft>
                <a:spcPts val="1200"/>
              </a:spcAft>
              <a:buNone/>
            </a:pPr>
            <a:r>
              <a:t/>
            </a:r>
            <a:endParaRPr b="1" sz="1100">
              <a:solidFill>
                <a:schemeClr val="dk1"/>
              </a:solidFill>
              <a:highlight>
                <a:schemeClr val="lt1"/>
              </a:highlight>
            </a:endParaRPr>
          </a:p>
        </p:txBody>
      </p:sp>
      <p:pic>
        <p:nvPicPr>
          <p:cNvPr id="62" name="Google Shape;62;p14"/>
          <p:cNvPicPr preferRelativeResize="0"/>
          <p:nvPr/>
        </p:nvPicPr>
        <p:blipFill>
          <a:blip r:embed="rId5">
            <a:alphaModFix/>
          </a:blip>
          <a:stretch>
            <a:fillRect/>
          </a:stretch>
        </p:blipFill>
        <p:spPr>
          <a:xfrm>
            <a:off x="1476350" y="2899698"/>
            <a:ext cx="6397926" cy="1603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7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 created using Linux commands - Plot 2</a:t>
            </a:r>
            <a:endParaRPr/>
          </a:p>
        </p:txBody>
      </p:sp>
      <p:pic>
        <p:nvPicPr>
          <p:cNvPr id="191" name="Google Shape;191;p32"/>
          <p:cNvPicPr preferRelativeResize="0"/>
          <p:nvPr/>
        </p:nvPicPr>
        <p:blipFill rotWithShape="1">
          <a:blip r:embed="rId3">
            <a:alphaModFix/>
          </a:blip>
          <a:srcRect b="53563" l="0" r="0" t="0"/>
          <a:stretch/>
        </p:blipFill>
        <p:spPr>
          <a:xfrm>
            <a:off x="196100" y="1083263"/>
            <a:ext cx="8636201" cy="957175"/>
          </a:xfrm>
          <a:prstGeom prst="rect">
            <a:avLst/>
          </a:prstGeom>
          <a:noFill/>
          <a:ln>
            <a:noFill/>
          </a:ln>
        </p:spPr>
      </p:pic>
      <p:sp>
        <p:nvSpPr>
          <p:cNvPr id="192" name="Google Shape;192;p32"/>
          <p:cNvSpPr txBox="1"/>
          <p:nvPr/>
        </p:nvSpPr>
        <p:spPr>
          <a:xfrm>
            <a:off x="311700" y="649250"/>
            <a:ext cx="45732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Top 5 Columns/Rows from new_file.csv</a:t>
            </a:r>
            <a:endParaRPr sz="1800">
              <a:solidFill>
                <a:schemeClr val="dk2"/>
              </a:solidFill>
            </a:endParaRPr>
          </a:p>
        </p:txBody>
      </p:sp>
      <p:pic>
        <p:nvPicPr>
          <p:cNvPr id="193" name="Google Shape;193;p32"/>
          <p:cNvPicPr preferRelativeResize="0"/>
          <p:nvPr/>
        </p:nvPicPr>
        <p:blipFill>
          <a:blip r:embed="rId4">
            <a:alphaModFix/>
          </a:blip>
          <a:stretch>
            <a:fillRect/>
          </a:stretch>
        </p:blipFill>
        <p:spPr>
          <a:xfrm>
            <a:off x="152400" y="2485600"/>
            <a:ext cx="8839200" cy="914592"/>
          </a:xfrm>
          <a:prstGeom prst="rect">
            <a:avLst/>
          </a:prstGeom>
          <a:noFill/>
          <a:ln>
            <a:noFill/>
          </a:ln>
        </p:spPr>
      </p:pic>
      <p:sp>
        <p:nvSpPr>
          <p:cNvPr id="194" name="Google Shape;194;p32"/>
          <p:cNvSpPr txBox="1"/>
          <p:nvPr/>
        </p:nvSpPr>
        <p:spPr>
          <a:xfrm>
            <a:off x="235950" y="2105975"/>
            <a:ext cx="47274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Top 5 Columns/Rows from cleaned_file.csv</a:t>
            </a:r>
            <a:endParaRPr sz="1800">
              <a:solidFill>
                <a:schemeClr val="dk2"/>
              </a:solidFill>
            </a:endParaRPr>
          </a:p>
        </p:txBody>
      </p:sp>
      <p:sp>
        <p:nvSpPr>
          <p:cNvPr id="195" name="Google Shape;195;p32"/>
          <p:cNvSpPr txBox="1"/>
          <p:nvPr/>
        </p:nvSpPr>
        <p:spPr>
          <a:xfrm>
            <a:off x="2787575" y="3748825"/>
            <a:ext cx="16779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Top 5 for cleaned_file1.csv </a:t>
            </a:r>
            <a:endParaRPr sz="1800">
              <a:solidFill>
                <a:schemeClr val="dk2"/>
              </a:solidFill>
            </a:endParaRPr>
          </a:p>
        </p:txBody>
      </p:sp>
      <p:pic>
        <p:nvPicPr>
          <p:cNvPr id="196" name="Google Shape;196;p32"/>
          <p:cNvPicPr preferRelativeResize="0"/>
          <p:nvPr/>
        </p:nvPicPr>
        <p:blipFill>
          <a:blip r:embed="rId5">
            <a:alphaModFix/>
          </a:blip>
          <a:stretch>
            <a:fillRect/>
          </a:stretch>
        </p:blipFill>
        <p:spPr>
          <a:xfrm>
            <a:off x="4884900" y="3649425"/>
            <a:ext cx="2145750" cy="1244850"/>
          </a:xfrm>
          <a:prstGeom prst="rect">
            <a:avLst/>
          </a:prstGeom>
          <a:noFill/>
          <a:ln>
            <a:noFill/>
          </a:ln>
        </p:spPr>
      </p:pic>
      <p:pic>
        <p:nvPicPr>
          <p:cNvPr id="197" name="Google Shape;197;p32"/>
          <p:cNvPicPr preferRelativeResize="0"/>
          <p:nvPr/>
        </p:nvPicPr>
        <p:blipFill>
          <a:blip r:embed="rId6">
            <a:alphaModFix/>
          </a:blip>
          <a:stretch>
            <a:fillRect/>
          </a:stretch>
        </p:blipFill>
        <p:spPr>
          <a:xfrm>
            <a:off x="458250" y="3649425"/>
            <a:ext cx="2250700" cy="1244850"/>
          </a:xfrm>
          <a:prstGeom prst="rect">
            <a:avLst/>
          </a:prstGeom>
          <a:noFill/>
          <a:ln>
            <a:noFill/>
          </a:ln>
        </p:spPr>
      </p:pic>
      <p:sp>
        <p:nvSpPr>
          <p:cNvPr id="198" name="Google Shape;198;p32"/>
          <p:cNvSpPr txBox="1"/>
          <p:nvPr/>
        </p:nvSpPr>
        <p:spPr>
          <a:xfrm>
            <a:off x="7148100" y="3748825"/>
            <a:ext cx="17565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Top 5 for top_employees_revenue.csv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for # of Employees and Revenue - Plot 2</a:t>
            </a:r>
            <a:endParaRPr/>
          </a:p>
        </p:txBody>
      </p:sp>
      <p:pic>
        <p:nvPicPr>
          <p:cNvPr id="204" name="Google Shape;204;p33"/>
          <p:cNvPicPr preferRelativeResize="0"/>
          <p:nvPr/>
        </p:nvPicPr>
        <p:blipFill>
          <a:blip r:embed="rId3">
            <a:alphaModFix/>
          </a:blip>
          <a:stretch>
            <a:fillRect/>
          </a:stretch>
        </p:blipFill>
        <p:spPr>
          <a:xfrm>
            <a:off x="241800" y="1135175"/>
            <a:ext cx="5335660" cy="3820977"/>
          </a:xfrm>
          <a:prstGeom prst="rect">
            <a:avLst/>
          </a:prstGeom>
          <a:noFill/>
          <a:ln>
            <a:noFill/>
          </a:ln>
        </p:spPr>
      </p:pic>
      <p:sp>
        <p:nvSpPr>
          <p:cNvPr id="205" name="Google Shape;205;p33"/>
          <p:cNvSpPr txBox="1"/>
          <p:nvPr/>
        </p:nvSpPr>
        <p:spPr>
          <a:xfrm>
            <a:off x="5688775" y="1249600"/>
            <a:ext cx="3268200" cy="363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This script reads in the linux created file “top_employees_revenue.csv”</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Uses pandas, matplotlib, numpy libraries</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Imports polyfit and poly1d to create a linear fit for the data visualization</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This script ultimately visualizes the data for revenue vs the number of employees for each company</a:t>
            </a:r>
            <a:endParaRPr sz="15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211150"/>
            <a:ext cx="8520600" cy="75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Revenue and Profit for Top 7 Fortune Companies - Plot 3</a:t>
            </a:r>
            <a:endParaRPr/>
          </a:p>
        </p:txBody>
      </p:sp>
      <p:pic>
        <p:nvPicPr>
          <p:cNvPr id="211" name="Google Shape;211;p34"/>
          <p:cNvPicPr preferRelativeResize="0"/>
          <p:nvPr/>
        </p:nvPicPr>
        <p:blipFill>
          <a:blip r:embed="rId4">
            <a:alphaModFix/>
          </a:blip>
          <a:stretch>
            <a:fillRect/>
          </a:stretch>
        </p:blipFill>
        <p:spPr>
          <a:xfrm>
            <a:off x="1374525" y="1073425"/>
            <a:ext cx="6385199" cy="38736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File Created using Linux commands - Plot 3</a:t>
            </a:r>
            <a:endParaRPr/>
          </a:p>
        </p:txBody>
      </p:sp>
      <p:sp>
        <p:nvSpPr>
          <p:cNvPr id="217" name="Google Shape;217;p35"/>
          <p:cNvSpPr txBox="1"/>
          <p:nvPr>
            <p:ph idx="1" type="body"/>
          </p:nvPr>
        </p:nvSpPr>
        <p:spPr>
          <a:xfrm>
            <a:off x="311700" y="1152475"/>
            <a:ext cx="8520600" cy="3840300"/>
          </a:xfrm>
          <a:prstGeom prst="rect">
            <a:avLst/>
          </a:prstGeom>
        </p:spPr>
        <p:txBody>
          <a:bodyPr anchorCtr="0" anchor="t" bIns="91425" lIns="91425" spcFirstLastPara="1" rIns="91425" wrap="square" tIns="91425">
            <a:normAutofit fontScale="92500" lnSpcReduction="20000"/>
          </a:bodyPr>
          <a:lstStyle/>
          <a:p>
            <a:pPr indent="-351948" lvl="0" marL="457200" rtl="0" algn="l">
              <a:spcBef>
                <a:spcPts val="0"/>
              </a:spcBef>
              <a:spcAft>
                <a:spcPts val="0"/>
              </a:spcAft>
              <a:buSzPct val="100000"/>
              <a:buChar char="●"/>
            </a:pPr>
            <a:r>
              <a:rPr lang="en" sz="2100"/>
              <a:t>cut -d',' -f3,4,6,7 'Fortune 1000 Companies by Revenue.csv' &gt; revenue_profits.csv</a:t>
            </a:r>
            <a:endParaRPr sz="2100"/>
          </a:p>
          <a:p>
            <a:pPr indent="-328453" lvl="1" marL="914400" rtl="0" algn="l">
              <a:spcBef>
                <a:spcPts val="0"/>
              </a:spcBef>
              <a:spcAft>
                <a:spcPts val="0"/>
              </a:spcAft>
              <a:buSzPct val="100000"/>
              <a:buChar char="○"/>
            </a:pPr>
            <a:r>
              <a:rPr lang="en" sz="1700"/>
              <a:t>This command cuts fields 3,4,6 and 7, the </a:t>
            </a:r>
            <a:r>
              <a:rPr lang="en" sz="1700"/>
              <a:t>delimiter</a:t>
            </a:r>
            <a:r>
              <a:rPr lang="en" sz="1700"/>
              <a:t> is a comma, redirects this output to revenue_profits.csv</a:t>
            </a:r>
            <a:endParaRPr sz="1700"/>
          </a:p>
          <a:p>
            <a:pPr indent="-351948" lvl="0" marL="457200" rtl="0" algn="l">
              <a:spcBef>
                <a:spcPts val="0"/>
              </a:spcBef>
              <a:spcAft>
                <a:spcPts val="0"/>
              </a:spcAft>
              <a:buSzPct val="100000"/>
              <a:buChar char="●"/>
            </a:pPr>
            <a:r>
              <a:rPr lang="en" sz="2100"/>
              <a:t>head -n 8 revenue_profits.csv &gt; top_revenue_profits.csv</a:t>
            </a:r>
            <a:endParaRPr sz="2100"/>
          </a:p>
          <a:p>
            <a:pPr indent="-328453" lvl="1" marL="914400" rtl="0" algn="l">
              <a:spcBef>
                <a:spcPts val="0"/>
              </a:spcBef>
              <a:spcAft>
                <a:spcPts val="0"/>
              </a:spcAft>
              <a:buSzPct val="100000"/>
              <a:buChar char="○"/>
            </a:pPr>
            <a:r>
              <a:rPr lang="en" sz="1700"/>
              <a:t>Extracts the top 8 columns for revenue and profit column, redirects output to top_revenuePprofits.csv</a:t>
            </a:r>
            <a:endParaRPr sz="1700"/>
          </a:p>
          <a:p>
            <a:pPr indent="-351948" lvl="0" marL="457200" rtl="0" algn="l">
              <a:spcBef>
                <a:spcPts val="0"/>
              </a:spcBef>
              <a:spcAft>
                <a:spcPts val="0"/>
              </a:spcAft>
              <a:buSzPct val="100000"/>
              <a:buChar char="●"/>
            </a:pPr>
            <a:r>
              <a:rPr lang="en" sz="2100"/>
              <a:t>sed 's/"//g; s/\$//g' top_revenue_profits.csv &gt; cleaned_top_revenue_profits.csv</a:t>
            </a:r>
            <a:endParaRPr sz="2100"/>
          </a:p>
          <a:p>
            <a:pPr indent="-351948" lvl="1" marL="914400" rtl="0" algn="l">
              <a:spcBef>
                <a:spcPts val="0"/>
              </a:spcBef>
              <a:spcAft>
                <a:spcPts val="0"/>
              </a:spcAft>
              <a:buSzPct val="100000"/>
              <a:buChar char="○"/>
            </a:pPr>
            <a:r>
              <a:rPr lang="en" sz="2100"/>
              <a:t>s</a:t>
            </a:r>
            <a:r>
              <a:rPr lang="en" sz="2100"/>
              <a:t>ed ‘s/”//g - tells sed to search for double quote chars and replace them with nothing, s is substitution command, g is global</a:t>
            </a:r>
            <a:endParaRPr sz="2100"/>
          </a:p>
          <a:p>
            <a:pPr indent="-351948" lvl="1" marL="914400" rtl="0" algn="l">
              <a:spcBef>
                <a:spcPts val="0"/>
              </a:spcBef>
              <a:spcAft>
                <a:spcPts val="0"/>
              </a:spcAft>
              <a:buSzPct val="100000"/>
              <a:buChar char="○"/>
            </a:pPr>
            <a:r>
              <a:rPr lang="en" sz="2100"/>
              <a:t>s/\$//g - tells sed to search for $ and replace with nothing, / before $ is an escape character</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 for Revenue vs Profits - Plot 3</a:t>
            </a:r>
            <a:endParaRPr/>
          </a:p>
        </p:txBody>
      </p:sp>
      <p:pic>
        <p:nvPicPr>
          <p:cNvPr id="223" name="Google Shape;223;p36"/>
          <p:cNvPicPr preferRelativeResize="0"/>
          <p:nvPr/>
        </p:nvPicPr>
        <p:blipFill>
          <a:blip r:embed="rId3">
            <a:alphaModFix/>
          </a:blip>
          <a:stretch>
            <a:fillRect/>
          </a:stretch>
        </p:blipFill>
        <p:spPr>
          <a:xfrm>
            <a:off x="311700" y="1280100"/>
            <a:ext cx="4583351" cy="3195100"/>
          </a:xfrm>
          <a:prstGeom prst="rect">
            <a:avLst/>
          </a:prstGeom>
          <a:noFill/>
          <a:ln>
            <a:noFill/>
          </a:ln>
        </p:spPr>
      </p:pic>
      <p:sp>
        <p:nvSpPr>
          <p:cNvPr id="224" name="Google Shape;224;p36"/>
          <p:cNvSpPr txBox="1"/>
          <p:nvPr/>
        </p:nvSpPr>
        <p:spPr>
          <a:xfrm>
            <a:off x="5135050" y="1243575"/>
            <a:ext cx="3544500" cy="334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Reads in linux-created file ‘cleaned_top_revenue_profits.csv’</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Uses pandas and matplotlib libraries to create graph</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This script creates a scatter plot that visualizes the profits vs revenue for the top Fortune companies</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 #1</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count the total number of lines in the "Fortune 1000 Companies by Revenue.csv" file, which represents the total number of entries, and then subtract one to exclude the header row.</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Steps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Assign the result of </a:t>
            </a:r>
            <a:r>
              <a:rPr lang="en" sz="1100">
                <a:solidFill>
                  <a:srgbClr val="188038"/>
                </a:solidFill>
                <a:latin typeface="Roboto Mono"/>
                <a:ea typeface="Roboto Mono"/>
                <a:cs typeface="Roboto Mono"/>
                <a:sym typeface="Roboto Mono"/>
              </a:rPr>
              <a:t>wc -l</a:t>
            </a:r>
            <a:r>
              <a:rPr lang="en" sz="1100">
                <a:solidFill>
                  <a:schemeClr val="dk1"/>
                </a:solidFill>
              </a:rPr>
              <a:t> (word count for lines) command to the variable </a:t>
            </a:r>
            <a:r>
              <a:rPr lang="en" sz="1100">
                <a:solidFill>
                  <a:srgbClr val="188038"/>
                </a:solidFill>
                <a:latin typeface="Roboto Mono"/>
                <a:ea typeface="Roboto Mono"/>
                <a:cs typeface="Roboto Mono"/>
                <a:sym typeface="Roboto Mono"/>
              </a:rPr>
              <a:t>entries</a:t>
            </a:r>
            <a:r>
              <a:rPr lang="en" sz="1100">
                <a:solidFill>
                  <a:schemeClr val="dk1"/>
                </a:solidFill>
              </a:rPr>
              <a:t>. This command counts all lines in the CSV file.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Use </a:t>
            </a:r>
            <a:r>
              <a:rPr lang="en" sz="1100">
                <a:solidFill>
                  <a:srgbClr val="188038"/>
                </a:solidFill>
                <a:latin typeface="Roboto Mono"/>
                <a:ea typeface="Roboto Mono"/>
                <a:cs typeface="Roboto Mono"/>
                <a:sym typeface="Roboto Mono"/>
              </a:rPr>
              <a:t>cut -d' ' -f1</a:t>
            </a:r>
            <a:r>
              <a:rPr lang="en" sz="1100">
                <a:solidFill>
                  <a:schemeClr val="dk1"/>
                </a:solidFill>
              </a:rPr>
              <a:t> to extract just the number part of the </a:t>
            </a:r>
            <a:r>
              <a:rPr lang="en" sz="1100">
                <a:solidFill>
                  <a:srgbClr val="188038"/>
                </a:solidFill>
                <a:latin typeface="Roboto Mono"/>
                <a:ea typeface="Roboto Mono"/>
                <a:cs typeface="Roboto Mono"/>
                <a:sym typeface="Roboto Mono"/>
              </a:rPr>
              <a:t>wc -l</a:t>
            </a:r>
            <a:r>
              <a:rPr lang="en" sz="1100">
                <a:solidFill>
                  <a:schemeClr val="dk1"/>
                </a:solidFill>
              </a:rPr>
              <a:t> output.</a:t>
            </a:r>
            <a:endParaRPr/>
          </a:p>
        </p:txBody>
      </p:sp>
      <p:pic>
        <p:nvPicPr>
          <p:cNvPr id="69" name="Google Shape;69;p15"/>
          <p:cNvPicPr preferRelativeResize="0"/>
          <p:nvPr/>
        </p:nvPicPr>
        <p:blipFill>
          <a:blip r:embed="rId3">
            <a:alphaModFix/>
          </a:blip>
          <a:stretch>
            <a:fillRect/>
          </a:stretch>
        </p:blipFill>
        <p:spPr>
          <a:xfrm>
            <a:off x="542388" y="2876238"/>
            <a:ext cx="7800975" cy="962025"/>
          </a:xfrm>
          <a:prstGeom prst="rect">
            <a:avLst/>
          </a:prstGeom>
          <a:noFill/>
          <a:ln>
            <a:noFill/>
          </a:ln>
        </p:spPr>
      </p:pic>
      <p:pic>
        <p:nvPicPr>
          <p:cNvPr id="70" name="Google Shape;70;p15"/>
          <p:cNvPicPr preferRelativeResize="0"/>
          <p:nvPr/>
        </p:nvPicPr>
        <p:blipFill>
          <a:blip r:embed="rId4">
            <a:alphaModFix/>
          </a:blip>
          <a:stretch>
            <a:fillRect/>
          </a:stretch>
        </p:blipFill>
        <p:spPr>
          <a:xfrm>
            <a:off x="419725" y="4016975"/>
            <a:ext cx="7923641"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 #2</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infer the data types of each column in the "Fortune 1000 Companies by Revenue.csv" by examining the contents of the second row (assuming the first row is the header).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script uses </a:t>
            </a:r>
            <a:r>
              <a:rPr lang="en" sz="1100">
                <a:solidFill>
                  <a:srgbClr val="188038"/>
                </a:solidFill>
                <a:latin typeface="Roboto Mono"/>
                <a:ea typeface="Roboto Mono"/>
                <a:cs typeface="Roboto Mono"/>
                <a:sym typeface="Roboto Mono"/>
              </a:rPr>
              <a:t>awk</a:t>
            </a:r>
            <a:r>
              <a:rPr lang="en" sz="1100">
                <a:solidFill>
                  <a:schemeClr val="dk1"/>
                </a:solidFill>
              </a:rPr>
              <a:t> to analyze the file.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It sets the field separator to a comma (</a:t>
            </a:r>
            <a:r>
              <a:rPr lang="en" sz="1100">
                <a:solidFill>
                  <a:srgbClr val="188038"/>
                </a:solidFill>
                <a:latin typeface="Roboto Mono"/>
                <a:ea typeface="Roboto Mono"/>
                <a:cs typeface="Roboto Mono"/>
                <a:sym typeface="Roboto Mono"/>
              </a:rPr>
              <a:t>,</a:t>
            </a:r>
            <a:r>
              <a:rPr lang="en" sz="1100">
                <a:solidFill>
                  <a:schemeClr val="dk1"/>
                </a:solidFill>
              </a:rPr>
              <a:t>), as it's dealing with a CSV file.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NR==2</a:t>
            </a:r>
            <a:r>
              <a:rPr lang="en" sz="1100">
                <a:solidFill>
                  <a:schemeClr val="dk1"/>
                </a:solidFill>
              </a:rPr>
              <a:t> instructs </a:t>
            </a:r>
            <a:r>
              <a:rPr lang="en" sz="1100">
                <a:solidFill>
                  <a:srgbClr val="188038"/>
                </a:solidFill>
                <a:latin typeface="Roboto Mono"/>
                <a:ea typeface="Roboto Mono"/>
                <a:cs typeface="Roboto Mono"/>
                <a:sym typeface="Roboto Mono"/>
              </a:rPr>
              <a:t>awk</a:t>
            </a:r>
            <a:r>
              <a:rPr lang="en" sz="1100">
                <a:solidFill>
                  <a:schemeClr val="dk1"/>
                </a:solidFill>
              </a:rPr>
              <a:t> to only consider the second row of the file.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for</a:t>
            </a:r>
            <a:r>
              <a:rPr lang="en" sz="1100">
                <a:solidFill>
                  <a:schemeClr val="dk1"/>
                </a:solidFill>
              </a:rPr>
              <a:t> loop iterates over each field (</a:t>
            </a:r>
            <a:r>
              <a:rPr lang="en" sz="1100">
                <a:solidFill>
                  <a:srgbClr val="188038"/>
                </a:solidFill>
                <a:latin typeface="Roboto Mono"/>
                <a:ea typeface="Roboto Mono"/>
                <a:cs typeface="Roboto Mono"/>
                <a:sym typeface="Roboto Mono"/>
              </a:rPr>
              <a:t>$i</a:t>
            </a:r>
            <a:r>
              <a:rPr lang="en" sz="1100">
                <a:solidFill>
                  <a:schemeClr val="dk1"/>
                </a:solidFill>
              </a:rPr>
              <a:t>) in the row.</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if</a:t>
            </a:r>
            <a:r>
              <a:rPr lang="en" sz="1100">
                <a:solidFill>
                  <a:schemeClr val="dk1"/>
                </a:solidFill>
              </a:rPr>
              <a:t> and </a:t>
            </a:r>
            <a:r>
              <a:rPr lang="en" sz="1100">
                <a:solidFill>
                  <a:srgbClr val="188038"/>
                </a:solidFill>
                <a:latin typeface="Roboto Mono"/>
                <a:ea typeface="Roboto Mono"/>
                <a:cs typeface="Roboto Mono"/>
                <a:sym typeface="Roboto Mono"/>
              </a:rPr>
              <a:t>else if</a:t>
            </a:r>
            <a:r>
              <a:rPr lang="en" sz="1100">
                <a:solidFill>
                  <a:schemeClr val="dk1"/>
                </a:solidFill>
              </a:rPr>
              <a:t> statements use regular expressions to test if the field is an integer, a float, or neither.</a:t>
            </a:r>
            <a:endParaRPr/>
          </a:p>
        </p:txBody>
      </p:sp>
      <p:pic>
        <p:nvPicPr>
          <p:cNvPr id="77" name="Google Shape;77;p16"/>
          <p:cNvPicPr preferRelativeResize="0"/>
          <p:nvPr/>
        </p:nvPicPr>
        <p:blipFill>
          <a:blip r:embed="rId3">
            <a:alphaModFix/>
          </a:blip>
          <a:stretch>
            <a:fillRect/>
          </a:stretch>
        </p:blipFill>
        <p:spPr>
          <a:xfrm>
            <a:off x="5038050" y="3189400"/>
            <a:ext cx="3794250" cy="1847100"/>
          </a:xfrm>
          <a:prstGeom prst="rect">
            <a:avLst/>
          </a:prstGeom>
          <a:noFill/>
          <a:ln>
            <a:noFill/>
          </a:ln>
        </p:spPr>
      </p:pic>
      <p:pic>
        <p:nvPicPr>
          <p:cNvPr id="78" name="Google Shape;78;p16"/>
          <p:cNvPicPr preferRelativeResize="0"/>
          <p:nvPr/>
        </p:nvPicPr>
        <p:blipFill>
          <a:blip r:embed="rId4">
            <a:alphaModFix/>
          </a:blip>
          <a:stretch>
            <a:fillRect/>
          </a:stretch>
        </p:blipFill>
        <p:spPr>
          <a:xfrm>
            <a:off x="566421" y="3013521"/>
            <a:ext cx="2203375" cy="206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 #3</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extract and display the column headers from the "Fortune 1000 Companies by Revenue.csv" file, which indicate the features included in the dataset.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script uses the </a:t>
            </a:r>
            <a:r>
              <a:rPr lang="en" sz="1100">
                <a:solidFill>
                  <a:srgbClr val="188038"/>
                </a:solidFill>
                <a:latin typeface="Roboto Mono"/>
                <a:ea typeface="Roboto Mono"/>
                <a:cs typeface="Roboto Mono"/>
                <a:sym typeface="Roboto Mono"/>
              </a:rPr>
              <a:t>head</a:t>
            </a:r>
            <a:r>
              <a:rPr lang="en" sz="1100">
                <a:solidFill>
                  <a:schemeClr val="dk1"/>
                </a:solidFill>
              </a:rPr>
              <a:t> command to output the first line of the CSV file.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-1</a:t>
            </a:r>
            <a:r>
              <a:rPr lang="en" sz="1100">
                <a:solidFill>
                  <a:schemeClr val="dk1"/>
                </a:solidFill>
              </a:rPr>
              <a:t> option tells </a:t>
            </a:r>
            <a:r>
              <a:rPr lang="en" sz="1100">
                <a:solidFill>
                  <a:srgbClr val="188038"/>
                </a:solidFill>
                <a:latin typeface="Roboto Mono"/>
                <a:ea typeface="Roboto Mono"/>
                <a:cs typeface="Roboto Mono"/>
                <a:sym typeface="Roboto Mono"/>
              </a:rPr>
              <a:t>head</a:t>
            </a:r>
            <a:r>
              <a:rPr lang="en" sz="1100">
                <a:solidFill>
                  <a:schemeClr val="dk1"/>
                </a:solidFill>
              </a:rPr>
              <a:t> to select only the first line, which typically contains the column names in a CSV file.</a:t>
            </a:r>
            <a:endParaRPr/>
          </a:p>
        </p:txBody>
      </p:sp>
      <p:pic>
        <p:nvPicPr>
          <p:cNvPr id="85" name="Google Shape;85;p17"/>
          <p:cNvPicPr preferRelativeResize="0"/>
          <p:nvPr/>
        </p:nvPicPr>
        <p:blipFill>
          <a:blip r:embed="rId3">
            <a:alphaModFix/>
          </a:blip>
          <a:stretch>
            <a:fillRect/>
          </a:stretch>
        </p:blipFill>
        <p:spPr>
          <a:xfrm>
            <a:off x="2744625" y="2687175"/>
            <a:ext cx="3901575" cy="960400"/>
          </a:xfrm>
          <a:prstGeom prst="rect">
            <a:avLst/>
          </a:prstGeom>
          <a:noFill/>
          <a:ln>
            <a:noFill/>
          </a:ln>
        </p:spPr>
      </p:pic>
      <p:pic>
        <p:nvPicPr>
          <p:cNvPr id="86" name="Google Shape;86;p17"/>
          <p:cNvPicPr preferRelativeResize="0"/>
          <p:nvPr/>
        </p:nvPicPr>
        <p:blipFill>
          <a:blip r:embed="rId4">
            <a:alphaModFix/>
          </a:blip>
          <a:stretch>
            <a:fillRect/>
          </a:stretch>
        </p:blipFill>
        <p:spPr>
          <a:xfrm>
            <a:off x="163050" y="3920925"/>
            <a:ext cx="8293568"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 #4</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count the number of unique values present in each column of the "Fortune 1000 Companies by Revenue.csv" file.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It uses a </a:t>
            </a:r>
            <a:r>
              <a:rPr lang="en" sz="1100">
                <a:solidFill>
                  <a:srgbClr val="188038"/>
                </a:solidFill>
                <a:latin typeface="Roboto Mono"/>
                <a:ea typeface="Roboto Mono"/>
                <a:cs typeface="Roboto Mono"/>
                <a:sym typeface="Roboto Mono"/>
              </a:rPr>
              <a:t>for</a:t>
            </a:r>
            <a:r>
              <a:rPr lang="en" sz="1100">
                <a:solidFill>
                  <a:schemeClr val="dk1"/>
                </a:solidFill>
              </a:rPr>
              <a:t> loop to iterate over each column in the CSV file.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seq</a:t>
            </a:r>
            <a:r>
              <a:rPr lang="en" sz="1100">
                <a:solidFill>
                  <a:schemeClr val="dk1"/>
                </a:solidFill>
              </a:rPr>
              <a:t> generates a sequence of numbers from 1 to the number of columns, which is determined by counting the commas in the header row.</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For each column, </a:t>
            </a:r>
            <a:r>
              <a:rPr lang="en" sz="1100">
                <a:solidFill>
                  <a:srgbClr val="188038"/>
                </a:solidFill>
                <a:latin typeface="Roboto Mono"/>
                <a:ea typeface="Roboto Mono"/>
                <a:cs typeface="Roboto Mono"/>
                <a:sym typeface="Roboto Mono"/>
              </a:rPr>
              <a:t>cut</a:t>
            </a:r>
            <a:r>
              <a:rPr lang="en" sz="1100">
                <a:solidFill>
                  <a:schemeClr val="dk1"/>
                </a:solidFill>
              </a:rPr>
              <a:t> extracts the column's data, </a:t>
            </a:r>
            <a:r>
              <a:rPr lang="en" sz="1100">
                <a:solidFill>
                  <a:srgbClr val="188038"/>
                </a:solidFill>
                <a:latin typeface="Roboto Mono"/>
                <a:ea typeface="Roboto Mono"/>
                <a:cs typeface="Roboto Mono"/>
                <a:sym typeface="Roboto Mono"/>
              </a:rPr>
              <a:t>sort</a:t>
            </a:r>
            <a:r>
              <a:rPr lang="en" sz="1100">
                <a:solidFill>
                  <a:schemeClr val="dk1"/>
                </a:solidFill>
              </a:rPr>
              <a:t> arranges the lines, </a:t>
            </a:r>
            <a:r>
              <a:rPr lang="en" sz="1100">
                <a:solidFill>
                  <a:srgbClr val="188038"/>
                </a:solidFill>
                <a:latin typeface="Roboto Mono"/>
                <a:ea typeface="Roboto Mono"/>
                <a:cs typeface="Roboto Mono"/>
                <a:sym typeface="Roboto Mono"/>
              </a:rPr>
              <a:t>uniq</a:t>
            </a:r>
            <a:r>
              <a:rPr lang="en" sz="1100">
                <a:solidFill>
                  <a:schemeClr val="dk1"/>
                </a:solidFill>
              </a:rPr>
              <a:t> filters out duplicate lines, and </a:t>
            </a:r>
            <a:r>
              <a:rPr lang="en" sz="1100">
                <a:solidFill>
                  <a:srgbClr val="188038"/>
                </a:solidFill>
                <a:latin typeface="Roboto Mono"/>
                <a:ea typeface="Roboto Mono"/>
                <a:cs typeface="Roboto Mono"/>
                <a:sym typeface="Roboto Mono"/>
              </a:rPr>
              <a:t>wc -l</a:t>
            </a:r>
            <a:r>
              <a:rPr lang="en" sz="1100">
                <a:solidFill>
                  <a:schemeClr val="dk1"/>
                </a:solidFill>
              </a:rPr>
              <a:t> counts the remaining unique lines.</a:t>
            </a:r>
            <a:endParaRPr/>
          </a:p>
        </p:txBody>
      </p:sp>
      <p:pic>
        <p:nvPicPr>
          <p:cNvPr id="93" name="Google Shape;93;p18"/>
          <p:cNvPicPr preferRelativeResize="0"/>
          <p:nvPr/>
        </p:nvPicPr>
        <p:blipFill rotWithShape="1">
          <a:blip r:embed="rId3">
            <a:alphaModFix/>
          </a:blip>
          <a:srcRect b="31200" l="0" r="862" t="0"/>
          <a:stretch/>
        </p:blipFill>
        <p:spPr>
          <a:xfrm>
            <a:off x="2264425" y="3119675"/>
            <a:ext cx="6477400" cy="1104925"/>
          </a:xfrm>
          <a:prstGeom prst="rect">
            <a:avLst/>
          </a:prstGeom>
          <a:noFill/>
          <a:ln>
            <a:noFill/>
          </a:ln>
        </p:spPr>
      </p:pic>
      <p:pic>
        <p:nvPicPr>
          <p:cNvPr id="94" name="Google Shape;94;p18"/>
          <p:cNvPicPr preferRelativeResize="0"/>
          <p:nvPr/>
        </p:nvPicPr>
        <p:blipFill>
          <a:blip r:embed="rId4">
            <a:alphaModFix/>
          </a:blip>
          <a:stretch>
            <a:fillRect/>
          </a:stretch>
        </p:blipFill>
        <p:spPr>
          <a:xfrm>
            <a:off x="151494" y="3119675"/>
            <a:ext cx="1867050" cy="183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 #5</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This script is designed to find the minimum and maximum values in a specified column of the "Fortune 1000 Companies by Revenue.csv" file.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cut</a:t>
            </a:r>
            <a:r>
              <a:rPr lang="en" sz="1100">
                <a:solidFill>
                  <a:schemeClr val="dk1"/>
                </a:solidFill>
              </a:rPr>
              <a:t> is used to extract the specified column's data.</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sed '1d'</a:t>
            </a:r>
            <a:r>
              <a:rPr lang="en" sz="1100">
                <a:solidFill>
                  <a:schemeClr val="dk1"/>
                </a:solidFill>
              </a:rPr>
              <a:t> removes the header row from the output.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 -d '"'</a:t>
            </a:r>
            <a:r>
              <a:rPr lang="en" sz="1100">
                <a:solidFill>
                  <a:schemeClr val="dk1"/>
                </a:solidFill>
              </a:rPr>
              <a:t> removes any double-quote characters that may be present.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sed 's/\$//g'</a:t>
            </a:r>
            <a:r>
              <a:rPr lang="en" sz="1100">
                <a:solidFill>
                  <a:schemeClr val="dk1"/>
                </a:solidFill>
              </a:rPr>
              <a:t> strips out dollar sign characters.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 -d ','</a:t>
            </a:r>
            <a:r>
              <a:rPr lang="en" sz="1100">
                <a:solidFill>
                  <a:schemeClr val="dk1"/>
                </a:solidFill>
              </a:rPr>
              <a:t> removes commas, which are often used as thousand separators in numbers.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sort -n</a:t>
            </a:r>
            <a:r>
              <a:rPr lang="en" sz="1100">
                <a:solidFill>
                  <a:schemeClr val="dk1"/>
                </a:solidFill>
              </a:rPr>
              <a:t> sorts the numbers in ascending order.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head -1</a:t>
            </a:r>
            <a:r>
              <a:rPr lang="en" sz="1100">
                <a:solidFill>
                  <a:schemeClr val="dk1"/>
                </a:solidFill>
              </a:rPr>
              <a:t> and </a:t>
            </a:r>
            <a:r>
              <a:rPr lang="en" sz="1100">
                <a:solidFill>
                  <a:srgbClr val="188038"/>
                </a:solidFill>
                <a:latin typeface="Roboto Mono"/>
                <a:ea typeface="Roboto Mono"/>
                <a:cs typeface="Roboto Mono"/>
                <a:sym typeface="Roboto Mono"/>
              </a:rPr>
              <a:t>tail -1</a:t>
            </a:r>
            <a:r>
              <a:rPr lang="en" sz="1100">
                <a:solidFill>
                  <a:schemeClr val="dk1"/>
                </a:solidFill>
              </a:rPr>
              <a:t> are used to get the minimum and maximum values, respectively.</a:t>
            </a:r>
            <a:endParaRPr/>
          </a:p>
        </p:txBody>
      </p:sp>
      <p:pic>
        <p:nvPicPr>
          <p:cNvPr id="101" name="Google Shape;101;p19"/>
          <p:cNvPicPr preferRelativeResize="0"/>
          <p:nvPr/>
        </p:nvPicPr>
        <p:blipFill>
          <a:blip r:embed="rId3">
            <a:alphaModFix/>
          </a:blip>
          <a:stretch>
            <a:fillRect/>
          </a:stretch>
        </p:blipFill>
        <p:spPr>
          <a:xfrm>
            <a:off x="515300" y="3761550"/>
            <a:ext cx="8113400" cy="138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Nontrivial #1</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calculate the correlation coefficient between the percent change in profits and the market value of companies listed in the "Fortune 1000 Companies by Revenue.csv" file.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pd.to_numeric</a:t>
            </a:r>
            <a:r>
              <a:rPr lang="en" sz="1100">
                <a:solidFill>
                  <a:schemeClr val="dk1"/>
                </a:solidFill>
              </a:rPr>
              <a:t> function is used to convert the 'profits_percent_change' and 'market_value' columns to numeric types, with non-numeric strings converted to </a:t>
            </a:r>
            <a:r>
              <a:rPr lang="en" sz="1100">
                <a:solidFill>
                  <a:srgbClr val="188038"/>
                </a:solidFill>
                <a:latin typeface="Roboto Mono"/>
                <a:ea typeface="Roboto Mono"/>
                <a:cs typeface="Roboto Mono"/>
                <a:sym typeface="Roboto Mono"/>
              </a:rPr>
              <a:t>NaN</a:t>
            </a:r>
            <a:r>
              <a:rPr lang="en" sz="1100">
                <a:solidFill>
                  <a:schemeClr val="dk1"/>
                </a:solidFill>
              </a:rPr>
              <a:t> (using </a:t>
            </a:r>
            <a:r>
              <a:rPr lang="en" sz="1100">
                <a:solidFill>
                  <a:srgbClr val="188038"/>
                </a:solidFill>
                <a:latin typeface="Roboto Mono"/>
                <a:ea typeface="Roboto Mono"/>
                <a:cs typeface="Roboto Mono"/>
                <a:sym typeface="Roboto Mono"/>
              </a:rPr>
              <a:t>errors='coerce'</a:t>
            </a:r>
            <a:r>
              <a:rPr lang="en" sz="1100">
                <a:solidFill>
                  <a:schemeClr val="dk1"/>
                </a:solidFill>
              </a:rPr>
              <a:t> to avoid conversion errors).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regex=True</a:t>
            </a:r>
            <a:r>
              <a:rPr lang="en" sz="1100">
                <a:solidFill>
                  <a:schemeClr val="dk1"/>
                </a:solidFill>
              </a:rPr>
              <a:t> is used within the </a:t>
            </a:r>
            <a:r>
              <a:rPr lang="en" sz="1100">
                <a:solidFill>
                  <a:srgbClr val="188038"/>
                </a:solidFill>
                <a:latin typeface="Roboto Mono"/>
                <a:ea typeface="Roboto Mono"/>
                <a:cs typeface="Roboto Mono"/>
                <a:sym typeface="Roboto Mono"/>
              </a:rPr>
              <a:t>replace</a:t>
            </a:r>
            <a:r>
              <a:rPr lang="en" sz="1100">
                <a:solidFill>
                  <a:schemeClr val="dk1"/>
                </a:solidFill>
              </a:rPr>
              <a:t> function to apply regular expressions for removing percentage signs and currency symbols.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corr</a:t>
            </a:r>
            <a:r>
              <a:rPr lang="en" sz="1100">
                <a:solidFill>
                  <a:schemeClr val="dk1"/>
                </a:solidFill>
              </a:rPr>
              <a:t> method from pandas is used to calculate the Pearson correlation coefficient between the two columns, which measures the linear relationship between them.</a:t>
            </a:r>
            <a:endParaRPr/>
          </a:p>
        </p:txBody>
      </p:sp>
      <p:pic>
        <p:nvPicPr>
          <p:cNvPr id="108" name="Google Shape;108;p20"/>
          <p:cNvPicPr preferRelativeResize="0"/>
          <p:nvPr/>
        </p:nvPicPr>
        <p:blipFill>
          <a:blip r:embed="rId3">
            <a:alphaModFix/>
          </a:blip>
          <a:stretch>
            <a:fillRect/>
          </a:stretch>
        </p:blipFill>
        <p:spPr>
          <a:xfrm>
            <a:off x="139750" y="3196050"/>
            <a:ext cx="4630283" cy="1712700"/>
          </a:xfrm>
          <a:prstGeom prst="rect">
            <a:avLst/>
          </a:prstGeom>
          <a:noFill/>
          <a:ln>
            <a:noFill/>
          </a:ln>
        </p:spPr>
      </p:pic>
      <p:pic>
        <p:nvPicPr>
          <p:cNvPr id="109" name="Google Shape;109;p20"/>
          <p:cNvPicPr preferRelativeResize="0"/>
          <p:nvPr/>
        </p:nvPicPr>
        <p:blipFill>
          <a:blip r:embed="rId4">
            <a:alphaModFix/>
          </a:blip>
          <a:stretch>
            <a:fillRect/>
          </a:stretch>
        </p:blipFill>
        <p:spPr>
          <a:xfrm>
            <a:off x="4815700" y="3343075"/>
            <a:ext cx="4217968" cy="14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Nontrivial #2</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Idea of Script</a:t>
            </a:r>
            <a:r>
              <a:rPr lang="en" sz="1100">
                <a:solidFill>
                  <a:schemeClr val="dk1"/>
                </a:solidFill>
              </a:rPr>
              <a:t>: To find the correlation between the revenues and the number of employees of companies listed in the "Fortune 1000 Companies by Revenue.csv" file.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Execution Details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revenues and employees columns are cleaned using </a:t>
            </a:r>
            <a:r>
              <a:rPr lang="en" sz="1100">
                <a:solidFill>
                  <a:srgbClr val="188038"/>
                </a:solidFill>
                <a:latin typeface="Roboto Mono"/>
                <a:ea typeface="Roboto Mono"/>
                <a:cs typeface="Roboto Mono"/>
                <a:sym typeface="Roboto Mono"/>
              </a:rPr>
              <a:t>str.replace</a:t>
            </a:r>
            <a:r>
              <a:rPr lang="en" sz="1100">
                <a:solidFill>
                  <a:schemeClr val="dk1"/>
                </a:solidFill>
              </a:rPr>
              <a:t> to remove commas and dollar signs, which are common in currency representations.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pd.to_numeric</a:t>
            </a:r>
            <a:r>
              <a:rPr lang="en" sz="1100">
                <a:solidFill>
                  <a:schemeClr val="dk1"/>
                </a:solidFill>
              </a:rPr>
              <a:t> function with </a:t>
            </a:r>
            <a:r>
              <a:rPr lang="en" sz="1100">
                <a:solidFill>
                  <a:srgbClr val="188038"/>
                </a:solidFill>
                <a:latin typeface="Roboto Mono"/>
                <a:ea typeface="Roboto Mono"/>
                <a:cs typeface="Roboto Mono"/>
                <a:sym typeface="Roboto Mono"/>
              </a:rPr>
              <a:t>errors='coerce'</a:t>
            </a:r>
            <a:r>
              <a:rPr lang="en" sz="1100">
                <a:solidFill>
                  <a:schemeClr val="dk1"/>
                </a:solidFill>
              </a:rPr>
              <a:t> parameter converts the cleaned string values to numeric, turning non-numeric strings into NaNs (useful for handling missing data).</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corr</a:t>
            </a:r>
            <a:r>
              <a:rPr lang="en" sz="1100">
                <a:solidFill>
                  <a:schemeClr val="dk1"/>
                </a:solidFill>
              </a:rPr>
              <a:t> function from pandas is used to compute the Pearson correlation coefficient between the revenues and employees columns, providing a measure of the linear relationship between the two variables.</a:t>
            </a:r>
            <a:endParaRPr/>
          </a:p>
        </p:txBody>
      </p:sp>
      <p:pic>
        <p:nvPicPr>
          <p:cNvPr id="116" name="Google Shape;116;p21"/>
          <p:cNvPicPr preferRelativeResize="0"/>
          <p:nvPr/>
        </p:nvPicPr>
        <p:blipFill>
          <a:blip r:embed="rId3">
            <a:alphaModFix/>
          </a:blip>
          <a:stretch>
            <a:fillRect/>
          </a:stretch>
        </p:blipFill>
        <p:spPr>
          <a:xfrm>
            <a:off x="206275" y="3193525"/>
            <a:ext cx="4013675" cy="1375350"/>
          </a:xfrm>
          <a:prstGeom prst="rect">
            <a:avLst/>
          </a:prstGeom>
          <a:noFill/>
          <a:ln>
            <a:noFill/>
          </a:ln>
        </p:spPr>
      </p:pic>
      <p:pic>
        <p:nvPicPr>
          <p:cNvPr id="117" name="Google Shape;117;p21"/>
          <p:cNvPicPr preferRelativeResize="0"/>
          <p:nvPr/>
        </p:nvPicPr>
        <p:blipFill>
          <a:blip r:embed="rId4">
            <a:alphaModFix/>
          </a:blip>
          <a:stretch>
            <a:fillRect/>
          </a:stretch>
        </p:blipFill>
        <p:spPr>
          <a:xfrm>
            <a:off x="152400" y="4721275"/>
            <a:ext cx="5438775" cy="18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