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08" r:id="rId3"/>
  </p:sldMasterIdLst>
  <p:notesMasterIdLst>
    <p:notesMasterId r:id="rId37"/>
  </p:notesMasterIdLst>
  <p:sldIdLst>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10" r:id="rId34"/>
    <p:sldId id="308" r:id="rId35"/>
    <p:sldId id="309" r:id="rId3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36327"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872653"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0898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745307"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181633" algn="l" defTabSz="436327" rtl="0" eaLnBrk="1" latinLnBrk="0" hangingPunct="1">
      <a:defRPr kumimoji="1" kern="1200">
        <a:solidFill>
          <a:schemeClr val="tx1"/>
        </a:solidFill>
        <a:latin typeface="Arial" charset="0"/>
        <a:ea typeface="ＭＳ Ｐゴシック" charset="0"/>
        <a:cs typeface="ＭＳ Ｐゴシック" charset="0"/>
      </a:defRPr>
    </a:lvl6pPr>
    <a:lvl7pPr marL="2617960" algn="l" defTabSz="436327" rtl="0" eaLnBrk="1" latinLnBrk="0" hangingPunct="1">
      <a:defRPr kumimoji="1" kern="1200">
        <a:solidFill>
          <a:schemeClr val="tx1"/>
        </a:solidFill>
        <a:latin typeface="Arial" charset="0"/>
        <a:ea typeface="ＭＳ Ｐゴシック" charset="0"/>
        <a:cs typeface="ＭＳ Ｐゴシック" charset="0"/>
      </a:defRPr>
    </a:lvl7pPr>
    <a:lvl8pPr marL="3054286" algn="l" defTabSz="436327" rtl="0" eaLnBrk="1" latinLnBrk="0" hangingPunct="1">
      <a:defRPr kumimoji="1" kern="1200">
        <a:solidFill>
          <a:schemeClr val="tx1"/>
        </a:solidFill>
        <a:latin typeface="Arial" charset="0"/>
        <a:ea typeface="ＭＳ Ｐゴシック" charset="0"/>
        <a:cs typeface="ＭＳ Ｐゴシック" charset="0"/>
      </a:defRPr>
    </a:lvl8pPr>
    <a:lvl9pPr marL="3490613" algn="l" defTabSz="436327"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37"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330" autoAdjust="0"/>
  </p:normalViewPr>
  <p:slideViewPr>
    <p:cSldViewPr snapToGrid="0">
      <p:cViewPr varScale="1">
        <p:scale>
          <a:sx n="86" d="100"/>
          <a:sy n="86" d="100"/>
        </p:scale>
        <p:origin x="1864" y="192"/>
      </p:cViewPr>
      <p:guideLst>
        <p:guide orient="horz" pos="2137"/>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23037-2F81-4868-9BCA-358BBBEC3915}" type="doc">
      <dgm:prSet loTypeId="urn:microsoft.com/office/officeart/2005/8/layout/hChevron3" loCatId="process" qsTypeId="urn:microsoft.com/office/officeart/2005/8/quickstyle/simple1" qsCatId="simple" csTypeId="urn:microsoft.com/office/officeart/2005/8/colors/accent1_2" csCatId="accent1" phldr="1"/>
      <dgm:spPr/>
    </dgm:pt>
    <dgm:pt modelId="{E16AA80B-EABB-49FA-AAA9-1B248920B500}">
      <dgm:prSet phldrT="[テキスト]"/>
      <dgm:spPr/>
      <dgm:t>
        <a:bodyPr/>
        <a:lstStyle/>
        <a:p>
          <a:r>
            <a:rPr kumimoji="1" lang="ja-JP" altLang="en-US" dirty="0"/>
            <a:t>クエリキュー</a:t>
          </a:r>
        </a:p>
      </dgm:t>
    </dgm:pt>
    <dgm:pt modelId="{AAB6EA14-0814-4B94-A1BD-83A70EB0335D}" type="sibTrans" cxnId="{860A1821-B32E-4FC1-8DE9-3663C754B9A1}">
      <dgm:prSet/>
      <dgm:spPr/>
      <dgm:t>
        <a:bodyPr/>
        <a:lstStyle/>
        <a:p>
          <a:endParaRPr kumimoji="1" lang="ja-JP" altLang="en-US"/>
        </a:p>
      </dgm:t>
    </dgm:pt>
    <dgm:pt modelId="{02592321-0966-4F14-B714-98176E7B2025}" type="parTrans" cxnId="{860A1821-B32E-4FC1-8DE9-3663C754B9A1}">
      <dgm:prSet/>
      <dgm:spPr/>
      <dgm:t>
        <a:bodyPr/>
        <a:lstStyle/>
        <a:p>
          <a:endParaRPr kumimoji="1" lang="ja-JP" altLang="en-US"/>
        </a:p>
      </dgm:t>
    </dgm:pt>
    <dgm:pt modelId="{4CF43878-D677-4C4A-83C5-3D5FFED2EACC}">
      <dgm:prSet phldrT="[テキスト]"/>
      <dgm:spPr/>
      <dgm:t>
        <a:bodyPr/>
        <a:lstStyle/>
        <a:p>
          <a:r>
            <a:rPr kumimoji="1" lang="ja-JP" altLang="en-US" dirty="0"/>
            <a:t>実行</a:t>
          </a:r>
        </a:p>
      </dgm:t>
    </dgm:pt>
    <dgm:pt modelId="{075A407F-ABBC-491B-8692-D7F103CA1895}" type="sibTrans" cxnId="{9AEBC889-14F0-405A-B40C-37EE166A63F8}">
      <dgm:prSet/>
      <dgm:spPr/>
      <dgm:t>
        <a:bodyPr/>
        <a:lstStyle/>
        <a:p>
          <a:endParaRPr kumimoji="1" lang="ja-JP" altLang="en-US"/>
        </a:p>
      </dgm:t>
    </dgm:pt>
    <dgm:pt modelId="{C433C184-024C-4FD9-B674-092B6C896775}" type="parTrans" cxnId="{9AEBC889-14F0-405A-B40C-37EE166A63F8}">
      <dgm:prSet/>
      <dgm:spPr/>
      <dgm:t>
        <a:bodyPr/>
        <a:lstStyle/>
        <a:p>
          <a:endParaRPr kumimoji="1" lang="ja-JP" altLang="en-US"/>
        </a:p>
      </dgm:t>
    </dgm:pt>
    <dgm:pt modelId="{86DF2A66-926D-4F4F-B155-CFE7FA3B55F0}" type="pres">
      <dgm:prSet presAssocID="{1E723037-2F81-4868-9BCA-358BBBEC3915}" presName="Name0" presStyleCnt="0">
        <dgm:presLayoutVars>
          <dgm:dir/>
          <dgm:resizeHandles val="exact"/>
        </dgm:presLayoutVars>
      </dgm:prSet>
      <dgm:spPr/>
    </dgm:pt>
    <dgm:pt modelId="{96D2F282-3E56-4A05-B75B-3909D9F51914}" type="pres">
      <dgm:prSet presAssocID="{E16AA80B-EABB-49FA-AAA9-1B248920B500}" presName="parTxOnly" presStyleLbl="node1" presStyleIdx="0" presStyleCnt="2">
        <dgm:presLayoutVars>
          <dgm:bulletEnabled val="1"/>
        </dgm:presLayoutVars>
      </dgm:prSet>
      <dgm:spPr/>
      <dgm:t>
        <a:bodyPr/>
        <a:lstStyle/>
        <a:p>
          <a:endParaRPr kumimoji="1" lang="ja-JP" altLang="en-US"/>
        </a:p>
      </dgm:t>
    </dgm:pt>
    <dgm:pt modelId="{9542BF38-082C-4E6F-B83D-0F4A8C49E7AE}" type="pres">
      <dgm:prSet presAssocID="{AAB6EA14-0814-4B94-A1BD-83A70EB0335D}" presName="parSpace" presStyleCnt="0"/>
      <dgm:spPr/>
    </dgm:pt>
    <dgm:pt modelId="{93F4A891-5F9A-4C7A-A02E-9154885C9464}" type="pres">
      <dgm:prSet presAssocID="{4CF43878-D677-4C4A-83C5-3D5FFED2EACC}" presName="parTxOnly" presStyleLbl="node1" presStyleIdx="1" presStyleCnt="2" custLinFactNeighborY="2286">
        <dgm:presLayoutVars>
          <dgm:bulletEnabled val="1"/>
        </dgm:presLayoutVars>
      </dgm:prSet>
      <dgm:spPr/>
      <dgm:t>
        <a:bodyPr/>
        <a:lstStyle/>
        <a:p>
          <a:endParaRPr kumimoji="1" lang="ja-JP" altLang="en-US"/>
        </a:p>
      </dgm:t>
    </dgm:pt>
  </dgm:ptLst>
  <dgm:cxnLst>
    <dgm:cxn modelId="{9AEBC889-14F0-405A-B40C-37EE166A63F8}" srcId="{1E723037-2F81-4868-9BCA-358BBBEC3915}" destId="{4CF43878-D677-4C4A-83C5-3D5FFED2EACC}" srcOrd="1" destOrd="0" parTransId="{C433C184-024C-4FD9-B674-092B6C896775}" sibTransId="{075A407F-ABBC-491B-8692-D7F103CA1895}"/>
    <dgm:cxn modelId="{CC93C91C-26C6-604B-B86F-34EC00C02A3B}" type="presOf" srcId="{1E723037-2F81-4868-9BCA-358BBBEC3915}" destId="{86DF2A66-926D-4F4F-B155-CFE7FA3B55F0}" srcOrd="0" destOrd="0" presId="urn:microsoft.com/office/officeart/2005/8/layout/hChevron3"/>
    <dgm:cxn modelId="{6CE127F7-7CD5-064F-AB36-0F5740A78524}" type="presOf" srcId="{4CF43878-D677-4C4A-83C5-3D5FFED2EACC}" destId="{93F4A891-5F9A-4C7A-A02E-9154885C9464}" srcOrd="0" destOrd="0" presId="urn:microsoft.com/office/officeart/2005/8/layout/hChevron3"/>
    <dgm:cxn modelId="{860A1821-B32E-4FC1-8DE9-3663C754B9A1}" srcId="{1E723037-2F81-4868-9BCA-358BBBEC3915}" destId="{E16AA80B-EABB-49FA-AAA9-1B248920B500}" srcOrd="0" destOrd="0" parTransId="{02592321-0966-4F14-B714-98176E7B2025}" sibTransId="{AAB6EA14-0814-4B94-A1BD-83A70EB0335D}"/>
    <dgm:cxn modelId="{D80FA538-3EE4-E94C-9B53-B8097132F9B1}" type="presOf" srcId="{E16AA80B-EABB-49FA-AAA9-1B248920B500}" destId="{96D2F282-3E56-4A05-B75B-3909D9F51914}" srcOrd="0" destOrd="0" presId="urn:microsoft.com/office/officeart/2005/8/layout/hChevron3"/>
    <dgm:cxn modelId="{C4F51DA0-9C4F-264B-921B-08FBDC7ECFB8}" type="presParOf" srcId="{86DF2A66-926D-4F4F-B155-CFE7FA3B55F0}" destId="{96D2F282-3E56-4A05-B75B-3909D9F51914}" srcOrd="0" destOrd="0" presId="urn:microsoft.com/office/officeart/2005/8/layout/hChevron3"/>
    <dgm:cxn modelId="{86ED3506-2D8E-C647-8C31-7E23DDC1C5A5}" type="presParOf" srcId="{86DF2A66-926D-4F4F-B155-CFE7FA3B55F0}" destId="{9542BF38-082C-4E6F-B83D-0F4A8C49E7AE}" srcOrd="1" destOrd="0" presId="urn:microsoft.com/office/officeart/2005/8/layout/hChevron3"/>
    <dgm:cxn modelId="{355A3EFA-DD3B-0E4B-9147-ED1C39B6D60E}" type="presParOf" srcId="{86DF2A66-926D-4F4F-B155-CFE7FA3B55F0}" destId="{93F4A891-5F9A-4C7A-A02E-9154885C946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77DB1-3DB5-476A-BD69-7660FCEEB15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E891668D-99D9-460E-9720-147B7E140BB3}">
      <dgm:prSet phldrT="[テキスト]" custT="1"/>
      <dgm:spPr/>
      <dgm:t>
        <a:bodyPr/>
        <a:lstStyle/>
        <a:p>
          <a:r>
            <a:rPr lang="ja-JP" altLang="en-US" sz="2400" dirty="0"/>
            <a:t>システムテーブル・ビューで取得可能</a:t>
          </a:r>
          <a:endParaRPr kumimoji="1" lang="ja-JP" altLang="en-US" sz="2400" dirty="0"/>
        </a:p>
      </dgm:t>
    </dgm:pt>
    <dgm:pt modelId="{64C02880-368E-4215-9763-A02227EAFD25}" type="parTrans" cxnId="{62EAB183-951A-4F82-95FC-3C541553BA79}">
      <dgm:prSet/>
      <dgm:spPr/>
      <dgm:t>
        <a:bodyPr/>
        <a:lstStyle/>
        <a:p>
          <a:endParaRPr kumimoji="1" lang="ja-JP" altLang="en-US" sz="1200"/>
        </a:p>
      </dgm:t>
    </dgm:pt>
    <dgm:pt modelId="{F0D3B7F5-4B10-4CA6-B2E1-A14CF02633A7}" type="sibTrans" cxnId="{62EAB183-951A-4F82-95FC-3C541553BA79}">
      <dgm:prSet custT="1"/>
      <dgm:spPr/>
      <dgm:t>
        <a:bodyPr/>
        <a:lstStyle/>
        <a:p>
          <a:endParaRPr kumimoji="1" lang="ja-JP" altLang="en-US" sz="2400"/>
        </a:p>
      </dgm:t>
    </dgm:pt>
    <dgm:pt modelId="{C5279337-EA58-4859-9F23-7ED45977E4A1}">
      <dgm:prSet phldrT="[テキスト]" custT="1"/>
      <dgm:spPr/>
      <dgm:t>
        <a:bodyPr/>
        <a:lstStyle/>
        <a:p>
          <a:r>
            <a:rPr kumimoji="1" lang="ja-JP" altLang="en-US" sz="2400" dirty="0"/>
            <a:t>メトリクス取得の度にクエリを実行</a:t>
          </a:r>
        </a:p>
      </dgm:t>
    </dgm:pt>
    <dgm:pt modelId="{A0D9452B-5DC2-42C2-9899-2C5E8F4C5922}" type="parTrans" cxnId="{DB6AFF4A-FE2F-4382-A2E8-3F978626D1F7}">
      <dgm:prSet/>
      <dgm:spPr/>
      <dgm:t>
        <a:bodyPr/>
        <a:lstStyle/>
        <a:p>
          <a:endParaRPr kumimoji="1" lang="ja-JP" altLang="en-US" sz="1200"/>
        </a:p>
      </dgm:t>
    </dgm:pt>
    <dgm:pt modelId="{C79FF419-2EDC-4BE4-87EB-6A495D878A67}" type="sibTrans" cxnId="{DB6AFF4A-FE2F-4382-A2E8-3F978626D1F7}">
      <dgm:prSet custT="1"/>
      <dgm:spPr/>
      <dgm:t>
        <a:bodyPr/>
        <a:lstStyle/>
        <a:p>
          <a:endParaRPr kumimoji="1" lang="ja-JP" altLang="en-US" sz="2400"/>
        </a:p>
      </dgm:t>
    </dgm:pt>
    <dgm:pt modelId="{C61C04DC-52CB-43A2-88F4-C761829324E3}">
      <dgm:prSet phldrT="[テキスト]" custT="1"/>
      <dgm:spPr/>
      <dgm:t>
        <a:bodyPr/>
        <a:lstStyle/>
        <a:p>
          <a:r>
            <a:rPr kumimoji="1" lang="ja-JP" altLang="en-US" sz="2400" dirty="0"/>
            <a:t>負荷がかかっていないか心配</a:t>
          </a:r>
        </a:p>
      </dgm:t>
    </dgm:pt>
    <dgm:pt modelId="{A85CD27B-E67D-49EF-B674-043545F5B177}" type="parTrans" cxnId="{ACF4D373-664C-4799-9D8E-3DB0B6B62767}">
      <dgm:prSet/>
      <dgm:spPr/>
      <dgm:t>
        <a:bodyPr/>
        <a:lstStyle/>
        <a:p>
          <a:endParaRPr kumimoji="1" lang="ja-JP" altLang="en-US" sz="1200"/>
        </a:p>
      </dgm:t>
    </dgm:pt>
    <dgm:pt modelId="{656F8708-0FDF-4B0B-A67A-6891AE3C32DE}" type="sibTrans" cxnId="{ACF4D373-664C-4799-9D8E-3DB0B6B62767}">
      <dgm:prSet/>
      <dgm:spPr/>
      <dgm:t>
        <a:bodyPr/>
        <a:lstStyle/>
        <a:p>
          <a:endParaRPr kumimoji="1" lang="ja-JP" altLang="en-US" sz="1200"/>
        </a:p>
      </dgm:t>
    </dgm:pt>
    <dgm:pt modelId="{C45784C3-C7EE-46E3-8242-90C17650E0D1}" type="pres">
      <dgm:prSet presAssocID="{63677DB1-3DB5-476A-BD69-7660FCEEB151}" presName="outerComposite" presStyleCnt="0">
        <dgm:presLayoutVars>
          <dgm:chMax val="5"/>
          <dgm:dir/>
          <dgm:resizeHandles val="exact"/>
        </dgm:presLayoutVars>
      </dgm:prSet>
      <dgm:spPr/>
      <dgm:t>
        <a:bodyPr/>
        <a:lstStyle/>
        <a:p>
          <a:endParaRPr kumimoji="1" lang="ja-JP" altLang="en-US"/>
        </a:p>
      </dgm:t>
    </dgm:pt>
    <dgm:pt modelId="{8F10F529-A047-4BDC-89D2-CBB088B4CE8C}" type="pres">
      <dgm:prSet presAssocID="{63677DB1-3DB5-476A-BD69-7660FCEEB151}" presName="dummyMaxCanvas" presStyleCnt="0">
        <dgm:presLayoutVars/>
      </dgm:prSet>
      <dgm:spPr/>
    </dgm:pt>
    <dgm:pt modelId="{F2E87C17-DE50-4C41-B24D-77D946D39BE9}" type="pres">
      <dgm:prSet presAssocID="{63677DB1-3DB5-476A-BD69-7660FCEEB151}" presName="ThreeNodes_1" presStyleLbl="node1" presStyleIdx="0" presStyleCnt="3">
        <dgm:presLayoutVars>
          <dgm:bulletEnabled val="1"/>
        </dgm:presLayoutVars>
      </dgm:prSet>
      <dgm:spPr/>
      <dgm:t>
        <a:bodyPr/>
        <a:lstStyle/>
        <a:p>
          <a:endParaRPr kumimoji="1" lang="ja-JP" altLang="en-US"/>
        </a:p>
      </dgm:t>
    </dgm:pt>
    <dgm:pt modelId="{DCD92418-8C17-40D5-9E41-BB831B127602}" type="pres">
      <dgm:prSet presAssocID="{63677DB1-3DB5-476A-BD69-7660FCEEB151}" presName="ThreeNodes_2" presStyleLbl="node1" presStyleIdx="1" presStyleCnt="3">
        <dgm:presLayoutVars>
          <dgm:bulletEnabled val="1"/>
        </dgm:presLayoutVars>
      </dgm:prSet>
      <dgm:spPr/>
      <dgm:t>
        <a:bodyPr/>
        <a:lstStyle/>
        <a:p>
          <a:endParaRPr kumimoji="1" lang="ja-JP" altLang="en-US"/>
        </a:p>
      </dgm:t>
    </dgm:pt>
    <dgm:pt modelId="{C5ED5D98-311A-4AC2-8930-4170B282E057}" type="pres">
      <dgm:prSet presAssocID="{63677DB1-3DB5-476A-BD69-7660FCEEB151}" presName="ThreeNodes_3" presStyleLbl="node1" presStyleIdx="2" presStyleCnt="3">
        <dgm:presLayoutVars>
          <dgm:bulletEnabled val="1"/>
        </dgm:presLayoutVars>
      </dgm:prSet>
      <dgm:spPr/>
      <dgm:t>
        <a:bodyPr/>
        <a:lstStyle/>
        <a:p>
          <a:endParaRPr kumimoji="1" lang="ja-JP" altLang="en-US"/>
        </a:p>
      </dgm:t>
    </dgm:pt>
    <dgm:pt modelId="{4FBAB437-92F2-4702-9C7B-88491CA6B32C}" type="pres">
      <dgm:prSet presAssocID="{63677DB1-3DB5-476A-BD69-7660FCEEB151}" presName="ThreeConn_1-2" presStyleLbl="fgAccFollowNode1" presStyleIdx="0" presStyleCnt="2">
        <dgm:presLayoutVars>
          <dgm:bulletEnabled val="1"/>
        </dgm:presLayoutVars>
      </dgm:prSet>
      <dgm:spPr/>
      <dgm:t>
        <a:bodyPr/>
        <a:lstStyle/>
        <a:p>
          <a:endParaRPr kumimoji="1" lang="ja-JP" altLang="en-US"/>
        </a:p>
      </dgm:t>
    </dgm:pt>
    <dgm:pt modelId="{758B7454-52A5-49BF-8295-90E096E1304E}" type="pres">
      <dgm:prSet presAssocID="{63677DB1-3DB5-476A-BD69-7660FCEEB151}" presName="ThreeConn_2-3" presStyleLbl="fgAccFollowNode1" presStyleIdx="1" presStyleCnt="2">
        <dgm:presLayoutVars>
          <dgm:bulletEnabled val="1"/>
        </dgm:presLayoutVars>
      </dgm:prSet>
      <dgm:spPr/>
      <dgm:t>
        <a:bodyPr/>
        <a:lstStyle/>
        <a:p>
          <a:endParaRPr kumimoji="1" lang="ja-JP" altLang="en-US"/>
        </a:p>
      </dgm:t>
    </dgm:pt>
    <dgm:pt modelId="{475EB379-BC4D-4960-9CA6-0F4ECEB189F8}" type="pres">
      <dgm:prSet presAssocID="{63677DB1-3DB5-476A-BD69-7660FCEEB151}" presName="ThreeNodes_1_text" presStyleLbl="node1" presStyleIdx="2" presStyleCnt="3">
        <dgm:presLayoutVars>
          <dgm:bulletEnabled val="1"/>
        </dgm:presLayoutVars>
      </dgm:prSet>
      <dgm:spPr/>
      <dgm:t>
        <a:bodyPr/>
        <a:lstStyle/>
        <a:p>
          <a:endParaRPr kumimoji="1" lang="ja-JP" altLang="en-US"/>
        </a:p>
      </dgm:t>
    </dgm:pt>
    <dgm:pt modelId="{A0A6B938-D7D2-4293-AD02-EC5083406769}" type="pres">
      <dgm:prSet presAssocID="{63677DB1-3DB5-476A-BD69-7660FCEEB151}" presName="ThreeNodes_2_text" presStyleLbl="node1" presStyleIdx="2" presStyleCnt="3">
        <dgm:presLayoutVars>
          <dgm:bulletEnabled val="1"/>
        </dgm:presLayoutVars>
      </dgm:prSet>
      <dgm:spPr/>
      <dgm:t>
        <a:bodyPr/>
        <a:lstStyle/>
        <a:p>
          <a:endParaRPr kumimoji="1" lang="ja-JP" altLang="en-US"/>
        </a:p>
      </dgm:t>
    </dgm:pt>
    <dgm:pt modelId="{32DF6017-BB34-465A-881A-B1F472F28F60}" type="pres">
      <dgm:prSet presAssocID="{63677DB1-3DB5-476A-BD69-7660FCEEB151}" presName="ThreeNodes_3_text" presStyleLbl="node1" presStyleIdx="2" presStyleCnt="3">
        <dgm:presLayoutVars>
          <dgm:bulletEnabled val="1"/>
        </dgm:presLayoutVars>
      </dgm:prSet>
      <dgm:spPr/>
      <dgm:t>
        <a:bodyPr/>
        <a:lstStyle/>
        <a:p>
          <a:endParaRPr kumimoji="1" lang="ja-JP" altLang="en-US"/>
        </a:p>
      </dgm:t>
    </dgm:pt>
  </dgm:ptLst>
  <dgm:cxnLst>
    <dgm:cxn modelId="{C41C3817-8B18-C842-9084-3C8ACB378E9A}" type="presOf" srcId="{63677DB1-3DB5-476A-BD69-7660FCEEB151}" destId="{C45784C3-C7EE-46E3-8242-90C17650E0D1}" srcOrd="0" destOrd="0" presId="urn:microsoft.com/office/officeart/2005/8/layout/vProcess5"/>
    <dgm:cxn modelId="{A7BFEE94-42B6-084A-9E1C-36A5FCB6D642}" type="presOf" srcId="{C5279337-EA58-4859-9F23-7ED45977E4A1}" destId="{DCD92418-8C17-40D5-9E41-BB831B127602}" srcOrd="0" destOrd="0" presId="urn:microsoft.com/office/officeart/2005/8/layout/vProcess5"/>
    <dgm:cxn modelId="{00D8A29F-15F4-154B-A25E-DD12336681B1}" type="presOf" srcId="{E891668D-99D9-460E-9720-147B7E140BB3}" destId="{F2E87C17-DE50-4C41-B24D-77D946D39BE9}" srcOrd="0" destOrd="0" presId="urn:microsoft.com/office/officeart/2005/8/layout/vProcess5"/>
    <dgm:cxn modelId="{14621856-776B-0444-A3FB-523DBE3B069E}" type="presOf" srcId="{C79FF419-2EDC-4BE4-87EB-6A495D878A67}" destId="{758B7454-52A5-49BF-8295-90E096E1304E}" srcOrd="0" destOrd="0" presId="urn:microsoft.com/office/officeart/2005/8/layout/vProcess5"/>
    <dgm:cxn modelId="{62EAB183-951A-4F82-95FC-3C541553BA79}" srcId="{63677DB1-3DB5-476A-BD69-7660FCEEB151}" destId="{E891668D-99D9-460E-9720-147B7E140BB3}" srcOrd="0" destOrd="0" parTransId="{64C02880-368E-4215-9763-A02227EAFD25}" sibTransId="{F0D3B7F5-4B10-4CA6-B2E1-A14CF02633A7}"/>
    <dgm:cxn modelId="{ACF4D373-664C-4799-9D8E-3DB0B6B62767}" srcId="{63677DB1-3DB5-476A-BD69-7660FCEEB151}" destId="{C61C04DC-52CB-43A2-88F4-C761829324E3}" srcOrd="2" destOrd="0" parTransId="{A85CD27B-E67D-49EF-B674-043545F5B177}" sibTransId="{656F8708-0FDF-4B0B-A67A-6891AE3C32DE}"/>
    <dgm:cxn modelId="{3CFB2F43-254A-554C-BC61-9A9B70C4F527}" type="presOf" srcId="{C5279337-EA58-4859-9F23-7ED45977E4A1}" destId="{A0A6B938-D7D2-4293-AD02-EC5083406769}" srcOrd="1" destOrd="0" presId="urn:microsoft.com/office/officeart/2005/8/layout/vProcess5"/>
    <dgm:cxn modelId="{BC61C4FA-31E0-4A47-9CC1-95621D28B2EC}" type="presOf" srcId="{C61C04DC-52CB-43A2-88F4-C761829324E3}" destId="{32DF6017-BB34-465A-881A-B1F472F28F60}" srcOrd="1" destOrd="0" presId="urn:microsoft.com/office/officeart/2005/8/layout/vProcess5"/>
    <dgm:cxn modelId="{36150633-3FE6-8E40-AC7D-7870408CDFDD}" type="presOf" srcId="{F0D3B7F5-4B10-4CA6-B2E1-A14CF02633A7}" destId="{4FBAB437-92F2-4702-9C7B-88491CA6B32C}" srcOrd="0" destOrd="0" presId="urn:microsoft.com/office/officeart/2005/8/layout/vProcess5"/>
    <dgm:cxn modelId="{1F177653-6EFC-BC4B-82F6-FE2F783936BE}" type="presOf" srcId="{E891668D-99D9-460E-9720-147B7E140BB3}" destId="{475EB379-BC4D-4960-9CA6-0F4ECEB189F8}" srcOrd="1" destOrd="0" presId="urn:microsoft.com/office/officeart/2005/8/layout/vProcess5"/>
    <dgm:cxn modelId="{5B383581-5E33-7342-8B8A-A1CF9210A91A}" type="presOf" srcId="{C61C04DC-52CB-43A2-88F4-C761829324E3}" destId="{C5ED5D98-311A-4AC2-8930-4170B282E057}" srcOrd="0" destOrd="0" presId="urn:microsoft.com/office/officeart/2005/8/layout/vProcess5"/>
    <dgm:cxn modelId="{DB6AFF4A-FE2F-4382-A2E8-3F978626D1F7}" srcId="{63677DB1-3DB5-476A-BD69-7660FCEEB151}" destId="{C5279337-EA58-4859-9F23-7ED45977E4A1}" srcOrd="1" destOrd="0" parTransId="{A0D9452B-5DC2-42C2-9899-2C5E8F4C5922}" sibTransId="{C79FF419-2EDC-4BE4-87EB-6A495D878A67}"/>
    <dgm:cxn modelId="{15F5A254-49D6-494A-BE3A-D963375977D1}" type="presParOf" srcId="{C45784C3-C7EE-46E3-8242-90C17650E0D1}" destId="{8F10F529-A047-4BDC-89D2-CBB088B4CE8C}" srcOrd="0" destOrd="0" presId="urn:microsoft.com/office/officeart/2005/8/layout/vProcess5"/>
    <dgm:cxn modelId="{B1275C3B-FB22-B44C-B1D4-6A5170B75694}" type="presParOf" srcId="{C45784C3-C7EE-46E3-8242-90C17650E0D1}" destId="{F2E87C17-DE50-4C41-B24D-77D946D39BE9}" srcOrd="1" destOrd="0" presId="urn:microsoft.com/office/officeart/2005/8/layout/vProcess5"/>
    <dgm:cxn modelId="{75B4C997-8DCA-B248-BA83-790954E1036F}" type="presParOf" srcId="{C45784C3-C7EE-46E3-8242-90C17650E0D1}" destId="{DCD92418-8C17-40D5-9E41-BB831B127602}" srcOrd="2" destOrd="0" presId="urn:microsoft.com/office/officeart/2005/8/layout/vProcess5"/>
    <dgm:cxn modelId="{3638DDCC-2BF7-C64E-9E07-D62BC554785B}" type="presParOf" srcId="{C45784C3-C7EE-46E3-8242-90C17650E0D1}" destId="{C5ED5D98-311A-4AC2-8930-4170B282E057}" srcOrd="3" destOrd="0" presId="urn:microsoft.com/office/officeart/2005/8/layout/vProcess5"/>
    <dgm:cxn modelId="{C07E1822-EB4E-414C-BDA5-0271638325F0}" type="presParOf" srcId="{C45784C3-C7EE-46E3-8242-90C17650E0D1}" destId="{4FBAB437-92F2-4702-9C7B-88491CA6B32C}" srcOrd="4" destOrd="0" presId="urn:microsoft.com/office/officeart/2005/8/layout/vProcess5"/>
    <dgm:cxn modelId="{07945B2A-0DE4-8744-8E7B-45B60D560AD9}" type="presParOf" srcId="{C45784C3-C7EE-46E3-8242-90C17650E0D1}" destId="{758B7454-52A5-49BF-8295-90E096E1304E}" srcOrd="5" destOrd="0" presId="urn:microsoft.com/office/officeart/2005/8/layout/vProcess5"/>
    <dgm:cxn modelId="{2DE773BB-E28D-AE40-BD81-8E7CCBEAAD1A}" type="presParOf" srcId="{C45784C3-C7EE-46E3-8242-90C17650E0D1}" destId="{475EB379-BC4D-4960-9CA6-0F4ECEB189F8}" srcOrd="6" destOrd="0" presId="urn:microsoft.com/office/officeart/2005/8/layout/vProcess5"/>
    <dgm:cxn modelId="{914F5499-5DA3-DD45-B28A-A283A18EEC27}" type="presParOf" srcId="{C45784C3-C7EE-46E3-8242-90C17650E0D1}" destId="{A0A6B938-D7D2-4293-AD02-EC5083406769}" srcOrd="7" destOrd="0" presId="urn:microsoft.com/office/officeart/2005/8/layout/vProcess5"/>
    <dgm:cxn modelId="{83BE0CFD-D9BC-D649-BCE9-E06068BBC113}" type="presParOf" srcId="{C45784C3-C7EE-46E3-8242-90C17650E0D1}" destId="{32DF6017-BB34-465A-881A-B1F472F28F6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2F282-3E56-4A05-B75B-3909D9F51914}">
      <dsp:nvSpPr>
        <dsp:cNvPr id="0" name=""/>
        <dsp:cNvSpPr/>
      </dsp:nvSpPr>
      <dsp:spPr>
        <a:xfrm>
          <a:off x="6036" y="0"/>
          <a:ext cx="4285637" cy="5518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lvl="0" algn="ctr" defTabSz="1200150">
            <a:lnSpc>
              <a:spcPct val="90000"/>
            </a:lnSpc>
            <a:spcBef>
              <a:spcPct val="0"/>
            </a:spcBef>
            <a:spcAft>
              <a:spcPct val="35000"/>
            </a:spcAft>
          </a:pPr>
          <a:r>
            <a:rPr kumimoji="1" lang="ja-JP" altLang="en-US" sz="2700" kern="1200" dirty="0"/>
            <a:t>クエリキュー</a:t>
          </a:r>
        </a:p>
      </dsp:txBody>
      <dsp:txXfrm>
        <a:off x="6036" y="0"/>
        <a:ext cx="4147670" cy="551870"/>
      </dsp:txXfrm>
    </dsp:sp>
    <dsp:sp modelId="{93F4A891-5F9A-4C7A-A02E-9154885C9464}">
      <dsp:nvSpPr>
        <dsp:cNvPr id="0" name=""/>
        <dsp:cNvSpPr/>
      </dsp:nvSpPr>
      <dsp:spPr>
        <a:xfrm>
          <a:off x="3434546" y="0"/>
          <a:ext cx="4285637" cy="55187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kumimoji="1" lang="ja-JP" altLang="en-US" sz="2700" kern="1200" dirty="0"/>
            <a:t>実行</a:t>
          </a:r>
        </a:p>
      </dsp:txBody>
      <dsp:txXfrm>
        <a:off x="3710481" y="0"/>
        <a:ext cx="3733767" cy="551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87C17-DE50-4C41-B24D-77D946D39BE9}">
      <dsp:nvSpPr>
        <dsp:cNvPr id="0" name=""/>
        <dsp:cNvSpPr/>
      </dsp:nvSpPr>
      <dsp:spPr>
        <a:xfrm>
          <a:off x="0" y="0"/>
          <a:ext cx="6543732" cy="7751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ja-JP" altLang="en-US" sz="2400" kern="1200" dirty="0"/>
            <a:t>システムテーブル・ビューで取得可能</a:t>
          </a:r>
          <a:endParaRPr kumimoji="1" lang="ja-JP" altLang="en-US" sz="2400" kern="1200" dirty="0"/>
        </a:p>
      </dsp:txBody>
      <dsp:txXfrm>
        <a:off x="22704" y="22704"/>
        <a:ext cx="5707272" cy="729753"/>
      </dsp:txXfrm>
    </dsp:sp>
    <dsp:sp modelId="{DCD92418-8C17-40D5-9E41-BB831B127602}">
      <dsp:nvSpPr>
        <dsp:cNvPr id="0" name=""/>
        <dsp:cNvSpPr/>
      </dsp:nvSpPr>
      <dsp:spPr>
        <a:xfrm>
          <a:off x="577388" y="904355"/>
          <a:ext cx="6543732" cy="7751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ja-JP" altLang="en-US" sz="2400" kern="1200" dirty="0"/>
            <a:t>メトリクス取得の度にクエリを実行</a:t>
          </a:r>
        </a:p>
      </dsp:txBody>
      <dsp:txXfrm>
        <a:off x="600092" y="927059"/>
        <a:ext cx="5417081" cy="729753"/>
      </dsp:txXfrm>
    </dsp:sp>
    <dsp:sp modelId="{C5ED5D98-311A-4AC2-8930-4170B282E057}">
      <dsp:nvSpPr>
        <dsp:cNvPr id="0" name=""/>
        <dsp:cNvSpPr/>
      </dsp:nvSpPr>
      <dsp:spPr>
        <a:xfrm>
          <a:off x="1154776" y="1808710"/>
          <a:ext cx="6543732" cy="7751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ja-JP" altLang="en-US" sz="2400" kern="1200" dirty="0"/>
            <a:t>負荷がかかっていないか心配</a:t>
          </a:r>
        </a:p>
      </dsp:txBody>
      <dsp:txXfrm>
        <a:off x="1177480" y="1831414"/>
        <a:ext cx="5417081" cy="729753"/>
      </dsp:txXfrm>
    </dsp:sp>
    <dsp:sp modelId="{4FBAB437-92F2-4702-9C7B-88491CA6B32C}">
      <dsp:nvSpPr>
        <dsp:cNvPr id="0" name=""/>
        <dsp:cNvSpPr/>
      </dsp:nvSpPr>
      <dsp:spPr>
        <a:xfrm>
          <a:off x="6039877" y="587830"/>
          <a:ext cx="503855" cy="5038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a:off x="6153244" y="587830"/>
        <a:ext cx="277121" cy="379151"/>
      </dsp:txXfrm>
    </dsp:sp>
    <dsp:sp modelId="{758B7454-52A5-49BF-8295-90E096E1304E}">
      <dsp:nvSpPr>
        <dsp:cNvPr id="0" name=""/>
        <dsp:cNvSpPr/>
      </dsp:nvSpPr>
      <dsp:spPr>
        <a:xfrm>
          <a:off x="6617265" y="1487018"/>
          <a:ext cx="503855" cy="5038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a:off x="6730632" y="1487018"/>
        <a:ext cx="277121" cy="37915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2EF20-0191-4A6A-8AA5-06B1CB2FD712}" type="datetimeFigureOut">
              <a:rPr kumimoji="1" lang="ja-JP" altLang="en-US" smtClean="0"/>
              <a:t>2017/8/9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E0726-3576-4552-8C54-D2AB4374B3BD}" type="slidenum">
              <a:rPr kumimoji="1" lang="ja-JP" altLang="en-US" smtClean="0"/>
              <a:t>‹#›</a:t>
            </a:fld>
            <a:endParaRPr kumimoji="1" lang="ja-JP" altLang="en-US"/>
          </a:p>
        </p:txBody>
      </p:sp>
    </p:spTree>
    <p:extLst>
      <p:ext uri="{BB962C8B-B14F-4D97-AF65-F5344CB8AC3E}">
        <p14:creationId xmlns:p14="http://schemas.microsoft.com/office/powerpoint/2010/main" val="5451457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a:t>
            </a:fld>
            <a:endParaRPr lang="ja-JP" altLang="en-US"/>
          </a:p>
        </p:txBody>
      </p:sp>
    </p:spTree>
    <p:extLst>
      <p:ext uri="{BB962C8B-B14F-4D97-AF65-F5344CB8AC3E}">
        <p14:creationId xmlns:p14="http://schemas.microsoft.com/office/powerpoint/2010/main" val="43288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14</a:t>
            </a:fld>
            <a:endParaRPr lang="ja-JP" altLang="en-US"/>
          </a:p>
        </p:txBody>
      </p:sp>
    </p:spTree>
    <p:extLst>
      <p:ext uri="{BB962C8B-B14F-4D97-AF65-F5344CB8AC3E}">
        <p14:creationId xmlns:p14="http://schemas.microsoft.com/office/powerpoint/2010/main" val="6122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15</a:t>
            </a:fld>
            <a:endParaRPr lang="ja-JP" altLang="en-US"/>
          </a:p>
        </p:txBody>
      </p:sp>
    </p:spTree>
    <p:extLst>
      <p:ext uri="{BB962C8B-B14F-4D97-AF65-F5344CB8AC3E}">
        <p14:creationId xmlns:p14="http://schemas.microsoft.com/office/powerpoint/2010/main" val="43637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16</a:t>
            </a:fld>
            <a:endParaRPr lang="ja-JP" altLang="en-US"/>
          </a:p>
        </p:txBody>
      </p:sp>
    </p:spTree>
    <p:extLst>
      <p:ext uri="{BB962C8B-B14F-4D97-AF65-F5344CB8AC3E}">
        <p14:creationId xmlns:p14="http://schemas.microsoft.com/office/powerpoint/2010/main" val="93258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Redshift</a:t>
            </a:r>
            <a:r>
              <a:rPr kumimoji="1" lang="ja-JP" altLang="en-US" dirty="0" smtClean="0"/>
              <a:t>の負荷をモニタリングする</a:t>
            </a:r>
            <a:endParaRPr kumimoji="1" lang="en-US" altLang="ja-JP" dirty="0" smtClean="0"/>
          </a:p>
          <a:p>
            <a:pPr marL="171450" indent="-171450">
              <a:buFont typeface="Arial" panose="020B0604020202020204" pitchFamily="34" charset="0"/>
              <a:buChar char="•"/>
            </a:pPr>
            <a:r>
              <a:rPr kumimoji="1" lang="ja-JP" altLang="en-US" dirty="0" smtClean="0"/>
              <a:t>利用者にとって快適な</a:t>
            </a:r>
            <a:r>
              <a:rPr kumimoji="1" lang="en-US" altLang="ja-JP" dirty="0" smtClean="0"/>
              <a:t>Redshift</a:t>
            </a:r>
            <a:r>
              <a:rPr kumimoji="1" lang="ja-JP" altLang="en-US" dirty="0" err="1" smtClean="0"/>
              <a:t>を維</a:t>
            </a:r>
            <a:r>
              <a:rPr kumimoji="1" lang="ja-JP" altLang="en-US" dirty="0" smtClean="0"/>
              <a:t>持するためには</a:t>
            </a:r>
            <a:r>
              <a:rPr kumimoji="1" lang="en-US" altLang="ja-JP" dirty="0" smtClean="0"/>
              <a:t>Redshift</a:t>
            </a:r>
            <a:r>
              <a:rPr kumimoji="1" lang="ja-JP" altLang="en-US" dirty="0" smtClean="0"/>
              <a:t>の状況を知り、適切に対応する必要がある。</a:t>
            </a:r>
          </a:p>
          <a:p>
            <a:pPr marL="628650" lvl="1" indent="-171450">
              <a:buFont typeface="Arial" panose="020B0604020202020204" pitchFamily="34" charset="0"/>
              <a:buChar char="•"/>
            </a:pPr>
            <a:r>
              <a:rPr kumimoji="1" lang="ja-JP" altLang="en-US" dirty="0" smtClean="0"/>
              <a:t>パフォーマンスの劣化やクエリが詰まっていないか（今回はこちらを取り上げる。）</a:t>
            </a:r>
          </a:p>
          <a:p>
            <a:pPr marL="628650" lvl="1" indent="-171450">
              <a:buFont typeface="Arial" panose="020B0604020202020204" pitchFamily="34" charset="0"/>
              <a:buChar char="•"/>
            </a:pPr>
            <a:r>
              <a:rPr kumimoji="1" lang="ja-JP" altLang="en-US" dirty="0" smtClean="0"/>
              <a:t>今のクラスタサイズで容量や</a:t>
            </a:r>
            <a:r>
              <a:rPr kumimoji="1" lang="en-US" altLang="ja-JP" dirty="0" smtClean="0"/>
              <a:t>CPU</a:t>
            </a:r>
            <a:r>
              <a:rPr kumimoji="1" lang="ja-JP" altLang="en-US" dirty="0" smtClean="0"/>
              <a:t>が足りているか確認し、コストと負荷に合わせてサイズを決める</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21</a:t>
            </a:fld>
            <a:endParaRPr kumimoji="1" lang="ja-JP" altLang="en-US"/>
          </a:p>
        </p:txBody>
      </p:sp>
    </p:spTree>
    <p:extLst>
      <p:ext uri="{BB962C8B-B14F-4D97-AF65-F5344CB8AC3E}">
        <p14:creationId xmlns:p14="http://schemas.microsoft.com/office/powerpoint/2010/main" val="913763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（モニタリング要件）どんなことを知りたいのか</a:t>
            </a:r>
            <a:endParaRPr kumimoji="1" lang="en-US" altLang="ja-JP" dirty="0" smtClean="0"/>
          </a:p>
          <a:p>
            <a:pPr marL="171450" indent="-171450">
              <a:buFont typeface="Arial" panose="020B0604020202020204" pitchFamily="34" charset="0"/>
              <a:buChar char="•"/>
            </a:pPr>
            <a:r>
              <a:rPr kumimoji="1" lang="ja-JP" altLang="en-US" dirty="0" smtClean="0"/>
              <a:t>パフォーマンスの低下が発生しているのか</a:t>
            </a:r>
            <a:endParaRPr kumimoji="1" lang="en-US" altLang="ja-JP" dirty="0" smtClean="0"/>
          </a:p>
          <a:p>
            <a:pPr marL="628650" lvl="1" indent="-171450">
              <a:buFont typeface="Arial" panose="020B0604020202020204" pitchFamily="34" charset="0"/>
              <a:buChar char="•"/>
            </a:pPr>
            <a:r>
              <a:rPr kumimoji="1" lang="ja-JP" altLang="en-US" dirty="0" smtClean="0"/>
              <a:t>今回はクエリに注目する。同時実行数、クエリキューに入っているクエリ数、ロードの負荷等</a:t>
            </a:r>
          </a:p>
          <a:p>
            <a:pPr marL="628650" lvl="1" indent="-171450">
              <a:buFont typeface="Arial" panose="020B0604020202020204" pitchFamily="34" charset="0"/>
              <a:buChar char="•"/>
            </a:pPr>
            <a:r>
              <a:rPr kumimoji="1" lang="en-US" altLang="ja-JP" dirty="0" smtClean="0"/>
              <a:t>Redshift</a:t>
            </a:r>
            <a:r>
              <a:rPr kumimoji="1" lang="ja-JP" altLang="en-US" dirty="0" err="1" smtClean="0"/>
              <a:t>への</a:t>
            </a:r>
            <a:r>
              <a:rPr kumimoji="1" lang="ja-JP" altLang="en-US" dirty="0" smtClean="0"/>
              <a:t>クエリは各クエリキューに入り、順次処理される。</a:t>
            </a:r>
          </a:p>
          <a:p>
            <a:pPr marL="628650" lvl="1" indent="-171450">
              <a:buFont typeface="Arial" panose="020B0604020202020204" pitchFamily="34" charset="0"/>
              <a:buChar char="•"/>
            </a:pPr>
            <a:r>
              <a:rPr kumimoji="1" lang="ja-JP" altLang="en-US" dirty="0" smtClean="0"/>
              <a:t>同時実行数は少なめ（推奨</a:t>
            </a:r>
            <a:r>
              <a:rPr kumimoji="1" lang="en-US" altLang="ja-JP" dirty="0" smtClean="0"/>
              <a:t>15</a:t>
            </a:r>
            <a:r>
              <a:rPr kumimoji="1" lang="ja-JP" altLang="en-US" dirty="0" smtClean="0"/>
              <a:t>以下、</a:t>
            </a:r>
            <a:r>
              <a:rPr kumimoji="1" lang="en-US" altLang="ja-JP" dirty="0" smtClean="0"/>
              <a:t>Max50</a:t>
            </a:r>
            <a:r>
              <a:rPr kumimoji="1" lang="ja-JP" altLang="en-US" dirty="0" smtClean="0"/>
              <a:t>）なのにバッチ数ユーザー数は多いためクエリの同時実行数やキューにいる数も見たい。</a:t>
            </a:r>
          </a:p>
          <a:p>
            <a:pPr marL="628650" lvl="1" indent="-171450">
              <a:buFont typeface="Arial" panose="020B0604020202020204" pitchFamily="34" charset="0"/>
              <a:buChar char="•"/>
            </a:pPr>
            <a:r>
              <a:rPr kumimoji="1" lang="ja-JP" altLang="en-US" dirty="0" smtClean="0"/>
              <a:t>クエリの実行時間、実行数、対応のためにはどのユーザーが実行したかも知りたい。</a:t>
            </a:r>
          </a:p>
          <a:p>
            <a:pPr marL="628650" lvl="1" indent="-171450">
              <a:buFont typeface="Arial" panose="020B0604020202020204" pitchFamily="34" charset="0"/>
              <a:buChar char="•"/>
            </a:pPr>
            <a:r>
              <a:rPr kumimoji="1" lang="ja-JP" altLang="en-US" dirty="0" smtClean="0"/>
              <a:t>ロード（</a:t>
            </a:r>
            <a:r>
              <a:rPr kumimoji="1" lang="en-US" altLang="ja-JP" dirty="0" smtClean="0"/>
              <a:t>COPY</a:t>
            </a:r>
            <a:r>
              <a:rPr kumimoji="1" lang="ja-JP" altLang="en-US" dirty="0" smtClean="0"/>
              <a:t>コマンド）の時間が日々遅くなっていないか。</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22</a:t>
            </a:fld>
            <a:endParaRPr kumimoji="1" lang="ja-JP" altLang="en-US"/>
          </a:p>
        </p:txBody>
      </p:sp>
    </p:spTree>
    <p:extLst>
      <p:ext uri="{BB962C8B-B14F-4D97-AF65-F5344CB8AC3E}">
        <p14:creationId xmlns:p14="http://schemas.microsoft.com/office/powerpoint/2010/main" val="2981464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（モニタリング要件）どんなメトリクスが確認できれば知りたいことがわかるのか？</a:t>
            </a:r>
            <a:endParaRPr kumimoji="1" lang="en-US" altLang="ja-JP" dirty="0" smtClean="0"/>
          </a:p>
          <a:p>
            <a:pPr marL="171450" indent="-171450">
              <a:buFont typeface="Arial" panose="020B0604020202020204" pitchFamily="34" charset="0"/>
              <a:buChar char="•"/>
            </a:pPr>
            <a:r>
              <a:rPr kumimoji="1" lang="ja-JP" altLang="en-US" dirty="0" smtClean="0"/>
              <a:t>クエリ実行時間</a:t>
            </a:r>
          </a:p>
          <a:p>
            <a:pPr marL="171450" indent="-171450">
              <a:buFont typeface="Arial" panose="020B0604020202020204" pitchFamily="34" charset="0"/>
              <a:buChar char="•"/>
            </a:pPr>
            <a:r>
              <a:rPr kumimoji="1" lang="ja-JP" altLang="en-US" dirty="0" smtClean="0"/>
              <a:t>クエリ実行数</a:t>
            </a:r>
          </a:p>
          <a:p>
            <a:pPr marL="171450" indent="-171450">
              <a:buFont typeface="Arial" panose="020B0604020202020204" pitchFamily="34" charset="0"/>
              <a:buChar char="•"/>
            </a:pPr>
            <a:r>
              <a:rPr kumimoji="1" lang="ja-JP" altLang="en-US" dirty="0" smtClean="0"/>
              <a:t>クエリ同時実行数</a:t>
            </a:r>
            <a:endParaRPr kumimoji="1" lang="en-US" altLang="ja-JP" dirty="0" smtClean="0"/>
          </a:p>
          <a:p>
            <a:pPr marL="171450" indent="-171450">
              <a:buFont typeface="Arial" panose="020B0604020202020204" pitchFamily="34" charset="0"/>
              <a:buChar char="•"/>
            </a:pPr>
            <a:r>
              <a:rPr kumimoji="1" lang="ja-JP" altLang="en-US" dirty="0" smtClean="0"/>
              <a:t>キューに入っているクエリ数</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23</a:t>
            </a:fld>
            <a:endParaRPr kumimoji="1" lang="ja-JP" altLang="en-US"/>
          </a:p>
        </p:txBody>
      </p:sp>
    </p:spTree>
    <p:extLst>
      <p:ext uri="{BB962C8B-B14F-4D97-AF65-F5344CB8AC3E}">
        <p14:creationId xmlns:p14="http://schemas.microsoft.com/office/powerpoint/2010/main" val="2456235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CloudWatch</a:t>
            </a:r>
            <a:r>
              <a:rPr kumimoji="1" lang="ja-JP" altLang="en-US" dirty="0" smtClean="0"/>
              <a:t>で確認できるのか</a:t>
            </a:r>
          </a:p>
          <a:p>
            <a:r>
              <a:rPr kumimoji="1" lang="ja-JP" altLang="en-US" dirty="0" smtClean="0"/>
              <a:t>    </a:t>
            </a:r>
            <a:r>
              <a:rPr kumimoji="1" lang="en-US" altLang="ja-JP" dirty="0" err="1" smtClean="0"/>
              <a:t>CloudWatch</a:t>
            </a:r>
            <a:r>
              <a:rPr kumimoji="1" lang="ja-JP" altLang="en-US" dirty="0" smtClean="0"/>
              <a:t>のおさらい</a:t>
            </a:r>
          </a:p>
          <a:p>
            <a:r>
              <a:rPr kumimoji="1" lang="ja-JP" altLang="en-US" dirty="0" smtClean="0"/>
              <a:t>    確認したいこと見れるのか？</a:t>
            </a:r>
          </a:p>
          <a:p>
            <a:r>
              <a:rPr kumimoji="1" lang="ja-JP" altLang="en-US" dirty="0" smtClean="0"/>
              <a:t>        △ クエリ実行時間</a:t>
            </a:r>
          </a:p>
          <a:p>
            <a:r>
              <a:rPr kumimoji="1" lang="ja-JP" altLang="en-US" dirty="0" smtClean="0"/>
              <a:t>        △ クエリ実行数</a:t>
            </a:r>
          </a:p>
          <a:p>
            <a:r>
              <a:rPr kumimoji="1" lang="ja-JP" altLang="en-US" dirty="0" smtClean="0"/>
              <a:t>        △ クエリ同時実行数</a:t>
            </a:r>
          </a:p>
          <a:p>
            <a:r>
              <a:rPr kumimoji="1" lang="ja-JP" altLang="en-US" dirty="0" smtClean="0"/>
              <a:t>        </a:t>
            </a:r>
            <a:r>
              <a:rPr kumimoji="1" lang="en-US" altLang="ja-JP" dirty="0" smtClean="0"/>
              <a:t>× </a:t>
            </a:r>
            <a:r>
              <a:rPr kumimoji="1" lang="ja-JP" altLang="en-US" dirty="0" smtClean="0"/>
              <a:t>キューに入っているクエリ数</a:t>
            </a:r>
          </a:p>
          <a:p>
            <a:r>
              <a:rPr kumimoji="1" lang="ja-JP" altLang="en-US" dirty="0" smtClean="0"/>
              <a:t>        クエリ毎の詳細は分かるが少し今回みたい値とズレがある。グラフのタイプの変更や集計結果のグラフの作成が厳しい。</a:t>
            </a:r>
          </a:p>
          <a:p>
            <a:r>
              <a:rPr kumimoji="1" lang="ja-JP" altLang="en-US" dirty="0" smtClean="0"/>
              <a:t>        </a:t>
            </a:r>
            <a:r>
              <a:rPr kumimoji="1" lang="en-US" altLang="ja-JP" dirty="0" smtClean="0"/>
              <a:t>Queries</a:t>
            </a:r>
            <a:r>
              <a:rPr kumimoji="1" lang="ja-JP" altLang="en-US" dirty="0" smtClean="0"/>
              <a:t>は表示に時間かかる（</a:t>
            </a:r>
            <a:r>
              <a:rPr kumimoji="1" lang="en-US" altLang="ja-JP" dirty="0" smtClean="0"/>
              <a:t>1</a:t>
            </a:r>
            <a:r>
              <a:rPr kumimoji="1" lang="ja-JP" altLang="en-US" dirty="0" smtClean="0"/>
              <a:t>分超）たまにサーバーエラー</a:t>
            </a:r>
            <a:r>
              <a:rPr kumimoji="1" lang="en-US" altLang="ja-JP" dirty="0" smtClean="0"/>
              <a:t>502</a:t>
            </a:r>
            <a:r>
              <a:rPr kumimoji="1" lang="ja-JP" altLang="en-US" dirty="0" smtClean="0"/>
              <a:t>とかでる。</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24</a:t>
            </a:fld>
            <a:endParaRPr kumimoji="1" lang="ja-JP" altLang="en-US"/>
          </a:p>
        </p:txBody>
      </p:sp>
    </p:spTree>
    <p:extLst>
      <p:ext uri="{BB962C8B-B14F-4D97-AF65-F5344CB8AC3E}">
        <p14:creationId xmlns:p14="http://schemas.microsoft.com/office/powerpoint/2010/main" val="2513852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主にクエリ関連で</a:t>
            </a:r>
            <a:r>
              <a:rPr kumimoji="1" lang="en-US" altLang="ja-JP" dirty="0" err="1" smtClean="0"/>
              <a:t>CloudWatch</a:t>
            </a:r>
            <a:r>
              <a:rPr kumimoji="1" lang="ja-JP" altLang="en-US" dirty="0" smtClean="0"/>
              <a:t>で見れないメトリクスがある。</a:t>
            </a:r>
          </a:p>
          <a:p>
            <a:r>
              <a:rPr kumimoji="1" lang="ja-JP" altLang="en-US" dirty="0" smtClean="0"/>
              <a:t>    クエリキューに関するメトリクスが無い。</a:t>
            </a:r>
          </a:p>
          <a:p>
            <a:r>
              <a:rPr kumimoji="1" lang="ja-JP" altLang="en-US" dirty="0" smtClean="0"/>
              <a:t>	カスタムメトリクスの例は</a:t>
            </a:r>
            <a:r>
              <a:rPr kumimoji="1" lang="en-US" altLang="ja-JP" dirty="0" smtClean="0"/>
              <a:t>AWS Labs</a:t>
            </a:r>
            <a:r>
              <a:rPr kumimoji="1" lang="ja-JP" altLang="en-US" dirty="0" smtClean="0"/>
              <a:t>に載っているがキュー数はなさそう。</a:t>
            </a:r>
          </a:p>
          <a:p>
            <a:r>
              <a:rPr kumimoji="1" lang="ja-JP" altLang="en-US" dirty="0" smtClean="0"/>
              <a:t>	キューに入っているクエリ数等はシステムテーブルで集計可能。</a:t>
            </a:r>
          </a:p>
          <a:p>
            <a:r>
              <a:rPr kumimoji="1" lang="ja-JP" altLang="en-US" dirty="0" smtClean="0"/>
              <a:t>        つまり都度クエリを実行する必要がある。</a:t>
            </a:r>
          </a:p>
          <a:p>
            <a:r>
              <a:rPr kumimoji="1" lang="ja-JP" altLang="en-US" dirty="0" smtClean="0"/>
              <a:t>        クエリを実行するとなると、実行タイミングや負荷が気になる。</a:t>
            </a:r>
          </a:p>
          <a:p>
            <a:r>
              <a:rPr kumimoji="1" lang="ja-JP" altLang="en-US" dirty="0" smtClean="0"/>
              <a:t>        </a:t>
            </a:r>
            <a:r>
              <a:rPr kumimoji="1" lang="en-US" altLang="ja-JP" dirty="0" smtClean="0"/>
              <a:t>JOIN</a:t>
            </a:r>
            <a:r>
              <a:rPr kumimoji="1" lang="ja-JP" altLang="en-US" dirty="0" smtClean="0"/>
              <a:t>が多く</a:t>
            </a:r>
            <a:r>
              <a:rPr kumimoji="1" lang="ja-JP" altLang="en-US" dirty="0" err="1" smtClean="0"/>
              <a:t>ｍ</a:t>
            </a:r>
            <a:r>
              <a:rPr kumimoji="1" lang="ja-JP" altLang="en-US" dirty="0" smtClean="0"/>
              <a:t>実際に実行時間がかかるクエリもある。</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25</a:t>
            </a:fld>
            <a:endParaRPr kumimoji="1" lang="ja-JP" altLang="en-US"/>
          </a:p>
        </p:txBody>
      </p:sp>
    </p:spTree>
    <p:extLst>
      <p:ext uri="{BB962C8B-B14F-4D97-AF65-F5344CB8AC3E}">
        <p14:creationId xmlns:p14="http://schemas.microsoft.com/office/powerpoint/2010/main" val="55544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Redshift</a:t>
            </a:r>
            <a:r>
              <a:rPr kumimoji="1" lang="ja-JP" altLang="en-US" dirty="0" smtClean="0"/>
              <a:t>が高負荷な時に確認したいので、できるだけ負荷はかけずにメトリクスを取りたい。</a:t>
            </a:r>
          </a:p>
          <a:p>
            <a:r>
              <a:rPr kumimoji="1" lang="ja-JP" altLang="en-US" dirty="0" smtClean="0"/>
              <a:t>    メトリクス取得の度にクエリを実行するとなると、実行タイミングや負荷が気になる。</a:t>
            </a:r>
          </a:p>
          <a:p>
            <a:r>
              <a:rPr kumimoji="1" lang="ja-JP" altLang="en-US" dirty="0" smtClean="0"/>
              <a:t>        意外と複雑なクエリ</a:t>
            </a:r>
          </a:p>
          <a:p>
            <a:r>
              <a:rPr kumimoji="1" lang="ja-JP" altLang="en-US" dirty="0" smtClean="0"/>
              <a:t>        </a:t>
            </a:r>
            <a:r>
              <a:rPr kumimoji="1" lang="en-US" altLang="ja-JP" dirty="0" smtClean="0"/>
              <a:t>JOIN</a:t>
            </a:r>
            <a:r>
              <a:rPr kumimoji="1" lang="ja-JP" altLang="en-US" dirty="0" smtClean="0"/>
              <a:t>が多い、取りたいメトリクス毎に重複するテーブルも多い</a:t>
            </a:r>
          </a:p>
          <a:p>
            <a:r>
              <a:rPr kumimoji="1" lang="ja-JP" altLang="en-US" dirty="0" smtClean="0"/>
              <a:t>        実際に実行時間がかかるクエリもある。</a:t>
            </a:r>
            <a:r>
              <a:rPr kumimoji="1" lang="en-US" altLang="ja-JP" dirty="0" smtClean="0"/>
              <a:t/>
            </a:r>
            <a:br>
              <a:rPr kumimoji="1" lang="en-US" altLang="ja-JP" dirty="0" smtClean="0"/>
            </a:br>
            <a:endParaRPr kumimoji="1" lang="en-US" altLang="ja-JP" dirty="0" smtClean="0"/>
          </a:p>
          <a:p>
            <a:r>
              <a:rPr kumimoji="1" lang="ja-JP" altLang="en-US" dirty="0" smtClean="0"/>
              <a:t>（モニタリング要件）どういう時に見たいのか？</a:t>
            </a:r>
          </a:p>
          <a:p>
            <a:r>
              <a:rPr kumimoji="1" lang="ja-JP" altLang="en-US" dirty="0" smtClean="0"/>
              <a:t>    遅いと感じた時、遅いと言う問い合わせが来た時に何がネックになっているのか探るため</a:t>
            </a:r>
          </a:p>
          <a:p>
            <a:r>
              <a:rPr kumimoji="1" lang="ja-JP" altLang="en-US" dirty="0" smtClean="0"/>
              <a:t>    クリーニング等何か対応した時に効果があったかどうか確認するため</a:t>
            </a:r>
          </a:p>
          <a:p>
            <a:r>
              <a:rPr kumimoji="1" lang="ja-JP" altLang="en-US" dirty="0" smtClean="0"/>
              <a:t>    定期的な振り返り</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26</a:t>
            </a:fld>
            <a:endParaRPr kumimoji="1" lang="ja-JP" altLang="en-US"/>
          </a:p>
        </p:txBody>
      </p:sp>
    </p:spTree>
    <p:extLst>
      <p:ext uri="{BB962C8B-B14F-4D97-AF65-F5344CB8AC3E}">
        <p14:creationId xmlns:p14="http://schemas.microsoft.com/office/powerpoint/2010/main" val="137991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Redshift</a:t>
            </a:r>
            <a:r>
              <a:rPr kumimoji="1" lang="ja-JP" altLang="en-US" dirty="0" smtClean="0"/>
              <a:t>が高負荷な時に確認したいので、できるだけ負荷はかけずにメトリクスを取りたい。</a:t>
            </a:r>
          </a:p>
          <a:p>
            <a:pPr marL="171450" indent="-171450">
              <a:buFont typeface="Arial" panose="020B0604020202020204" pitchFamily="34" charset="0"/>
              <a:buChar char="•"/>
            </a:pPr>
            <a:r>
              <a:rPr kumimoji="1" lang="ja-JP" altLang="en-US" dirty="0" smtClean="0"/>
              <a:t>メトリクス取得の度にクエリを実行するとなると、実行タイミングや負荷が気になる。</a:t>
            </a:r>
          </a:p>
          <a:p>
            <a:pPr marL="628650" lvl="1" indent="-171450">
              <a:buFont typeface="Arial" panose="020B0604020202020204" pitchFamily="34" charset="0"/>
              <a:buChar char="•"/>
            </a:pPr>
            <a:r>
              <a:rPr kumimoji="1" lang="ja-JP" altLang="en-US" dirty="0" smtClean="0"/>
              <a:t>意外と複雑なクエリ</a:t>
            </a:r>
          </a:p>
          <a:p>
            <a:pPr marL="628650" lvl="1" indent="-171450">
              <a:buFont typeface="Arial" panose="020B0604020202020204" pitchFamily="34" charset="0"/>
              <a:buChar char="•"/>
            </a:pPr>
            <a:r>
              <a:rPr kumimoji="1" lang="en-US" altLang="ja-JP" dirty="0" smtClean="0"/>
              <a:t>JOIN</a:t>
            </a:r>
            <a:r>
              <a:rPr kumimoji="1" lang="ja-JP" altLang="en-US" dirty="0" smtClean="0"/>
              <a:t>が多い、取りたいメトリクス毎に重複するテーブルも多い</a:t>
            </a:r>
          </a:p>
          <a:p>
            <a:pPr marL="628650" lvl="1" indent="-171450">
              <a:buFont typeface="Arial" panose="020B0604020202020204" pitchFamily="34" charset="0"/>
              <a:buChar char="•"/>
            </a:pPr>
            <a:r>
              <a:rPr kumimoji="1" lang="ja-JP" altLang="en-US" dirty="0" smtClean="0"/>
              <a:t>実際に実行時間がかかるクエリもある。</a:t>
            </a:r>
          </a:p>
          <a:p>
            <a:r>
              <a:rPr kumimoji="1" lang="ja-JP" altLang="en-US" dirty="0" smtClean="0"/>
              <a:t>    </a:t>
            </a:r>
          </a:p>
          <a:p>
            <a:pPr marL="171450" indent="-171450">
              <a:buFont typeface="Arial" panose="020B0604020202020204" pitchFamily="34" charset="0"/>
              <a:buChar char="•"/>
            </a:pPr>
            <a:r>
              <a:rPr kumimoji="1" lang="en-US" altLang="ja-JP" dirty="0" err="1" smtClean="0"/>
              <a:t>Postgres</a:t>
            </a:r>
            <a:r>
              <a:rPr kumimoji="1" lang="ja-JP" altLang="en-US" dirty="0" smtClean="0"/>
              <a:t>なら</a:t>
            </a:r>
            <a:r>
              <a:rPr kumimoji="1" lang="en-US" altLang="ja-JP" dirty="0" smtClean="0"/>
              <a:t>Redshift</a:t>
            </a:r>
            <a:r>
              <a:rPr kumimoji="1" lang="ja-JP" altLang="en-US" dirty="0" smtClean="0"/>
              <a:t>に</a:t>
            </a:r>
            <a:r>
              <a:rPr kumimoji="1" lang="en-US" altLang="ja-JP" dirty="0" err="1" smtClean="0"/>
              <a:t>DBLink</a:t>
            </a:r>
            <a:r>
              <a:rPr kumimoji="1" lang="ja-JP" altLang="en-US" dirty="0" smtClean="0"/>
              <a:t>が作れるため</a:t>
            </a:r>
          </a:p>
          <a:p>
            <a:pPr marL="171450" indent="-171450">
              <a:buFont typeface="Arial" panose="020B0604020202020204" pitchFamily="34" charset="0"/>
              <a:buChar char="•"/>
            </a:pPr>
            <a:r>
              <a:rPr kumimoji="1" lang="en-US" altLang="ja-JP" dirty="0" smtClean="0"/>
              <a:t>Redshift</a:t>
            </a:r>
            <a:r>
              <a:rPr kumimoji="1" lang="ja-JP" altLang="en-US" dirty="0" smtClean="0"/>
              <a:t>からは必要なシステムテーブルのデータだけマテビュー化し</a:t>
            </a:r>
          </a:p>
          <a:p>
            <a:pPr marL="171450" indent="-171450">
              <a:buFont typeface="Arial" panose="020B0604020202020204" pitchFamily="34" charset="0"/>
              <a:buChar char="•"/>
            </a:pPr>
            <a:r>
              <a:rPr kumimoji="1" lang="ja-JP" altLang="en-US" dirty="0" smtClean="0"/>
              <a:t>メトリクスにするための集計や結合は</a:t>
            </a:r>
            <a:r>
              <a:rPr kumimoji="1" lang="en-US" altLang="ja-JP" dirty="0" err="1" smtClean="0"/>
              <a:t>Postgres</a:t>
            </a:r>
            <a:r>
              <a:rPr kumimoji="1" lang="ja-JP" altLang="en-US" dirty="0" smtClean="0"/>
              <a:t>側で実行する</a:t>
            </a:r>
          </a:p>
          <a:p>
            <a:pPr marL="628650" lvl="1" indent="-171450">
              <a:buFont typeface="Arial" panose="020B0604020202020204" pitchFamily="34" charset="0"/>
              <a:buChar char="•"/>
            </a:pPr>
            <a:r>
              <a:rPr kumimoji="1" lang="en-US" altLang="ja-JP" dirty="0" err="1" smtClean="0"/>
              <a:t>Postgres</a:t>
            </a:r>
            <a:r>
              <a:rPr kumimoji="1" lang="ja-JP" altLang="en-US" dirty="0" smtClean="0"/>
              <a:t>なら</a:t>
            </a:r>
            <a:r>
              <a:rPr kumimoji="1" lang="en-US" altLang="ja-JP" dirty="0" smtClean="0"/>
              <a:t>Redshift</a:t>
            </a:r>
            <a:r>
              <a:rPr kumimoji="1" lang="ja-JP" altLang="en-US" dirty="0" smtClean="0"/>
              <a:t>に</a:t>
            </a:r>
            <a:r>
              <a:rPr kumimoji="1" lang="en-US" altLang="ja-JP" dirty="0" err="1" smtClean="0"/>
              <a:t>DBLink</a:t>
            </a:r>
            <a:r>
              <a:rPr kumimoji="1" lang="ja-JP" altLang="en-US" dirty="0" smtClean="0"/>
              <a:t>が作れるからマテビュー作れば、毎回</a:t>
            </a:r>
            <a:r>
              <a:rPr kumimoji="1" lang="en-US" altLang="ja-JP" dirty="0" smtClean="0"/>
              <a:t>Redshift</a:t>
            </a:r>
            <a:r>
              <a:rPr kumimoji="1" lang="ja-JP" altLang="en-US" dirty="0" smtClean="0"/>
              <a:t>にアクセスしないで済む。</a:t>
            </a:r>
          </a:p>
          <a:p>
            <a:pPr marL="628650" lvl="1" indent="-171450">
              <a:buFont typeface="Arial" panose="020B0604020202020204" pitchFamily="34" charset="0"/>
              <a:buChar char="•"/>
            </a:pPr>
            <a:r>
              <a:rPr kumimoji="1" lang="ja-JP" altLang="en-US" dirty="0" smtClean="0"/>
              <a:t>だたしシステムテーブルのデータはおよそ</a:t>
            </a:r>
            <a:r>
              <a:rPr kumimoji="1" lang="en-US" altLang="ja-JP" dirty="0" smtClean="0"/>
              <a:t>2</a:t>
            </a:r>
            <a:r>
              <a:rPr kumimoji="1" lang="ja-JP" altLang="en-US" dirty="0" smtClean="0"/>
              <a:t>～</a:t>
            </a:r>
            <a:r>
              <a:rPr kumimoji="1" lang="en-US" altLang="ja-JP" dirty="0" smtClean="0"/>
              <a:t>5</a:t>
            </a:r>
            <a:r>
              <a:rPr kumimoji="1" lang="ja-JP" altLang="en-US" dirty="0" smtClean="0"/>
              <a:t>日分で消えるので、参照しやすい場所に保存する必要がある。</a:t>
            </a:r>
          </a:p>
          <a:p>
            <a:pPr marL="1085850" lvl="2" indent="-171450">
              <a:buFont typeface="Arial" panose="020B0604020202020204" pitchFamily="34" charset="0"/>
              <a:buChar char="•"/>
            </a:pPr>
            <a:r>
              <a:rPr kumimoji="1" lang="ja-JP" altLang="en-US" dirty="0" smtClean="0"/>
              <a:t>別テーブルに</a:t>
            </a:r>
            <a:r>
              <a:rPr kumimoji="1" lang="en-US" altLang="ja-JP" dirty="0" smtClean="0"/>
              <a:t>Insert</a:t>
            </a:r>
          </a:p>
          <a:p>
            <a:pPr marL="1085850" lvl="2" indent="-171450">
              <a:buFont typeface="Arial" panose="020B0604020202020204" pitchFamily="34" charset="0"/>
              <a:buChar char="•"/>
            </a:pPr>
            <a:r>
              <a:rPr kumimoji="1" lang="en-US" altLang="ja-JP" dirty="0" err="1" smtClean="0"/>
              <a:t>Elasticsearch</a:t>
            </a:r>
            <a:r>
              <a:rPr kumimoji="1" lang="ja-JP" altLang="en-US" dirty="0" err="1" smtClean="0"/>
              <a:t>に送</a:t>
            </a:r>
            <a:r>
              <a:rPr kumimoji="1" lang="ja-JP" altLang="en-US" dirty="0" smtClean="0"/>
              <a:t>出</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27</a:t>
            </a:fld>
            <a:endParaRPr kumimoji="1" lang="ja-JP" altLang="en-US"/>
          </a:p>
        </p:txBody>
      </p:sp>
    </p:spTree>
    <p:extLst>
      <p:ext uri="{BB962C8B-B14F-4D97-AF65-F5344CB8AC3E}">
        <p14:creationId xmlns:p14="http://schemas.microsoft.com/office/powerpoint/2010/main" val="142722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4</a:t>
            </a:fld>
            <a:endParaRPr lang="ja-JP" altLang="en-US"/>
          </a:p>
        </p:txBody>
      </p:sp>
    </p:spTree>
    <p:extLst>
      <p:ext uri="{BB962C8B-B14F-4D97-AF65-F5344CB8AC3E}">
        <p14:creationId xmlns:p14="http://schemas.microsoft.com/office/powerpoint/2010/main" val="45769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dirty="0" smtClean="0"/>
              <a:t>（モニタリング要件）どうやってみたいのか？</a:t>
            </a:r>
          </a:p>
          <a:p>
            <a:pPr marL="171450" indent="-171450">
              <a:buFont typeface="Arial" panose="020B0604020202020204" pitchFamily="34" charset="0"/>
              <a:buChar char="•"/>
            </a:pPr>
            <a:r>
              <a:rPr kumimoji="1" lang="ja-JP" altLang="en-US" dirty="0" smtClean="0"/>
              <a:t> ダッシュボードで簡単に確認したい。</a:t>
            </a:r>
          </a:p>
          <a:p>
            <a:pPr marL="171450" indent="-171450">
              <a:buFont typeface="Arial" panose="020B0604020202020204" pitchFamily="34" charset="0"/>
              <a:buChar char="•"/>
            </a:pPr>
            <a:endParaRPr kumimoji="1" lang="ja-JP" altLang="en-US" dirty="0" smtClean="0"/>
          </a:p>
          <a:p>
            <a:pPr marL="0" indent="0">
              <a:buFont typeface="Arial" panose="020B0604020202020204" pitchFamily="34" charset="0"/>
              <a:buNone/>
            </a:pPr>
            <a:r>
              <a:rPr kumimoji="1" lang="ja-JP" altLang="en-US" dirty="0" smtClean="0"/>
              <a:t>可視化（ダッシュボード）は何か</a:t>
            </a:r>
          </a:p>
          <a:p>
            <a:pPr marL="171450" indent="-171450">
              <a:buFont typeface="Arial" panose="020B0604020202020204" pitchFamily="34" charset="0"/>
              <a:buChar char="•"/>
            </a:pPr>
            <a:r>
              <a:rPr kumimoji="1" lang="en-US" altLang="ja-JP" dirty="0" smtClean="0"/>
              <a:t>RDS + Tableau</a:t>
            </a:r>
          </a:p>
          <a:p>
            <a:pPr marL="171450" indent="-171450">
              <a:buFont typeface="Arial" panose="020B0604020202020204" pitchFamily="34" charset="0"/>
              <a:buChar char="•"/>
            </a:pPr>
            <a:r>
              <a:rPr kumimoji="1" lang="en-US" altLang="ja-JP" dirty="0" smtClean="0"/>
              <a:t>RDS + </a:t>
            </a:r>
            <a:r>
              <a:rPr kumimoji="1" lang="en-US" altLang="ja-JP" dirty="0" err="1" smtClean="0"/>
              <a:t>Redash</a:t>
            </a:r>
            <a:endParaRPr kumimoji="1" lang="en-US" altLang="ja-JP" dirty="0" smtClean="0"/>
          </a:p>
          <a:p>
            <a:pPr marL="171450" indent="-171450">
              <a:buFont typeface="Arial" panose="020B0604020202020204" pitchFamily="34" charset="0"/>
              <a:buChar char="•"/>
            </a:pPr>
            <a:r>
              <a:rPr kumimoji="1" lang="en-US" altLang="ja-JP" dirty="0" smtClean="0"/>
              <a:t>○ </a:t>
            </a:r>
            <a:r>
              <a:rPr kumimoji="1" lang="en-US" altLang="ja-JP" dirty="0" err="1" smtClean="0"/>
              <a:t>Elasticsearch</a:t>
            </a:r>
            <a:r>
              <a:rPr kumimoji="1" lang="en-US" altLang="ja-JP" dirty="0" smtClean="0"/>
              <a:t> + </a:t>
            </a:r>
            <a:r>
              <a:rPr kumimoji="1" lang="en-US" altLang="ja-JP" dirty="0" err="1" smtClean="0"/>
              <a:t>Kibana</a:t>
            </a:r>
            <a:endParaRPr kumimoji="1" lang="en-US" altLang="ja-JP" dirty="0" smtClean="0"/>
          </a:p>
          <a:p>
            <a:pPr marL="171450" indent="-171450">
              <a:buFont typeface="Arial" panose="020B0604020202020204" pitchFamily="34" charset="0"/>
              <a:buChar char="•"/>
            </a:pPr>
            <a:endParaRPr kumimoji="1" lang="en-US" altLang="ja-JP" dirty="0" smtClean="0"/>
          </a:p>
          <a:p>
            <a:pPr marL="171450" indent="-171450">
              <a:buFont typeface="Arial" panose="020B0604020202020204" pitchFamily="34" charset="0"/>
              <a:buChar char="•"/>
            </a:pPr>
            <a:r>
              <a:rPr kumimoji="1" lang="en-US" altLang="ja-JP" dirty="0" smtClean="0"/>
              <a:t>ES</a:t>
            </a:r>
            <a:r>
              <a:rPr kumimoji="1" lang="ja-JP" altLang="en-US" dirty="0" smtClean="0"/>
              <a:t>に貯めているので</a:t>
            </a:r>
            <a:r>
              <a:rPr kumimoji="1" lang="en-US" altLang="ja-JP" dirty="0" err="1" smtClean="0"/>
              <a:t>Kibana</a:t>
            </a:r>
            <a:r>
              <a:rPr kumimoji="1" lang="ja-JP" altLang="en-US" dirty="0" smtClean="0"/>
              <a:t>（</a:t>
            </a:r>
            <a:r>
              <a:rPr kumimoji="1" lang="en-US" altLang="ja-JP" dirty="0" smtClean="0"/>
              <a:t>AWS </a:t>
            </a:r>
            <a:r>
              <a:rPr kumimoji="1" lang="en-US" altLang="ja-JP" dirty="0" err="1" smtClean="0"/>
              <a:t>Elasticsearch</a:t>
            </a:r>
            <a:r>
              <a:rPr kumimoji="1" lang="en-US" altLang="ja-JP" dirty="0" smtClean="0"/>
              <a:t> Service</a:t>
            </a:r>
            <a:r>
              <a:rPr kumimoji="1" lang="ja-JP" altLang="en-US" dirty="0" smtClean="0"/>
              <a:t>もありますし）</a:t>
            </a:r>
          </a:p>
          <a:p>
            <a:pPr marL="171450" indent="-171450">
              <a:buFont typeface="Arial" panose="020B0604020202020204" pitchFamily="34" charset="0"/>
              <a:buChar char="•"/>
            </a:pPr>
            <a:r>
              <a:rPr kumimoji="1" lang="ja-JP" altLang="en-US" dirty="0" smtClean="0"/>
              <a:t>純粋に過去</a:t>
            </a:r>
            <a:r>
              <a:rPr kumimoji="1" lang="en-US" altLang="ja-JP" dirty="0" smtClean="0"/>
              <a:t>1</a:t>
            </a:r>
            <a:r>
              <a:rPr kumimoji="1" lang="ja-JP" altLang="en-US" dirty="0" smtClean="0"/>
              <a:t>週間の遷移をみるダッシュボードであれば</a:t>
            </a:r>
            <a:r>
              <a:rPr kumimoji="1" lang="en-US" altLang="ja-JP" dirty="0" err="1" smtClean="0"/>
              <a:t>Redash</a:t>
            </a:r>
            <a:r>
              <a:rPr kumimoji="1" lang="ja-JP" altLang="en-US" dirty="0" smtClean="0"/>
              <a:t>や</a:t>
            </a:r>
            <a:r>
              <a:rPr kumimoji="1" lang="en-US" altLang="ja-JP" dirty="0" smtClean="0"/>
              <a:t>Tableau</a:t>
            </a:r>
            <a:r>
              <a:rPr kumimoji="1" lang="ja-JP" altLang="en-US" dirty="0" smtClean="0"/>
              <a:t>の方が使いやすいかもしれないが時系列データなので、よくあるパターンがよさそう。</a:t>
            </a:r>
          </a:p>
          <a:p>
            <a:r>
              <a:rPr kumimoji="1" lang="ja-JP" altLang="en-US" dirty="0" smtClean="0"/>
              <a:t>    </a:t>
            </a:r>
          </a:p>
          <a:p>
            <a:r>
              <a:rPr kumimoji="1" lang="ja-JP" altLang="en-US" dirty="0" smtClean="0"/>
              <a:t>アーキテクチャ</a:t>
            </a:r>
          </a:p>
          <a:p>
            <a:pPr marL="171450" indent="-171450">
              <a:buFont typeface="Arial" panose="020B0604020202020204" pitchFamily="34" charset="0"/>
              <a:buChar char="•"/>
            </a:pPr>
            <a:r>
              <a:rPr kumimoji="1" lang="ja-JP" altLang="en-US" dirty="0" smtClean="0"/>
              <a:t>前述の注意点</a:t>
            </a:r>
          </a:p>
          <a:p>
            <a:pPr marL="171450" indent="-171450">
              <a:buFont typeface="Arial" panose="020B0604020202020204" pitchFamily="34" charset="0"/>
              <a:buChar char="•"/>
            </a:pPr>
            <a:r>
              <a:rPr kumimoji="1" lang="ja-JP" altLang="en-US" dirty="0" smtClean="0"/>
              <a:t>マテビューをつかって負荷軽減</a:t>
            </a:r>
          </a:p>
          <a:p>
            <a:pPr marL="171450" indent="-171450">
              <a:buFont typeface="Arial" panose="020B0604020202020204" pitchFamily="34" charset="0"/>
              <a:buChar char="•"/>
            </a:pPr>
            <a:r>
              <a:rPr kumimoji="1" lang="ja-JP" altLang="en-US" dirty="0" smtClean="0"/>
              <a:t>データの流れを説明</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28</a:t>
            </a:fld>
            <a:endParaRPr kumimoji="1" lang="ja-JP" altLang="en-US"/>
          </a:p>
        </p:txBody>
      </p:sp>
    </p:spTree>
    <p:extLst>
      <p:ext uri="{BB962C8B-B14F-4D97-AF65-F5344CB8AC3E}">
        <p14:creationId xmlns:p14="http://schemas.microsoft.com/office/powerpoint/2010/main" val="524537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連携方式</a:t>
            </a:r>
          </a:p>
          <a:p>
            <a:pPr marL="171450" indent="-171450">
              <a:buFont typeface="Arial" panose="020B0604020202020204" pitchFamily="34" charset="0"/>
              <a:buChar char="•"/>
            </a:pPr>
            <a:r>
              <a:rPr kumimoji="1" lang="ja-JP" altLang="en-US" dirty="0" smtClean="0"/>
              <a:t>データを随時送る（マイクロバッチタイプ）の連携</a:t>
            </a:r>
          </a:p>
          <a:p>
            <a:pPr marL="171450" indent="-171450">
              <a:buFont typeface="Arial" panose="020B0604020202020204" pitchFamily="34" charset="0"/>
              <a:buChar char="•"/>
            </a:pPr>
            <a:r>
              <a:rPr kumimoji="1" lang="en-US" altLang="ja-JP" dirty="0" err="1" smtClean="0"/>
              <a:t>Digdag</a:t>
            </a:r>
            <a:r>
              <a:rPr kumimoji="1" lang="en-US" altLang="ja-JP" dirty="0" smtClean="0"/>
              <a:t> + </a:t>
            </a:r>
            <a:r>
              <a:rPr kumimoji="1" lang="en-US" altLang="ja-JP" dirty="0" err="1" smtClean="0"/>
              <a:t>Embulk</a:t>
            </a:r>
            <a:r>
              <a:rPr kumimoji="1" lang="ja-JP" altLang="en-US" dirty="0" smtClean="0"/>
              <a:t>を使って</a:t>
            </a:r>
            <a:r>
              <a:rPr kumimoji="1" lang="en-US" altLang="ja-JP" dirty="0" smtClean="0"/>
              <a:t>RDS to ES</a:t>
            </a:r>
            <a:r>
              <a:rPr kumimoji="1" lang="ja-JP" altLang="en-US" dirty="0" smtClean="0"/>
              <a:t>を実現した。</a:t>
            </a:r>
          </a:p>
          <a:p>
            <a:pPr marL="0" indent="0">
              <a:buFont typeface="Arial" panose="020B0604020202020204" pitchFamily="34" charset="0"/>
              <a:buNone/>
            </a:pPr>
            <a:r>
              <a:rPr kumimoji="1" lang="ja-JP" altLang="en-US" dirty="0" smtClean="0"/>
              <a:t>注意点</a:t>
            </a:r>
          </a:p>
          <a:p>
            <a:pPr marL="171450" lvl="0" indent="-171450">
              <a:buFont typeface="Arial" panose="020B0604020202020204" pitchFamily="34" charset="0"/>
              <a:buChar char="•"/>
            </a:pPr>
            <a:r>
              <a:rPr kumimoji="1" lang="en-US" altLang="ja-JP" dirty="0" smtClean="0"/>
              <a:t>ES</a:t>
            </a:r>
            <a:r>
              <a:rPr kumimoji="1" lang="ja-JP" altLang="en-US" dirty="0" smtClean="0"/>
              <a:t>へ</a:t>
            </a:r>
            <a:r>
              <a:rPr kumimoji="1" lang="en-US" altLang="ja-JP" dirty="0" smtClean="0"/>
              <a:t>Put</a:t>
            </a:r>
            <a:r>
              <a:rPr kumimoji="1" lang="ja-JP" altLang="en-US" dirty="0" smtClean="0"/>
              <a:t>し続けるので、差分だけを送出したい。</a:t>
            </a:r>
          </a:p>
          <a:p>
            <a:pPr marL="171450" lvl="0" indent="-171450">
              <a:buFont typeface="Arial" panose="020B0604020202020204" pitchFamily="34" charset="0"/>
              <a:buChar char="•"/>
            </a:pPr>
            <a:r>
              <a:rPr kumimoji="1" lang="en-US" altLang="ja-JP" dirty="0" smtClean="0"/>
              <a:t>※</a:t>
            </a:r>
            <a:r>
              <a:rPr kumimoji="1" lang="ja-JP" altLang="en-US" dirty="0" smtClean="0"/>
              <a:t>今はプラグインにその機能あるかも</a:t>
            </a:r>
            <a:endParaRPr kumimoji="1" lang="en-US" altLang="ja-JP" dirty="0" smtClean="0"/>
          </a:p>
          <a:p>
            <a:pPr marL="628650" lvl="1" indent="-171450">
              <a:buFont typeface="Arial" panose="020B0604020202020204" pitchFamily="34" charset="0"/>
              <a:buChar char="•"/>
            </a:pPr>
            <a:r>
              <a:rPr kumimoji="1" lang="ja-JP" altLang="en-US" dirty="0" smtClean="0"/>
              <a:t>キー別途管理して連携</a:t>
            </a:r>
          </a:p>
          <a:p>
            <a:pPr marL="628650" lvl="1" indent="-171450">
              <a:buFont typeface="Arial" panose="020B0604020202020204" pitchFamily="34" charset="0"/>
              <a:buChar char="•"/>
            </a:pPr>
            <a:r>
              <a:rPr kumimoji="1" lang="en-US" altLang="ja-JP" dirty="0" err="1" smtClean="0"/>
              <a:t>Queryid</a:t>
            </a:r>
            <a:r>
              <a:rPr kumimoji="1" lang="ja-JP" altLang="en-US" dirty="0" smtClean="0"/>
              <a:t>はリフレッシュされるので注意！</a:t>
            </a:r>
            <a:endParaRPr kumimoji="1" lang="ja-JP" altLang="en-US" dirty="0"/>
          </a:p>
        </p:txBody>
      </p:sp>
      <p:sp>
        <p:nvSpPr>
          <p:cNvPr id="4" name="スライド番号プレースホルダー 3"/>
          <p:cNvSpPr>
            <a:spLocks noGrp="1"/>
          </p:cNvSpPr>
          <p:nvPr>
            <p:ph type="sldNum" sz="quarter" idx="10"/>
          </p:nvPr>
        </p:nvSpPr>
        <p:spPr/>
        <p:txBody>
          <a:bodyPr/>
          <a:lstStyle/>
          <a:p>
            <a:fld id="{769E0726-3576-4552-8C54-D2AB4374B3BD}" type="slidenum">
              <a:rPr kumimoji="1" lang="ja-JP" altLang="en-US" smtClean="0"/>
              <a:t>29</a:t>
            </a:fld>
            <a:endParaRPr kumimoji="1" lang="ja-JP" altLang="en-US"/>
          </a:p>
        </p:txBody>
      </p:sp>
    </p:spTree>
    <p:extLst>
      <p:ext uri="{BB962C8B-B14F-4D97-AF65-F5344CB8AC3E}">
        <p14:creationId xmlns:p14="http://schemas.microsoft.com/office/powerpoint/2010/main" val="1767882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33</a:t>
            </a:fld>
            <a:endParaRPr lang="ja-JP" altLang="en-US"/>
          </a:p>
        </p:txBody>
      </p:sp>
    </p:spTree>
    <p:extLst>
      <p:ext uri="{BB962C8B-B14F-4D97-AF65-F5344CB8AC3E}">
        <p14:creationId xmlns:p14="http://schemas.microsoft.com/office/powerpoint/2010/main" val="15488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6</a:t>
            </a:fld>
            <a:endParaRPr lang="ja-JP" altLang="en-US"/>
          </a:p>
        </p:txBody>
      </p:sp>
    </p:spTree>
    <p:extLst>
      <p:ext uri="{BB962C8B-B14F-4D97-AF65-F5344CB8AC3E}">
        <p14:creationId xmlns:p14="http://schemas.microsoft.com/office/powerpoint/2010/main" val="156582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7</a:t>
            </a:fld>
            <a:endParaRPr lang="ja-JP" altLang="en-US"/>
          </a:p>
        </p:txBody>
      </p:sp>
    </p:spTree>
    <p:extLst>
      <p:ext uri="{BB962C8B-B14F-4D97-AF65-F5344CB8AC3E}">
        <p14:creationId xmlns:p14="http://schemas.microsoft.com/office/powerpoint/2010/main" val="178788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8</a:t>
            </a:fld>
            <a:endParaRPr lang="ja-JP" altLang="en-US"/>
          </a:p>
        </p:txBody>
      </p:sp>
    </p:spTree>
    <p:extLst>
      <p:ext uri="{BB962C8B-B14F-4D97-AF65-F5344CB8AC3E}">
        <p14:creationId xmlns:p14="http://schemas.microsoft.com/office/powerpoint/2010/main" val="84599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9</a:t>
            </a:fld>
            <a:endParaRPr lang="ja-JP" altLang="en-US"/>
          </a:p>
        </p:txBody>
      </p:sp>
    </p:spTree>
    <p:extLst>
      <p:ext uri="{BB962C8B-B14F-4D97-AF65-F5344CB8AC3E}">
        <p14:creationId xmlns:p14="http://schemas.microsoft.com/office/powerpoint/2010/main" val="58934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10</a:t>
            </a:fld>
            <a:endParaRPr lang="ja-JP" altLang="en-US"/>
          </a:p>
        </p:txBody>
      </p:sp>
    </p:spTree>
    <p:extLst>
      <p:ext uri="{BB962C8B-B14F-4D97-AF65-F5344CB8AC3E}">
        <p14:creationId xmlns:p14="http://schemas.microsoft.com/office/powerpoint/2010/main" val="29398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11</a:t>
            </a:fld>
            <a:endParaRPr lang="ja-JP" altLang="en-US"/>
          </a:p>
        </p:txBody>
      </p:sp>
    </p:spTree>
    <p:extLst>
      <p:ext uri="{BB962C8B-B14F-4D97-AF65-F5344CB8AC3E}">
        <p14:creationId xmlns:p14="http://schemas.microsoft.com/office/powerpoint/2010/main" val="80597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FB1BEE5-3238-3442-8AF4-6366D47FCD72}" type="slidenum">
              <a:rPr lang="ja-JP" altLang="en-US" smtClean="0"/>
              <a:pPr>
                <a:defRPr/>
              </a:pPr>
              <a:t>12</a:t>
            </a:fld>
            <a:endParaRPr lang="ja-JP" altLang="en-US"/>
          </a:p>
        </p:txBody>
      </p:sp>
    </p:spTree>
    <p:extLst>
      <p:ext uri="{BB962C8B-B14F-4D97-AF65-F5344CB8AC3E}">
        <p14:creationId xmlns:p14="http://schemas.microsoft.com/office/powerpoint/2010/main" val="121665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gif"/><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gi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3.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91209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8003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931770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8"/>
            <a:ext cx="7772400" cy="1470025"/>
          </a:xfrm>
          <a:prstGeom prst="rect">
            <a:avLst/>
          </a:prstGeo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2" y="3886200"/>
            <a:ext cx="6400800" cy="1752600"/>
          </a:xfrm>
        </p:spPr>
        <p:txBody>
          <a:bodyPr/>
          <a:lstStyle>
            <a:lvl1pPr marL="0" indent="0" algn="ctr">
              <a:buNone/>
              <a:defRPr>
                <a:solidFill>
                  <a:schemeClr val="tx1">
                    <a:tint val="75000"/>
                  </a:schemeClr>
                </a:solidFill>
              </a:defRPr>
            </a:lvl1pPr>
            <a:lvl2pPr marL="436327" indent="0" algn="ctr">
              <a:buNone/>
              <a:defRPr>
                <a:solidFill>
                  <a:schemeClr val="tx1">
                    <a:tint val="75000"/>
                  </a:schemeClr>
                </a:solidFill>
              </a:defRPr>
            </a:lvl2pPr>
            <a:lvl3pPr marL="872653" indent="0" algn="ctr">
              <a:buNone/>
              <a:defRPr>
                <a:solidFill>
                  <a:schemeClr val="tx1">
                    <a:tint val="75000"/>
                  </a:schemeClr>
                </a:solidFill>
              </a:defRPr>
            </a:lvl3pPr>
            <a:lvl4pPr marL="1308980" indent="0" algn="ctr">
              <a:buNone/>
              <a:defRPr>
                <a:solidFill>
                  <a:schemeClr val="tx1">
                    <a:tint val="75000"/>
                  </a:schemeClr>
                </a:solidFill>
              </a:defRPr>
            </a:lvl4pPr>
            <a:lvl5pPr marL="1745307" indent="0" algn="ctr">
              <a:buNone/>
              <a:defRPr>
                <a:solidFill>
                  <a:schemeClr val="tx1">
                    <a:tint val="75000"/>
                  </a:schemeClr>
                </a:solidFill>
              </a:defRPr>
            </a:lvl5pPr>
            <a:lvl6pPr marL="2181633" indent="0" algn="ctr">
              <a:buNone/>
              <a:defRPr>
                <a:solidFill>
                  <a:schemeClr val="tx1">
                    <a:tint val="75000"/>
                  </a:schemeClr>
                </a:solidFill>
              </a:defRPr>
            </a:lvl6pPr>
            <a:lvl7pPr marL="2617960" indent="0" algn="ctr">
              <a:buNone/>
              <a:defRPr>
                <a:solidFill>
                  <a:schemeClr val="tx1">
                    <a:tint val="75000"/>
                  </a:schemeClr>
                </a:solidFill>
              </a:defRPr>
            </a:lvl7pPr>
            <a:lvl8pPr marL="3054286" indent="0" algn="ctr">
              <a:buNone/>
              <a:defRPr>
                <a:solidFill>
                  <a:schemeClr val="tx1">
                    <a:tint val="75000"/>
                  </a:schemeClr>
                </a:solidFill>
              </a:defRPr>
            </a:lvl8pPr>
            <a:lvl9pPr marL="3490613"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7CA4755-82B8-574D-9B55-3C0FB0412C7C}" type="datetime1">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4955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marL="0" indent="0">
              <a:buNone/>
              <a:defRPr sz="2800"/>
            </a:lvl1pPr>
            <a:lvl2pPr>
              <a:defRPr sz="2400"/>
            </a:lvl2pPr>
            <a:lvl3pPr>
              <a:defRPr sz="2400"/>
            </a:lvl3pPr>
            <a:lvl4pPr>
              <a:defRPr sz="1800"/>
            </a:lvl4pPr>
            <a:lvl5pPr>
              <a:defRPr sz="18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97B4AAD1-A551-104F-89CC-924484B05EE9}" type="datetime1">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Autofit/>
          </a:bodyPr>
          <a:lstStyle>
            <a:lvl1pPr>
              <a:defRPr sz="2800"/>
            </a:lvl1pPr>
          </a:lstStyle>
          <a:p>
            <a:r>
              <a:rPr kumimoji="1" lang="ja-JP" altLang="en-US" dirty="0"/>
              <a:t>マスター タイトルの書式設定</a:t>
            </a:r>
          </a:p>
        </p:txBody>
      </p:sp>
    </p:spTree>
    <p:extLst>
      <p:ext uri="{BB962C8B-B14F-4D97-AF65-F5344CB8AC3E}">
        <p14:creationId xmlns:p14="http://schemas.microsoft.com/office/powerpoint/2010/main" val="29372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044826"/>
            <a:ext cx="7772400" cy="1362075"/>
          </a:xfrm>
          <a:prstGeom prst="rect">
            <a:avLst/>
          </a:prstGeom>
        </p:spPr>
        <p:txBody>
          <a:bodyPr anchor="b"/>
          <a:lstStyle>
            <a:lvl1pPr algn="l">
              <a:defRPr sz="3900" b="1" cap="all"/>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722313" y="4406901"/>
            <a:ext cx="7772400" cy="1500187"/>
          </a:xfrm>
        </p:spPr>
        <p:txBody>
          <a:bodyPr anchor="t"/>
          <a:lstStyle>
            <a:lvl1pPr marL="0" indent="0">
              <a:buNone/>
              <a:defRPr sz="1900">
                <a:solidFill>
                  <a:schemeClr val="tx1">
                    <a:tint val="75000"/>
                  </a:schemeClr>
                </a:solidFill>
              </a:defRPr>
            </a:lvl1pPr>
            <a:lvl2pPr marL="436327" indent="0">
              <a:buNone/>
              <a:defRPr sz="1800">
                <a:solidFill>
                  <a:schemeClr val="tx1">
                    <a:tint val="75000"/>
                  </a:schemeClr>
                </a:solidFill>
              </a:defRPr>
            </a:lvl2pPr>
            <a:lvl3pPr marL="872653" indent="0">
              <a:buNone/>
              <a:defRPr sz="1500">
                <a:solidFill>
                  <a:schemeClr val="tx1">
                    <a:tint val="75000"/>
                  </a:schemeClr>
                </a:solidFill>
              </a:defRPr>
            </a:lvl3pPr>
            <a:lvl4pPr marL="1308980" indent="0">
              <a:buNone/>
              <a:defRPr sz="1300">
                <a:solidFill>
                  <a:schemeClr val="tx1">
                    <a:tint val="75000"/>
                  </a:schemeClr>
                </a:solidFill>
              </a:defRPr>
            </a:lvl4pPr>
            <a:lvl5pPr marL="1745307" indent="0">
              <a:buNone/>
              <a:defRPr sz="1300">
                <a:solidFill>
                  <a:schemeClr val="tx1">
                    <a:tint val="75000"/>
                  </a:schemeClr>
                </a:solidFill>
              </a:defRPr>
            </a:lvl5pPr>
            <a:lvl6pPr marL="2181633" indent="0">
              <a:buNone/>
              <a:defRPr sz="1300">
                <a:solidFill>
                  <a:schemeClr val="tx1">
                    <a:tint val="75000"/>
                  </a:schemeClr>
                </a:solidFill>
              </a:defRPr>
            </a:lvl6pPr>
            <a:lvl7pPr marL="2617960" indent="0">
              <a:buNone/>
              <a:defRPr sz="1300">
                <a:solidFill>
                  <a:schemeClr val="tx1">
                    <a:tint val="75000"/>
                  </a:schemeClr>
                </a:solidFill>
              </a:defRPr>
            </a:lvl7pPr>
            <a:lvl8pPr marL="3054286" indent="0">
              <a:buNone/>
              <a:defRPr sz="1300">
                <a:solidFill>
                  <a:schemeClr val="tx1">
                    <a:tint val="75000"/>
                  </a:schemeClr>
                </a:solidFill>
              </a:defRPr>
            </a:lvl8pPr>
            <a:lvl9pPr marL="3490613"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850ED48-F39D-6440-849C-C355BF7E58A2}" type="datetime1">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8628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600203"/>
            <a:ext cx="4038600" cy="4525963"/>
          </a:xfrm>
        </p:spPr>
        <p:txBody>
          <a:bodyPr/>
          <a:lstStyle>
            <a:lvl1pPr>
              <a:defRPr sz="26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3"/>
            <a:ext cx="4038600" cy="4525963"/>
          </a:xfrm>
        </p:spPr>
        <p:txBody>
          <a:bodyPr/>
          <a:lstStyle>
            <a:lvl1pPr>
              <a:defRPr sz="26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日付プレースホルダー 4"/>
          <p:cNvSpPr>
            <a:spLocks noGrp="1"/>
          </p:cNvSpPr>
          <p:nvPr>
            <p:ph type="dt" sz="half" idx="10"/>
          </p:nvPr>
        </p:nvSpPr>
        <p:spPr/>
        <p:txBody>
          <a:bodyPr/>
          <a:lstStyle/>
          <a:p>
            <a:fld id="{3F3F4F1B-46A3-2E46-BFAD-CAECE1FDB707}" type="datetime1">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8"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833808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1535115"/>
            <a:ext cx="4040188" cy="639762"/>
          </a:xfrm>
        </p:spPr>
        <p:txBody>
          <a:bodyPr anchor="b"/>
          <a:lstStyle>
            <a:lvl1pPr marL="0" indent="0">
              <a:buNone/>
              <a:defRPr sz="2300" b="1"/>
            </a:lvl1pPr>
            <a:lvl2pPr marL="436327" indent="0">
              <a:buNone/>
              <a:defRPr sz="1900" b="1"/>
            </a:lvl2pPr>
            <a:lvl3pPr marL="872653" indent="0">
              <a:buNone/>
              <a:defRPr sz="1800" b="1"/>
            </a:lvl3pPr>
            <a:lvl4pPr marL="1308980" indent="0">
              <a:buNone/>
              <a:defRPr sz="1500" b="1"/>
            </a:lvl4pPr>
            <a:lvl5pPr marL="1745307" indent="0">
              <a:buNone/>
              <a:defRPr sz="1500" b="1"/>
            </a:lvl5pPr>
            <a:lvl6pPr marL="2181633" indent="0">
              <a:buNone/>
              <a:defRPr sz="1500" b="1"/>
            </a:lvl6pPr>
            <a:lvl7pPr marL="2617960" indent="0">
              <a:buNone/>
              <a:defRPr sz="1500" b="1"/>
            </a:lvl7pPr>
            <a:lvl8pPr marL="3054286" indent="0">
              <a:buNone/>
              <a:defRPr sz="1500" b="1"/>
            </a:lvl8pPr>
            <a:lvl9pPr marL="3490613" indent="0">
              <a:buNone/>
              <a:defRPr sz="15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7"/>
            <a:ext cx="4040188" cy="3951288"/>
          </a:xfrm>
        </p:spPr>
        <p:txBody>
          <a:bodyPr/>
          <a:lstStyle>
            <a:lvl1pPr>
              <a:defRPr sz="2300"/>
            </a:lvl1pPr>
            <a:lvl2pPr>
              <a:defRPr sz="19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5"/>
            <a:ext cx="4041775" cy="639762"/>
          </a:xfrm>
        </p:spPr>
        <p:txBody>
          <a:bodyPr anchor="b"/>
          <a:lstStyle>
            <a:lvl1pPr marL="0" indent="0">
              <a:buNone/>
              <a:defRPr sz="2300" b="1"/>
            </a:lvl1pPr>
            <a:lvl2pPr marL="436327" indent="0">
              <a:buNone/>
              <a:defRPr sz="1900" b="1"/>
            </a:lvl2pPr>
            <a:lvl3pPr marL="872653" indent="0">
              <a:buNone/>
              <a:defRPr sz="1800" b="1"/>
            </a:lvl3pPr>
            <a:lvl4pPr marL="1308980" indent="0">
              <a:buNone/>
              <a:defRPr sz="1500" b="1"/>
            </a:lvl4pPr>
            <a:lvl5pPr marL="1745307" indent="0">
              <a:buNone/>
              <a:defRPr sz="1500" b="1"/>
            </a:lvl5pPr>
            <a:lvl6pPr marL="2181633" indent="0">
              <a:buNone/>
              <a:defRPr sz="1500" b="1"/>
            </a:lvl6pPr>
            <a:lvl7pPr marL="2617960" indent="0">
              <a:buNone/>
              <a:defRPr sz="1500" b="1"/>
            </a:lvl7pPr>
            <a:lvl8pPr marL="3054286" indent="0">
              <a:buNone/>
              <a:defRPr sz="1500" b="1"/>
            </a:lvl8pPr>
            <a:lvl9pPr marL="3490613" indent="0">
              <a:buNone/>
              <a:defRPr sz="15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7"/>
            <a:ext cx="4041775" cy="3951288"/>
          </a:xfrm>
        </p:spPr>
        <p:txBody>
          <a:bodyPr/>
          <a:lstStyle>
            <a:lvl1pPr>
              <a:defRPr sz="2300"/>
            </a:lvl1pPr>
            <a:lvl2pPr>
              <a:defRPr sz="19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181BFA-8AA8-FB4E-BCF1-FDCB1E1D2195}" type="datetime1">
              <a:rPr kumimoji="1" lang="ja-JP" altLang="en-US" smtClean="0"/>
              <a:t>2017/8/9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10"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171476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55ED440-6B8A-FB40-8124-04359FBDAEA7}" type="datetime1">
              <a:rPr kumimoji="1" lang="ja-JP" altLang="en-US" smtClean="0"/>
              <a:t>2017/8/9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6"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40876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D4C2933-B0E2-9742-8EB8-20B24E57ADD8}" type="datetime1">
              <a:rPr kumimoji="1" lang="ja-JP" altLang="en-US" smtClean="0"/>
              <a:t>2017/8/9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38981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4" cy="1162050"/>
          </a:xfrm>
          <a:prstGeom prst="rect">
            <a:avLst/>
          </a:prstGeom>
        </p:spPr>
        <p:txBody>
          <a:bodyPr anchor="b"/>
          <a:lstStyle>
            <a:lvl1pPr algn="l">
              <a:defRPr sz="19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3"/>
            <a:ext cx="5111750" cy="5853113"/>
          </a:xfrm>
        </p:spPr>
        <p:txBody>
          <a:bodyPr/>
          <a:lstStyle>
            <a:lvl1pPr>
              <a:defRPr sz="31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1"/>
            <a:ext cx="3008314" cy="4691063"/>
          </a:xfrm>
        </p:spPr>
        <p:txBody>
          <a:bodyPr/>
          <a:lstStyle>
            <a:lvl1pPr marL="0" indent="0">
              <a:buNone/>
              <a:defRPr sz="1300"/>
            </a:lvl1pPr>
            <a:lvl2pPr marL="436327" indent="0">
              <a:buNone/>
              <a:defRPr sz="1100"/>
            </a:lvl2pPr>
            <a:lvl3pPr marL="872653" indent="0">
              <a:buNone/>
              <a:defRPr sz="1000"/>
            </a:lvl3pPr>
            <a:lvl4pPr marL="1308980" indent="0">
              <a:buNone/>
              <a:defRPr sz="900"/>
            </a:lvl4pPr>
            <a:lvl5pPr marL="1745307" indent="0">
              <a:buNone/>
              <a:defRPr sz="900"/>
            </a:lvl5pPr>
            <a:lvl6pPr marL="2181633" indent="0">
              <a:buNone/>
              <a:defRPr sz="900"/>
            </a:lvl6pPr>
            <a:lvl7pPr marL="2617960" indent="0">
              <a:buNone/>
              <a:defRPr sz="900"/>
            </a:lvl7pPr>
            <a:lvl8pPr marL="3054286" indent="0">
              <a:buNone/>
              <a:defRPr sz="900"/>
            </a:lvl8pPr>
            <a:lvl9pPr marL="3490613"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B4A753C-6E28-164B-8B0B-24401F47D9B7}" type="datetime1">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1307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99802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9" y="4800600"/>
            <a:ext cx="5486400" cy="566738"/>
          </a:xfrm>
          <a:prstGeom prst="rect">
            <a:avLst/>
          </a:prstGeom>
        </p:spPr>
        <p:txBody>
          <a:bodyPr anchor="b"/>
          <a:lstStyle>
            <a:lvl1pPr algn="l">
              <a:defRPr sz="19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9" y="612775"/>
            <a:ext cx="5486400" cy="4114800"/>
          </a:xfrm>
        </p:spPr>
        <p:txBody>
          <a:bodyPr/>
          <a:lstStyle>
            <a:lvl1pPr marL="0" indent="0">
              <a:buNone/>
              <a:defRPr sz="3100"/>
            </a:lvl1pPr>
            <a:lvl2pPr marL="436327" indent="0">
              <a:buNone/>
              <a:defRPr sz="2600"/>
            </a:lvl2pPr>
            <a:lvl3pPr marL="872653" indent="0">
              <a:buNone/>
              <a:defRPr sz="2300"/>
            </a:lvl3pPr>
            <a:lvl4pPr marL="1308980" indent="0">
              <a:buNone/>
              <a:defRPr sz="1900"/>
            </a:lvl4pPr>
            <a:lvl5pPr marL="1745307" indent="0">
              <a:buNone/>
              <a:defRPr sz="1900"/>
            </a:lvl5pPr>
            <a:lvl6pPr marL="2181633" indent="0">
              <a:buNone/>
              <a:defRPr sz="1900"/>
            </a:lvl6pPr>
            <a:lvl7pPr marL="2617960" indent="0">
              <a:buNone/>
              <a:defRPr sz="1900"/>
            </a:lvl7pPr>
            <a:lvl8pPr marL="3054286" indent="0">
              <a:buNone/>
              <a:defRPr sz="1900"/>
            </a:lvl8pPr>
            <a:lvl9pPr marL="3490613" indent="0">
              <a:buNone/>
              <a:defRPr sz="1900"/>
            </a:lvl9pPr>
          </a:lstStyle>
          <a:p>
            <a:r>
              <a:rPr kumimoji="1" lang="ja-JP" altLang="en-US"/>
              <a:t>図を追加</a:t>
            </a:r>
          </a:p>
        </p:txBody>
      </p:sp>
      <p:sp>
        <p:nvSpPr>
          <p:cNvPr id="4" name="テキスト プレースホルダー 3"/>
          <p:cNvSpPr>
            <a:spLocks noGrp="1"/>
          </p:cNvSpPr>
          <p:nvPr>
            <p:ph type="body" sz="half" idx="2"/>
          </p:nvPr>
        </p:nvSpPr>
        <p:spPr>
          <a:xfrm>
            <a:off x="1792289" y="5367338"/>
            <a:ext cx="5486400" cy="804862"/>
          </a:xfrm>
        </p:spPr>
        <p:txBody>
          <a:bodyPr/>
          <a:lstStyle>
            <a:lvl1pPr marL="0" indent="0">
              <a:buNone/>
              <a:defRPr sz="1300"/>
            </a:lvl1pPr>
            <a:lvl2pPr marL="436327" indent="0">
              <a:buNone/>
              <a:defRPr sz="1100"/>
            </a:lvl2pPr>
            <a:lvl3pPr marL="872653" indent="0">
              <a:buNone/>
              <a:defRPr sz="1000"/>
            </a:lvl3pPr>
            <a:lvl4pPr marL="1308980" indent="0">
              <a:buNone/>
              <a:defRPr sz="900"/>
            </a:lvl4pPr>
            <a:lvl5pPr marL="1745307" indent="0">
              <a:buNone/>
              <a:defRPr sz="900"/>
            </a:lvl5pPr>
            <a:lvl6pPr marL="2181633" indent="0">
              <a:buNone/>
              <a:defRPr sz="900"/>
            </a:lvl6pPr>
            <a:lvl7pPr marL="2617960" indent="0">
              <a:buNone/>
              <a:defRPr sz="900"/>
            </a:lvl7pPr>
            <a:lvl8pPr marL="3054286" indent="0">
              <a:buNone/>
              <a:defRPr sz="900"/>
            </a:lvl8pPr>
            <a:lvl9pPr marL="3490613"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3833222-9437-6C44-AC6A-2877D4A6AD4D}" type="datetime1">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0538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23C7F72-CEC5-3446-AC4B-9078372997ED}" type="datetime1">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46699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a:prstGeom prst="rect">
            <a:avLst/>
          </a:prstGeo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2"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455AC8-6B91-3F40-B239-52E273F256D0}" type="datetime1">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55371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37051" y="908720"/>
            <a:ext cx="8256137" cy="5256410"/>
          </a:xfrm>
          <a:prstGeom prst="rect">
            <a:avLst/>
          </a:prstGeom>
        </p:spPr>
        <p:txBody>
          <a:bodyPr lIns="90000"/>
          <a:lstStyle>
            <a:lvl1pPr marL="0" indent="0" fontAlgn="ctr">
              <a:spcBef>
                <a:spcPts val="0"/>
              </a:spcBef>
              <a:buFont typeface="Arial" charset="0"/>
              <a:buNone/>
              <a:defRPr sz="1846" b="0" i="0" spc="92" baseline="0">
                <a:solidFill>
                  <a:schemeClr val="tx1"/>
                </a:solidFill>
                <a:latin typeface="HGPGothicE" charset="-128"/>
                <a:ea typeface="HGPGothicE" charset="-128"/>
                <a:cs typeface="HGPGothicE" charset="-128"/>
              </a:defRPr>
            </a:lvl1pPr>
            <a:lvl2pPr marL="562680" indent="0" fontAlgn="ctr">
              <a:spcBef>
                <a:spcPts val="0"/>
              </a:spcBef>
              <a:buFont typeface="Arial" charset="0"/>
              <a:buNone/>
              <a:defRPr sz="1846" b="0" i="0" spc="92">
                <a:solidFill>
                  <a:schemeClr val="tx1"/>
                </a:solidFill>
                <a:latin typeface="HGPGothicE" charset="-128"/>
                <a:ea typeface="HGPGothicE" charset="-128"/>
                <a:cs typeface="HGPGothicE" charset="-128"/>
              </a:defRPr>
            </a:lvl2pPr>
            <a:lvl3pPr marL="1125359" indent="0" fontAlgn="ctr">
              <a:spcBef>
                <a:spcPts val="0"/>
              </a:spcBef>
              <a:buFont typeface="Arial" charset="0"/>
              <a:buNone/>
              <a:defRPr sz="1846" b="0" i="0" spc="92">
                <a:solidFill>
                  <a:schemeClr val="tx1"/>
                </a:solidFill>
                <a:latin typeface="HGPGothicE" charset="-128"/>
                <a:ea typeface="HGPGothicE" charset="-128"/>
                <a:cs typeface="HGPGothicE" charset="-128"/>
              </a:defRPr>
            </a:lvl3pPr>
            <a:lvl4pPr marL="1688040" indent="0">
              <a:buFontTx/>
              <a:buNone/>
              <a:defRPr>
                <a:solidFill>
                  <a:schemeClr val="tx2"/>
                </a:solidFill>
              </a:defRPr>
            </a:lvl4pPr>
            <a:lvl5pPr marL="2250719"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58943" y="2902"/>
            <a:ext cx="8833966" cy="720000"/>
          </a:xfrm>
          <a:prstGeom prst="rect">
            <a:avLst/>
          </a:prstGeom>
        </p:spPr>
        <p:txBody>
          <a:bodyPr tIns="108000" anchor="ctr" anchorCtr="0">
            <a:normAutofit/>
          </a:bodyPr>
          <a:lstStyle>
            <a:lvl1pPr marL="0" indent="0">
              <a:buFont typeface="+mj-lt"/>
              <a:buNone/>
              <a:defRPr sz="2215" baseline="0">
                <a:solidFill>
                  <a:schemeClr val="accent2"/>
                </a:solidFill>
                <a:latin typeface="+mj-ea"/>
                <a:ea typeface="+mj-ea"/>
              </a:defRPr>
            </a:lvl1pPr>
          </a:lstStyle>
          <a:p>
            <a:pPr marL="209053" marR="0" lvl="0" indent="-209053" algn="l" defTabSz="562680" rtl="0" eaLnBrk="1" fontAlgn="base" latinLnBrk="0" hangingPunct="1">
              <a:lnSpc>
                <a:spcPct val="100000"/>
              </a:lnSpc>
              <a:spcBef>
                <a:spcPct val="20000"/>
              </a:spcBef>
              <a:spcAft>
                <a:spcPct val="0"/>
              </a:spcAft>
              <a:buClrTx/>
              <a:buSzTx/>
              <a:tabLst/>
              <a:defRPr/>
            </a:pPr>
            <a:r>
              <a:rPr kumimoji="1" lang="ja-JP" altLang="en-US" dirty="0"/>
              <a:t>［タイトル］</a:t>
            </a:r>
            <a:endParaRPr kumimoji="1" lang="en-US" altLang="ja-JP" dirty="0"/>
          </a:p>
        </p:txBody>
      </p:sp>
    </p:spTree>
    <p:extLst>
      <p:ext uri="{BB962C8B-B14F-4D97-AF65-F5344CB8AC3E}">
        <p14:creationId xmlns:p14="http://schemas.microsoft.com/office/powerpoint/2010/main" val="147423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0"/>
            <a:ext cx="9143999" cy="6858000"/>
          </a:xfrm>
          <a:prstGeom prst="rect">
            <a:avLst/>
          </a:prstGeom>
          <a:ln>
            <a:solidFill>
              <a:schemeClr val="accent1"/>
            </a:solidFill>
          </a:ln>
        </p:spPr>
      </p:pic>
      <p:sp>
        <p:nvSpPr>
          <p:cNvPr id="14" name="正方形/長方形 13"/>
          <p:cNvSpPr/>
          <p:nvPr/>
        </p:nvSpPr>
        <p:spPr>
          <a:xfrm>
            <a:off x="1" y="4714044"/>
            <a:ext cx="9144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b="0" i="0" dirty="0">
              <a:latin typeface="HGPGothicE" charset="-128"/>
              <a:ea typeface="HGPGothicE" charset="-128"/>
            </a:endParaRPr>
          </a:p>
        </p:txBody>
      </p:sp>
      <p:pic>
        <p:nvPicPr>
          <p:cNvPr id="15" name="図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pic>
        <p:nvPicPr>
          <p:cNvPr id="16" name="図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5593" y="257965"/>
            <a:ext cx="2424490" cy="936000"/>
          </a:xfrm>
          <a:prstGeom prst="rect">
            <a:avLst/>
          </a:prstGeom>
        </p:spPr>
      </p:pic>
      <p:sp>
        <p:nvSpPr>
          <p:cNvPr id="17" name="Text Placeholder 2"/>
          <p:cNvSpPr>
            <a:spLocks noGrp="1"/>
          </p:cNvSpPr>
          <p:nvPr>
            <p:ph type="body" idx="16" hasCustomPrompt="1"/>
          </p:nvPr>
        </p:nvSpPr>
        <p:spPr>
          <a:xfrm>
            <a:off x="2037755" y="4810096"/>
            <a:ext cx="7054257" cy="988424"/>
          </a:xfrm>
          <a:prstGeom prst="rect">
            <a:avLst/>
          </a:prstGeom>
          <a:effectLst/>
        </p:spPr>
        <p:txBody>
          <a:bodyPr anchor="t">
            <a:normAutofit/>
          </a:bodyPr>
          <a:lstStyle>
            <a:lvl1pPr marL="0" indent="0" fontAlgn="ctr">
              <a:spcBef>
                <a:spcPts val="0"/>
              </a:spcBef>
              <a:buNone/>
              <a:defRPr sz="2215" b="0" i="0" baseline="0">
                <a:solidFill>
                  <a:srgbClr val="FFFFFF"/>
                </a:solidFill>
                <a:latin typeface="HGPGothicE" charset="-128"/>
                <a:ea typeface="HGPGothicE" charset="-128"/>
                <a:cs typeface="HGPGothicE" charset="-128"/>
              </a:defRPr>
            </a:lvl1pPr>
            <a:lvl2pPr marL="562680" indent="0">
              <a:buNone/>
              <a:defRPr sz="1292">
                <a:solidFill>
                  <a:schemeClr val="bg1"/>
                </a:solidFill>
                <a:latin typeface="MS PGothic" charset="-128"/>
                <a:ea typeface="MS PGothic" charset="-128"/>
                <a:cs typeface="MS PGothic" charset="-128"/>
              </a:defRPr>
            </a:lvl2pPr>
            <a:lvl3pPr marL="1125360" indent="0">
              <a:buNone/>
              <a:defRPr sz="1292">
                <a:solidFill>
                  <a:schemeClr val="bg1"/>
                </a:solidFill>
                <a:latin typeface="MS PGothic" charset="-128"/>
                <a:ea typeface="MS PGothic" charset="-128"/>
                <a:cs typeface="MS PGothic" charset="-128"/>
              </a:defRPr>
            </a:lvl3pPr>
            <a:lvl4pPr marL="1688040" indent="0">
              <a:buNone/>
              <a:defRPr sz="1723">
                <a:solidFill>
                  <a:schemeClr val="tx1">
                    <a:tint val="75000"/>
                  </a:schemeClr>
                </a:solidFill>
              </a:defRPr>
            </a:lvl4pPr>
            <a:lvl5pPr marL="2250719" indent="0">
              <a:buNone/>
              <a:defRPr sz="1723">
                <a:solidFill>
                  <a:schemeClr val="tx1">
                    <a:tint val="75000"/>
                  </a:schemeClr>
                </a:solidFill>
              </a:defRPr>
            </a:lvl5pPr>
            <a:lvl6pPr marL="2813398" indent="0">
              <a:buNone/>
              <a:defRPr sz="1723">
                <a:solidFill>
                  <a:schemeClr val="tx1">
                    <a:tint val="75000"/>
                  </a:schemeClr>
                </a:solidFill>
              </a:defRPr>
            </a:lvl6pPr>
            <a:lvl7pPr marL="3376079" indent="0">
              <a:buNone/>
              <a:defRPr sz="1723">
                <a:solidFill>
                  <a:schemeClr val="tx1">
                    <a:tint val="75000"/>
                  </a:schemeClr>
                </a:solidFill>
              </a:defRPr>
            </a:lvl7pPr>
            <a:lvl8pPr marL="3938757" indent="0">
              <a:buNone/>
              <a:defRPr sz="1723">
                <a:solidFill>
                  <a:schemeClr val="tx1">
                    <a:tint val="75000"/>
                  </a:schemeClr>
                </a:solidFill>
              </a:defRPr>
            </a:lvl8pPr>
            <a:lvl9pPr marL="4501437" indent="0">
              <a:buNone/>
              <a:defRPr sz="1723">
                <a:solidFill>
                  <a:schemeClr val="tx1">
                    <a:tint val="75000"/>
                  </a:schemeClr>
                </a:solidFill>
              </a:defRPr>
            </a:lvl9pPr>
          </a:lstStyle>
          <a:p>
            <a:pPr lvl="0"/>
            <a:r>
              <a:rPr lang="ja-JP" altLang="en-US" dirty="0"/>
              <a:t>［タイトル（１</a:t>
            </a:r>
            <a:r>
              <a:rPr lang="en-US" altLang="ja-JP" dirty="0"/>
              <a:t>〜</a:t>
            </a:r>
            <a:r>
              <a:rPr lang="ja-JP" altLang="en-US" dirty="0"/>
              <a:t>３行）］</a:t>
            </a:r>
          </a:p>
        </p:txBody>
      </p:sp>
      <p:sp>
        <p:nvSpPr>
          <p:cNvPr id="18" name="Text Placeholder 2"/>
          <p:cNvSpPr>
            <a:spLocks noGrp="1"/>
          </p:cNvSpPr>
          <p:nvPr>
            <p:ph type="body" idx="17" hasCustomPrompt="1"/>
          </p:nvPr>
        </p:nvSpPr>
        <p:spPr>
          <a:xfrm>
            <a:off x="2037755" y="5863765"/>
            <a:ext cx="7054257" cy="985567"/>
          </a:xfrm>
          <a:prstGeom prst="rect">
            <a:avLst/>
          </a:prstGeom>
          <a:effectLst/>
        </p:spPr>
        <p:txBody>
          <a:bodyPr anchor="t">
            <a:normAutofit/>
          </a:bodyPr>
          <a:lstStyle>
            <a:lvl1pPr marL="0" marR="0" indent="0" algn="l" defTabSz="447576" rtl="0" eaLnBrk="1" fontAlgn="ctr" latinLnBrk="0" hangingPunct="1">
              <a:lnSpc>
                <a:spcPct val="100000"/>
              </a:lnSpc>
              <a:spcBef>
                <a:spcPts val="0"/>
              </a:spcBef>
              <a:spcAft>
                <a:spcPct val="0"/>
              </a:spcAft>
              <a:buClrTx/>
              <a:buSzTx/>
              <a:buFont typeface="Arial" pitchFamily="34" charset="0"/>
              <a:buNone/>
              <a:tabLst/>
              <a:defRPr sz="1662" b="0" i="0" baseline="0">
                <a:solidFill>
                  <a:srgbClr val="FFFFFF"/>
                </a:solidFill>
                <a:latin typeface="+mn-lt"/>
                <a:ea typeface="HGPGothicE" charset="-128"/>
                <a:cs typeface="HGPGothicE" charset="-128"/>
              </a:defRPr>
            </a:lvl1pPr>
            <a:lvl2pPr marL="562680" indent="0">
              <a:buNone/>
              <a:defRPr sz="1292">
                <a:solidFill>
                  <a:schemeClr val="bg1"/>
                </a:solidFill>
                <a:latin typeface="MS PGothic" charset="-128"/>
                <a:ea typeface="MS PGothic" charset="-128"/>
                <a:cs typeface="MS PGothic" charset="-128"/>
              </a:defRPr>
            </a:lvl2pPr>
            <a:lvl3pPr marL="1125360" indent="0">
              <a:buNone/>
              <a:defRPr sz="1292">
                <a:solidFill>
                  <a:schemeClr val="bg1"/>
                </a:solidFill>
                <a:latin typeface="MS PGothic" charset="-128"/>
                <a:ea typeface="MS PGothic" charset="-128"/>
                <a:cs typeface="MS PGothic" charset="-128"/>
              </a:defRPr>
            </a:lvl3pPr>
            <a:lvl4pPr marL="1688040" indent="0">
              <a:buNone/>
              <a:defRPr sz="1723">
                <a:solidFill>
                  <a:schemeClr val="tx1">
                    <a:tint val="75000"/>
                  </a:schemeClr>
                </a:solidFill>
              </a:defRPr>
            </a:lvl4pPr>
            <a:lvl5pPr marL="2250719" indent="0">
              <a:buNone/>
              <a:defRPr sz="1723">
                <a:solidFill>
                  <a:schemeClr val="tx1">
                    <a:tint val="75000"/>
                  </a:schemeClr>
                </a:solidFill>
              </a:defRPr>
            </a:lvl5pPr>
            <a:lvl6pPr marL="2813398" indent="0">
              <a:buNone/>
              <a:defRPr sz="1723">
                <a:solidFill>
                  <a:schemeClr val="tx1">
                    <a:tint val="75000"/>
                  </a:schemeClr>
                </a:solidFill>
              </a:defRPr>
            </a:lvl6pPr>
            <a:lvl7pPr marL="3376079" indent="0">
              <a:buNone/>
              <a:defRPr sz="1723">
                <a:solidFill>
                  <a:schemeClr val="tx1">
                    <a:tint val="75000"/>
                  </a:schemeClr>
                </a:solidFill>
              </a:defRPr>
            </a:lvl7pPr>
            <a:lvl8pPr marL="3938757" indent="0">
              <a:buNone/>
              <a:defRPr sz="1723">
                <a:solidFill>
                  <a:schemeClr val="tx1">
                    <a:tint val="75000"/>
                  </a:schemeClr>
                </a:solidFill>
              </a:defRPr>
            </a:lvl8pPr>
            <a:lvl9pPr marL="4501437" indent="0">
              <a:buNone/>
              <a:defRPr sz="1723">
                <a:solidFill>
                  <a:schemeClr val="tx1">
                    <a:tint val="75000"/>
                  </a:schemeClr>
                </a:solidFill>
              </a:defRPr>
            </a:lvl9pPr>
          </a:lstStyle>
          <a:p>
            <a:pPr marL="0" marR="0" lvl="0" indent="0" algn="l" defTabSz="447576"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r>
              <a:rPr lang="en-US" altLang="ja-JP" dirty="0"/>
              <a:t/>
            </a:r>
            <a:br>
              <a:rPr lang="en-US" altLang="ja-JP" dirty="0"/>
            </a:br>
            <a:r>
              <a:rPr lang="ja-JP" altLang="en-US" dirty="0"/>
              <a:t>株式会社ＮＴＴデータ　○○○○</a:t>
            </a:r>
            <a:r>
              <a:rPr lang="en-US" altLang="ja-JP" dirty="0"/>
              <a:t/>
            </a:r>
            <a:br>
              <a:rPr lang="en-US" altLang="ja-JP" dirty="0"/>
            </a:br>
            <a:r>
              <a:rPr lang="ja-JP" altLang="en-US" dirty="0"/>
              <a:t>○○○○○○○○○○○○</a:t>
            </a:r>
            <a:endParaRPr kumimoji="1" lang="ja-JP" altLang="en-US" dirty="0"/>
          </a:p>
        </p:txBody>
      </p:sp>
      <p:sp>
        <p:nvSpPr>
          <p:cNvPr id="19" name="TextBox 12"/>
          <p:cNvSpPr txBox="1"/>
          <p:nvPr/>
        </p:nvSpPr>
        <p:spPr>
          <a:xfrm>
            <a:off x="7607045" y="6721748"/>
            <a:ext cx="1484968" cy="113557"/>
          </a:xfrm>
          <a:prstGeom prst="rect">
            <a:avLst/>
          </a:prstGeom>
          <a:noFill/>
        </p:spPr>
        <p:txBody>
          <a:bodyPr wrap="square" tIns="0" bIns="0">
            <a:spAutoFit/>
          </a:bodyPr>
          <a:lstStyle/>
          <a:p>
            <a:pPr marL="0" marR="0" indent="0" algn="r"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rgbClr val="FFFFFF"/>
                </a:solidFill>
                <a:latin typeface="HGPGothicE" charset="-128"/>
                <a:ea typeface="HGPGothicE" charset="-128"/>
                <a:cs typeface="Meiryo UI" pitchFamily="50" charset="-128"/>
              </a:rPr>
              <a:t>© 2017 NTT DATA Corporation</a:t>
            </a:r>
          </a:p>
        </p:txBody>
      </p:sp>
    </p:spTree>
    <p:extLst>
      <p:ext uri="{BB962C8B-B14F-4D97-AF65-F5344CB8AC3E}">
        <p14:creationId xmlns:p14="http://schemas.microsoft.com/office/powerpoint/2010/main" val="3056474171"/>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4"/>
            <a:ext cx="9144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b="0" i="0" dirty="0">
              <a:latin typeface="HGPGothicE" charset="-128"/>
              <a:ea typeface="HGPGothicE" charset="-128"/>
            </a:endParaRPr>
          </a:p>
        </p:txBody>
      </p:sp>
      <p:pic>
        <p:nvPicPr>
          <p:cNvPr id="13" name="図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pic>
        <p:nvPicPr>
          <p:cNvPr id="17" name="図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82760" y="421201"/>
            <a:ext cx="2110154" cy="603885"/>
          </a:xfrm>
          <a:prstGeom prst="rect">
            <a:avLst/>
          </a:prstGeom>
        </p:spPr>
      </p:pic>
      <p:sp>
        <p:nvSpPr>
          <p:cNvPr id="10" name="Text Placeholder 2"/>
          <p:cNvSpPr>
            <a:spLocks noGrp="1"/>
          </p:cNvSpPr>
          <p:nvPr>
            <p:ph type="body" idx="16" hasCustomPrompt="1"/>
          </p:nvPr>
        </p:nvSpPr>
        <p:spPr>
          <a:xfrm>
            <a:off x="2037755" y="4810096"/>
            <a:ext cx="7054257" cy="988424"/>
          </a:xfrm>
          <a:prstGeom prst="rect">
            <a:avLst/>
          </a:prstGeom>
          <a:effectLst/>
        </p:spPr>
        <p:txBody>
          <a:bodyPr anchor="t">
            <a:normAutofit/>
          </a:bodyPr>
          <a:lstStyle>
            <a:lvl1pPr marL="0" indent="0" fontAlgn="ctr">
              <a:spcBef>
                <a:spcPts val="0"/>
              </a:spcBef>
              <a:buNone/>
              <a:defRPr sz="2215" b="0" i="0" baseline="0">
                <a:solidFill>
                  <a:srgbClr val="FFFFFF"/>
                </a:solidFill>
                <a:latin typeface="HGPGothicE" charset="-128"/>
                <a:ea typeface="HGPGothicE" charset="-128"/>
                <a:cs typeface="HGPGothicE" charset="-128"/>
              </a:defRPr>
            </a:lvl1pPr>
            <a:lvl2pPr marL="562680" indent="0">
              <a:buNone/>
              <a:defRPr sz="1292">
                <a:solidFill>
                  <a:schemeClr val="bg1"/>
                </a:solidFill>
                <a:latin typeface="MS PGothic" charset="-128"/>
                <a:ea typeface="MS PGothic" charset="-128"/>
                <a:cs typeface="MS PGothic" charset="-128"/>
              </a:defRPr>
            </a:lvl2pPr>
            <a:lvl3pPr marL="1125360" indent="0">
              <a:buNone/>
              <a:defRPr sz="1292">
                <a:solidFill>
                  <a:schemeClr val="bg1"/>
                </a:solidFill>
                <a:latin typeface="MS PGothic" charset="-128"/>
                <a:ea typeface="MS PGothic" charset="-128"/>
                <a:cs typeface="MS PGothic" charset="-128"/>
              </a:defRPr>
            </a:lvl3pPr>
            <a:lvl4pPr marL="1688040" indent="0">
              <a:buNone/>
              <a:defRPr sz="1723">
                <a:solidFill>
                  <a:schemeClr val="tx1">
                    <a:tint val="75000"/>
                  </a:schemeClr>
                </a:solidFill>
              </a:defRPr>
            </a:lvl4pPr>
            <a:lvl5pPr marL="2250719" indent="0">
              <a:buNone/>
              <a:defRPr sz="1723">
                <a:solidFill>
                  <a:schemeClr val="tx1">
                    <a:tint val="75000"/>
                  </a:schemeClr>
                </a:solidFill>
              </a:defRPr>
            </a:lvl5pPr>
            <a:lvl6pPr marL="2813398" indent="0">
              <a:buNone/>
              <a:defRPr sz="1723">
                <a:solidFill>
                  <a:schemeClr val="tx1">
                    <a:tint val="75000"/>
                  </a:schemeClr>
                </a:solidFill>
              </a:defRPr>
            </a:lvl6pPr>
            <a:lvl7pPr marL="3376079" indent="0">
              <a:buNone/>
              <a:defRPr sz="1723">
                <a:solidFill>
                  <a:schemeClr val="tx1">
                    <a:tint val="75000"/>
                  </a:schemeClr>
                </a:solidFill>
              </a:defRPr>
            </a:lvl7pPr>
            <a:lvl8pPr marL="3938757" indent="0">
              <a:buNone/>
              <a:defRPr sz="1723">
                <a:solidFill>
                  <a:schemeClr val="tx1">
                    <a:tint val="75000"/>
                  </a:schemeClr>
                </a:solidFill>
              </a:defRPr>
            </a:lvl8pPr>
            <a:lvl9pPr marL="4501437" indent="0">
              <a:buNone/>
              <a:defRPr sz="1723">
                <a:solidFill>
                  <a:schemeClr val="tx1">
                    <a:tint val="75000"/>
                  </a:schemeClr>
                </a:solidFill>
              </a:defRPr>
            </a:lvl9pPr>
          </a:lstStyle>
          <a:p>
            <a:pPr lvl="0"/>
            <a:r>
              <a:rPr lang="ja-JP" altLang="en-US" dirty="0"/>
              <a:t>［タイトル（１</a:t>
            </a:r>
            <a:r>
              <a:rPr lang="en-US" altLang="ja-JP" dirty="0"/>
              <a:t>〜</a:t>
            </a:r>
            <a:r>
              <a:rPr lang="ja-JP" altLang="en-US" dirty="0"/>
              <a:t>３行）］</a:t>
            </a:r>
          </a:p>
        </p:txBody>
      </p:sp>
      <p:sp>
        <p:nvSpPr>
          <p:cNvPr id="14" name="TextBox 12"/>
          <p:cNvSpPr txBox="1"/>
          <p:nvPr/>
        </p:nvSpPr>
        <p:spPr>
          <a:xfrm>
            <a:off x="7607045" y="6721748"/>
            <a:ext cx="1484968" cy="113557"/>
          </a:xfrm>
          <a:prstGeom prst="rect">
            <a:avLst/>
          </a:prstGeom>
          <a:noFill/>
        </p:spPr>
        <p:txBody>
          <a:bodyPr wrap="square" tIns="0" bIns="0">
            <a:spAutoFit/>
          </a:bodyPr>
          <a:lstStyle/>
          <a:p>
            <a:pPr marL="0" marR="0" indent="0" algn="r"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rgbClr val="FFFFFF"/>
                </a:solidFill>
                <a:latin typeface="HGPGothicE" charset="-128"/>
                <a:ea typeface="HGPGothicE" charset="-128"/>
                <a:cs typeface="Meiryo UI" pitchFamily="50" charset="-128"/>
              </a:rPr>
              <a:t>© 2017 NTT DATA Corporation</a:t>
            </a:r>
          </a:p>
        </p:txBody>
      </p:sp>
      <p:sp>
        <p:nvSpPr>
          <p:cNvPr id="8" name="Text Placeholder 2"/>
          <p:cNvSpPr>
            <a:spLocks noGrp="1"/>
          </p:cNvSpPr>
          <p:nvPr>
            <p:ph type="body" idx="17" hasCustomPrompt="1"/>
          </p:nvPr>
        </p:nvSpPr>
        <p:spPr>
          <a:xfrm>
            <a:off x="2037755" y="5863765"/>
            <a:ext cx="7054257" cy="985567"/>
          </a:xfrm>
          <a:prstGeom prst="rect">
            <a:avLst/>
          </a:prstGeom>
          <a:effectLst/>
        </p:spPr>
        <p:txBody>
          <a:bodyPr anchor="t">
            <a:normAutofit/>
          </a:bodyPr>
          <a:lstStyle>
            <a:lvl1pPr marL="0" marR="0" indent="0" algn="l" defTabSz="447576" rtl="0" eaLnBrk="1" fontAlgn="ctr" latinLnBrk="0" hangingPunct="1">
              <a:lnSpc>
                <a:spcPct val="100000"/>
              </a:lnSpc>
              <a:spcBef>
                <a:spcPts val="0"/>
              </a:spcBef>
              <a:spcAft>
                <a:spcPct val="0"/>
              </a:spcAft>
              <a:buClrTx/>
              <a:buSzTx/>
              <a:buFont typeface="Arial" pitchFamily="34" charset="0"/>
              <a:buNone/>
              <a:tabLst/>
              <a:defRPr sz="1662" b="0" i="0" baseline="0">
                <a:solidFill>
                  <a:srgbClr val="FFFFFF"/>
                </a:solidFill>
                <a:latin typeface="+mn-lt"/>
                <a:ea typeface="HGPGothicE" charset="-128"/>
                <a:cs typeface="HGPGothicE" charset="-128"/>
              </a:defRPr>
            </a:lvl1pPr>
            <a:lvl2pPr marL="562680" indent="0">
              <a:buNone/>
              <a:defRPr sz="1292">
                <a:solidFill>
                  <a:schemeClr val="bg1"/>
                </a:solidFill>
                <a:latin typeface="MS PGothic" charset="-128"/>
                <a:ea typeface="MS PGothic" charset="-128"/>
                <a:cs typeface="MS PGothic" charset="-128"/>
              </a:defRPr>
            </a:lvl2pPr>
            <a:lvl3pPr marL="1125360" indent="0">
              <a:buNone/>
              <a:defRPr sz="1292">
                <a:solidFill>
                  <a:schemeClr val="bg1"/>
                </a:solidFill>
                <a:latin typeface="MS PGothic" charset="-128"/>
                <a:ea typeface="MS PGothic" charset="-128"/>
                <a:cs typeface="MS PGothic" charset="-128"/>
              </a:defRPr>
            </a:lvl3pPr>
            <a:lvl4pPr marL="1688040" indent="0">
              <a:buNone/>
              <a:defRPr sz="1723">
                <a:solidFill>
                  <a:schemeClr val="tx1">
                    <a:tint val="75000"/>
                  </a:schemeClr>
                </a:solidFill>
              </a:defRPr>
            </a:lvl4pPr>
            <a:lvl5pPr marL="2250719" indent="0">
              <a:buNone/>
              <a:defRPr sz="1723">
                <a:solidFill>
                  <a:schemeClr val="tx1">
                    <a:tint val="75000"/>
                  </a:schemeClr>
                </a:solidFill>
              </a:defRPr>
            </a:lvl5pPr>
            <a:lvl6pPr marL="2813398" indent="0">
              <a:buNone/>
              <a:defRPr sz="1723">
                <a:solidFill>
                  <a:schemeClr val="tx1">
                    <a:tint val="75000"/>
                  </a:schemeClr>
                </a:solidFill>
              </a:defRPr>
            </a:lvl6pPr>
            <a:lvl7pPr marL="3376079" indent="0">
              <a:buNone/>
              <a:defRPr sz="1723">
                <a:solidFill>
                  <a:schemeClr val="tx1">
                    <a:tint val="75000"/>
                  </a:schemeClr>
                </a:solidFill>
              </a:defRPr>
            </a:lvl7pPr>
            <a:lvl8pPr marL="3938757" indent="0">
              <a:buNone/>
              <a:defRPr sz="1723">
                <a:solidFill>
                  <a:schemeClr val="tx1">
                    <a:tint val="75000"/>
                  </a:schemeClr>
                </a:solidFill>
              </a:defRPr>
            </a:lvl8pPr>
            <a:lvl9pPr marL="4501437" indent="0">
              <a:buNone/>
              <a:defRPr sz="1723">
                <a:solidFill>
                  <a:schemeClr val="tx1">
                    <a:tint val="75000"/>
                  </a:schemeClr>
                </a:solidFill>
              </a:defRPr>
            </a:lvl9pPr>
          </a:lstStyle>
          <a:p>
            <a:pPr marL="0" marR="0" lvl="0" indent="0" algn="l" defTabSz="447576"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r>
              <a:rPr lang="en-US" altLang="ja-JP" dirty="0"/>
              <a:t/>
            </a:r>
            <a:br>
              <a:rPr lang="en-US" altLang="ja-JP" dirty="0"/>
            </a:br>
            <a:r>
              <a:rPr lang="ja-JP" altLang="en-US" dirty="0"/>
              <a:t>株式会社ＮＴＴデータ　○○○○</a:t>
            </a:r>
            <a:r>
              <a:rPr lang="en-US" altLang="ja-JP" dirty="0"/>
              <a:t/>
            </a:r>
            <a:br>
              <a:rPr lang="en-US" altLang="ja-JP" dirty="0"/>
            </a:br>
            <a:r>
              <a:rPr lang="ja-JP" altLang="en-US" dirty="0"/>
              <a:t>○○○○○○○○○○○○</a:t>
            </a:r>
            <a:endParaRPr kumimoji="1" lang="ja-JP" altLang="en-US" dirty="0"/>
          </a:p>
        </p:txBody>
      </p:sp>
    </p:spTree>
    <p:extLst>
      <p:ext uri="{BB962C8B-B14F-4D97-AF65-F5344CB8AC3E}">
        <p14:creationId xmlns:p14="http://schemas.microsoft.com/office/powerpoint/2010/main" val="2342965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1979640" y="908720"/>
            <a:ext cx="6713548" cy="5544000"/>
          </a:xfrm>
          <a:prstGeom prst="rect">
            <a:avLst/>
          </a:prstGeom>
        </p:spPr>
        <p:txBody>
          <a:bodyPr lIns="183600" rIns="183600"/>
          <a:lstStyle>
            <a:lvl1pPr marL="422041" indent="-422041" fontAlgn="ctr">
              <a:spcBef>
                <a:spcPts val="0"/>
              </a:spcBef>
              <a:spcAft>
                <a:spcPts val="0"/>
              </a:spcAft>
              <a:buFont typeface="+mj-lt"/>
              <a:buAutoNum type="arabicPeriod"/>
              <a:defRPr sz="1846" b="0" i="0" spc="92" baseline="0">
                <a:solidFill>
                  <a:schemeClr val="tx1"/>
                </a:solidFill>
                <a:latin typeface="HGPGothicE" charset="-128"/>
                <a:ea typeface="HGPGothicE" charset="-128"/>
                <a:cs typeface="HGPGothicE" charset="-128"/>
              </a:defRPr>
            </a:lvl1pPr>
            <a:lvl2pPr marL="562680" indent="0" fontAlgn="ctr">
              <a:spcBef>
                <a:spcPts val="0"/>
              </a:spcBef>
              <a:spcAft>
                <a:spcPts val="0"/>
              </a:spcAft>
              <a:buFontTx/>
              <a:buNone/>
              <a:defRPr sz="1846" b="0" i="0" spc="92">
                <a:solidFill>
                  <a:schemeClr val="tx1"/>
                </a:solidFill>
                <a:latin typeface="HGPGothicE" charset="-128"/>
                <a:ea typeface="HGPGothicE" charset="-128"/>
                <a:cs typeface="HGPGothicE" charset="-128"/>
              </a:defRPr>
            </a:lvl2pPr>
            <a:lvl3pPr marL="1125359" indent="0" fontAlgn="ctr">
              <a:spcBef>
                <a:spcPts val="0"/>
              </a:spcBef>
              <a:spcAft>
                <a:spcPts val="0"/>
              </a:spcAft>
              <a:buFontTx/>
              <a:buNone/>
              <a:defRPr sz="1846" b="0" i="0" spc="92">
                <a:solidFill>
                  <a:schemeClr val="tx1"/>
                </a:solidFill>
                <a:latin typeface="HGPGothicE" charset="-128"/>
                <a:ea typeface="HGPGothicE" charset="-128"/>
                <a:cs typeface="HGPGothicE" charset="-128"/>
              </a:defRPr>
            </a:lvl3pPr>
            <a:lvl4pPr marL="1688040" indent="0">
              <a:buFontTx/>
              <a:buNone/>
              <a:defRPr>
                <a:solidFill>
                  <a:schemeClr val="tx2"/>
                </a:solidFill>
              </a:defRPr>
            </a:lvl4pPr>
            <a:lvl5pPr marL="2250719"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1920158" cy="3744310"/>
          </a:xfrm>
          <a:prstGeom prst="rect">
            <a:avLst/>
          </a:prstGeom>
        </p:spPr>
      </p:pic>
      <p:sp>
        <p:nvSpPr>
          <p:cNvPr id="10" name="テキスト プレースホルダー 9"/>
          <p:cNvSpPr>
            <a:spLocks noGrp="1"/>
          </p:cNvSpPr>
          <p:nvPr>
            <p:ph type="body" sz="quarter" idx="10" hasCustomPrompt="1"/>
          </p:nvPr>
        </p:nvSpPr>
        <p:spPr>
          <a:xfrm>
            <a:off x="158942" y="1748"/>
            <a:ext cx="8841821" cy="730799"/>
          </a:xfrm>
          <a:prstGeom prst="rect">
            <a:avLst/>
          </a:prstGeom>
        </p:spPr>
        <p:txBody>
          <a:bodyPr anchor="ctr" anchorCtr="0">
            <a:normAutofit/>
          </a:bodyPr>
          <a:lstStyle>
            <a:lvl1pPr marL="0" indent="0">
              <a:buFontTx/>
              <a:buNone/>
              <a:defRPr sz="2215" baseline="0">
                <a:solidFill>
                  <a:schemeClr val="tx1"/>
                </a:solidFill>
                <a:latin typeface="+mj-ea"/>
                <a:ea typeface="+mj-ea"/>
              </a:defRPr>
            </a:lvl1pPr>
          </a:lstStyle>
          <a:p>
            <a:pPr marL="209053" marR="0" lvl="0" indent="-209053" algn="l" defTabSz="562680" rtl="0" eaLnBrk="1" fontAlgn="base" latinLnBrk="0" hangingPunct="1">
              <a:lnSpc>
                <a:spcPct val="100000"/>
              </a:lnSpc>
              <a:spcBef>
                <a:spcPct val="20000"/>
              </a:spcBef>
              <a:spcAft>
                <a:spcPct val="0"/>
              </a:spcAft>
              <a:buClrTx/>
              <a:buSzTx/>
              <a:buFont typeface="Arial" pitchFamily="34" charset="0"/>
              <a:buNone/>
              <a:tabLst/>
              <a:defRPr/>
            </a:pPr>
            <a:r>
              <a:rPr kumimoji="1" lang="ja-JP" altLang="en-US" dirty="0"/>
              <a:t>［目次］</a:t>
            </a:r>
            <a:endParaRPr kumimoji="1" lang="en-US" altLang="ja-JP" dirty="0"/>
          </a:p>
        </p:txBody>
      </p:sp>
      <p:sp>
        <p:nvSpPr>
          <p:cNvPr id="12" name="TextBox 16"/>
          <p:cNvSpPr txBox="1"/>
          <p:nvPr/>
        </p:nvSpPr>
        <p:spPr>
          <a:xfrm>
            <a:off x="4262663" y="6551482"/>
            <a:ext cx="618675" cy="17049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108"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108" b="0" i="0" dirty="0">
              <a:solidFill>
                <a:schemeClr val="tx1"/>
              </a:solidFill>
              <a:latin typeface="HGPGothicE" charset="-128"/>
              <a:ea typeface="HGPGothicE" charset="-128"/>
              <a:cs typeface="HGPGothicE" charset="-128"/>
            </a:endParaRPr>
          </a:p>
        </p:txBody>
      </p:sp>
      <p:sp>
        <p:nvSpPr>
          <p:cNvPr id="14" name="TextBox 12"/>
          <p:cNvSpPr txBox="1"/>
          <p:nvPr/>
        </p:nvSpPr>
        <p:spPr>
          <a:xfrm>
            <a:off x="1920159" y="6580945"/>
            <a:ext cx="1484968" cy="113557"/>
          </a:xfrm>
          <a:prstGeom prst="rect">
            <a:avLst/>
          </a:prstGeom>
          <a:noFill/>
        </p:spPr>
        <p:txBody>
          <a:bodyPr wrap="square" tIns="0" bIns="0">
            <a:spAutoFit/>
          </a:bodyPr>
          <a:lstStyle/>
          <a:p>
            <a:pPr marL="0" marR="0" indent="0" algn="r"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chemeClr val="tx1"/>
                </a:solidFill>
                <a:latin typeface="HGPGothicE" charset="-128"/>
                <a:ea typeface="HGPGothicE" charset="-128"/>
                <a:cs typeface="Meiryo UI" pitchFamily="50" charset="-128"/>
              </a:rPr>
              <a:t>© 2017 NTT DATA Corporation</a:t>
            </a: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000" y="6504431"/>
            <a:ext cx="1070505" cy="295200"/>
          </a:xfrm>
          <a:prstGeom prst="rect">
            <a:avLst/>
          </a:prstGeom>
        </p:spPr>
      </p:pic>
    </p:spTree>
    <p:extLst>
      <p:ext uri="{BB962C8B-B14F-4D97-AF65-F5344CB8AC3E}">
        <p14:creationId xmlns:p14="http://schemas.microsoft.com/office/powerpoint/2010/main" val="798329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428923" y="908720"/>
            <a:ext cx="6267116" cy="4412378"/>
          </a:xfrm>
          <a:prstGeom prst="rect">
            <a:avLst/>
          </a:prstGeom>
        </p:spPr>
        <p:txBody>
          <a:bodyPr anchor="ctr" anchorCtr="1">
            <a:normAutofit/>
          </a:bodyPr>
          <a:lstStyle>
            <a:lvl1pPr algn="ctr">
              <a:defRPr sz="2215" spc="185" baseline="0">
                <a:solidFill>
                  <a:srgbClr val="FFFFFF"/>
                </a:solidFill>
              </a:defRPr>
            </a:lvl1pPr>
          </a:lstStyle>
          <a:p>
            <a:r>
              <a:rPr kumimoji="1" lang="ja-JP" altLang="en-US" dirty="0"/>
              <a:t>［中扉］</a:t>
            </a:r>
          </a:p>
        </p:txBody>
      </p:sp>
      <p:sp>
        <p:nvSpPr>
          <p:cNvPr id="13" name="TextBox 12"/>
          <p:cNvSpPr txBox="1"/>
          <p:nvPr/>
        </p:nvSpPr>
        <p:spPr>
          <a:xfrm>
            <a:off x="213493" y="6593331"/>
            <a:ext cx="1491917" cy="113557"/>
          </a:xfrm>
          <a:prstGeom prst="rect">
            <a:avLst/>
          </a:prstGeom>
          <a:noFill/>
        </p:spPr>
        <p:txBody>
          <a:bodyPr tIns="0" bIns="0">
            <a:spAutoFit/>
          </a:bodyPr>
          <a:lstStyle/>
          <a:p>
            <a:pPr marL="0" marR="0" indent="0" algn="l"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chemeClr val="bg1"/>
                </a:solidFill>
                <a:latin typeface="HGPGothicE" charset="-128"/>
                <a:ea typeface="HGPGothicE" charset="-128"/>
                <a:cs typeface="Meiryo UI" pitchFamily="50" charset="-128"/>
              </a:rPr>
              <a:t>© 2017 NTT DATA Corporation</a:t>
            </a:r>
          </a:p>
        </p:txBody>
      </p:sp>
      <p:sp>
        <p:nvSpPr>
          <p:cNvPr id="14" name="TextBox 16"/>
          <p:cNvSpPr txBox="1"/>
          <p:nvPr/>
        </p:nvSpPr>
        <p:spPr>
          <a:xfrm>
            <a:off x="4277396" y="6551482"/>
            <a:ext cx="618675" cy="17049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108"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108" b="0" i="0" dirty="0">
              <a:solidFill>
                <a:schemeClr val="bg1"/>
              </a:solidFill>
              <a:latin typeface="HGPGothicE" charset="-128"/>
              <a:ea typeface="HGPGothicE" charset="-128"/>
              <a:cs typeface="HGPGothicE" charset="-128"/>
            </a:endParaRPr>
          </a:p>
        </p:txBody>
      </p:sp>
      <p:pic>
        <p:nvPicPr>
          <p:cNvPr id="15"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28978" y="6503752"/>
            <a:ext cx="1087709" cy="296174"/>
          </a:xfrm>
          <a:prstGeom prst="rect">
            <a:avLst/>
          </a:prstGeom>
        </p:spPr>
      </p:pic>
    </p:spTree>
    <p:extLst>
      <p:ext uri="{BB962C8B-B14F-4D97-AF65-F5344CB8AC3E}">
        <p14:creationId xmlns:p14="http://schemas.microsoft.com/office/powerpoint/2010/main" val="18171798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37051" y="908720"/>
            <a:ext cx="8256137" cy="5256410"/>
          </a:xfrm>
          <a:prstGeom prst="rect">
            <a:avLst/>
          </a:prstGeom>
        </p:spPr>
        <p:txBody>
          <a:bodyPr lIns="90000"/>
          <a:lstStyle>
            <a:lvl1pPr marL="0" indent="0" fontAlgn="ctr">
              <a:spcBef>
                <a:spcPts val="0"/>
              </a:spcBef>
              <a:buFont typeface="Arial" charset="0"/>
              <a:buNone/>
              <a:defRPr sz="1846" b="0" i="0" spc="92" baseline="0">
                <a:solidFill>
                  <a:schemeClr val="tx1"/>
                </a:solidFill>
                <a:latin typeface="HGPGothicE" charset="-128"/>
                <a:ea typeface="HGPGothicE" charset="-128"/>
                <a:cs typeface="HGPGothicE" charset="-128"/>
              </a:defRPr>
            </a:lvl1pPr>
            <a:lvl2pPr marL="562680" indent="0" fontAlgn="ctr">
              <a:spcBef>
                <a:spcPts val="0"/>
              </a:spcBef>
              <a:buFont typeface="Arial" charset="0"/>
              <a:buNone/>
              <a:defRPr sz="1846" b="0" i="0" spc="92">
                <a:solidFill>
                  <a:schemeClr val="tx1"/>
                </a:solidFill>
                <a:latin typeface="HGPGothicE" charset="-128"/>
                <a:ea typeface="HGPGothicE" charset="-128"/>
                <a:cs typeface="HGPGothicE" charset="-128"/>
              </a:defRPr>
            </a:lvl2pPr>
            <a:lvl3pPr marL="1125359" indent="0" fontAlgn="ctr">
              <a:spcBef>
                <a:spcPts val="0"/>
              </a:spcBef>
              <a:buFont typeface="Arial" charset="0"/>
              <a:buNone/>
              <a:defRPr sz="1846" b="0" i="0" spc="92">
                <a:solidFill>
                  <a:schemeClr val="tx1"/>
                </a:solidFill>
                <a:latin typeface="HGPGothicE" charset="-128"/>
                <a:ea typeface="HGPGothicE" charset="-128"/>
                <a:cs typeface="HGPGothicE" charset="-128"/>
              </a:defRPr>
            </a:lvl3pPr>
            <a:lvl4pPr marL="1688040" indent="0">
              <a:buFontTx/>
              <a:buNone/>
              <a:defRPr>
                <a:solidFill>
                  <a:schemeClr val="tx2"/>
                </a:solidFill>
              </a:defRPr>
            </a:lvl4pPr>
            <a:lvl5pPr marL="2250719"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58943" y="2902"/>
            <a:ext cx="8833966" cy="720000"/>
          </a:xfrm>
          <a:prstGeom prst="rect">
            <a:avLst/>
          </a:prstGeom>
        </p:spPr>
        <p:txBody>
          <a:bodyPr tIns="108000" anchor="ctr" anchorCtr="0">
            <a:normAutofit/>
          </a:bodyPr>
          <a:lstStyle>
            <a:lvl1pPr marL="0" indent="0">
              <a:buFont typeface="+mj-lt"/>
              <a:buNone/>
              <a:defRPr sz="2215" baseline="0">
                <a:solidFill>
                  <a:schemeClr val="accent2"/>
                </a:solidFill>
                <a:latin typeface="+mj-ea"/>
                <a:ea typeface="+mj-ea"/>
              </a:defRPr>
            </a:lvl1pPr>
          </a:lstStyle>
          <a:p>
            <a:pPr marL="209053" marR="0" lvl="0" indent="-209053" algn="l" defTabSz="562680" rtl="0" eaLnBrk="1" fontAlgn="base" latinLnBrk="0" hangingPunct="1">
              <a:lnSpc>
                <a:spcPct val="100000"/>
              </a:lnSpc>
              <a:spcBef>
                <a:spcPct val="20000"/>
              </a:spcBef>
              <a:spcAft>
                <a:spcPct val="0"/>
              </a:spcAft>
              <a:buClrTx/>
              <a:buSzTx/>
              <a:tabLst/>
              <a:defRPr/>
            </a:pPr>
            <a:r>
              <a:rPr kumimoji="1" lang="ja-JP" altLang="en-US" dirty="0"/>
              <a:t>［タイトル］</a:t>
            </a:r>
            <a:endParaRPr kumimoji="1" lang="en-US" altLang="ja-JP" dirty="0"/>
          </a:p>
        </p:txBody>
      </p:sp>
    </p:spTree>
    <p:extLst>
      <p:ext uri="{BB962C8B-B14F-4D97-AF65-F5344CB8AC3E}">
        <p14:creationId xmlns:p14="http://schemas.microsoft.com/office/powerpoint/2010/main" val="1380845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タイトルとコンテンツB">
    <p:spTree>
      <p:nvGrpSpPr>
        <p:cNvPr id="1" name=""/>
        <p:cNvGrpSpPr/>
        <p:nvPr/>
      </p:nvGrpSpPr>
      <p:grpSpPr>
        <a:xfrm>
          <a:off x="0" y="0"/>
          <a:ext cx="0" cy="0"/>
          <a:chOff x="0" y="0"/>
          <a:chExt cx="0" cy="0"/>
        </a:xfrm>
      </p:grpSpPr>
      <p:sp>
        <p:nvSpPr>
          <p:cNvPr id="5" name="Rectangle 20"/>
          <p:cNvSpPr/>
          <p:nvPr/>
        </p:nvSpPr>
        <p:spPr>
          <a:xfrm>
            <a:off x="0" y="0"/>
            <a:ext cx="9144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77561" tIns="38780" rIns="77561" bIns="38780"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58942" y="2902"/>
            <a:ext cx="8833967" cy="720000"/>
          </a:xfrm>
          <a:prstGeom prst="rect">
            <a:avLst/>
          </a:prstGeom>
        </p:spPr>
        <p:txBody>
          <a:bodyPr tIns="108000" anchor="ctr" anchorCtr="0">
            <a:normAutofit/>
          </a:bodyPr>
          <a:lstStyle>
            <a:lvl1pPr marL="0" indent="0">
              <a:buFont typeface="+mj-lt"/>
              <a:buNone/>
              <a:defRPr sz="2215" baseline="0">
                <a:solidFill>
                  <a:schemeClr val="bg1"/>
                </a:solidFill>
                <a:latin typeface="+mj-ea"/>
                <a:ea typeface="+mj-ea"/>
              </a:defRPr>
            </a:lvl1pPr>
          </a:lstStyle>
          <a:p>
            <a:pPr marL="209053" marR="0" lvl="0" indent="-209053" algn="l" defTabSz="562680" rtl="0" eaLnBrk="1" fontAlgn="base" latinLnBrk="0" hangingPunct="1">
              <a:lnSpc>
                <a:spcPct val="100000"/>
              </a:lnSpc>
              <a:spcBef>
                <a:spcPct val="20000"/>
              </a:spcBef>
              <a:spcAft>
                <a:spcPct val="0"/>
              </a:spcAft>
              <a:buClrTx/>
              <a:buSzTx/>
              <a:tabLst/>
              <a:defRPr/>
            </a:pPr>
            <a:r>
              <a:rPr kumimoji="1" lang="ja-JP" altLang="en-US" dirty="0"/>
              <a:t>［タイトル］</a:t>
            </a:r>
            <a:endParaRPr kumimoji="1" lang="en-US" altLang="ja-JP" dirty="0"/>
          </a:p>
        </p:txBody>
      </p:sp>
      <p:sp>
        <p:nvSpPr>
          <p:cNvPr id="7" name="コンテンツ プレースホルダー 2"/>
          <p:cNvSpPr>
            <a:spLocks noGrp="1"/>
          </p:cNvSpPr>
          <p:nvPr>
            <p:ph idx="1" hasCustomPrompt="1"/>
          </p:nvPr>
        </p:nvSpPr>
        <p:spPr>
          <a:xfrm>
            <a:off x="437051" y="908720"/>
            <a:ext cx="8256137" cy="5256410"/>
          </a:xfrm>
          <a:prstGeom prst="rect">
            <a:avLst/>
          </a:prstGeom>
        </p:spPr>
        <p:txBody>
          <a:bodyPr lIns="90000"/>
          <a:lstStyle>
            <a:lvl1pPr marL="0" indent="0" fontAlgn="ctr">
              <a:spcBef>
                <a:spcPts val="0"/>
              </a:spcBef>
              <a:buFont typeface="Arial" charset="0"/>
              <a:buNone/>
              <a:defRPr sz="1846" b="0" i="0" spc="92" baseline="0">
                <a:solidFill>
                  <a:schemeClr val="tx1"/>
                </a:solidFill>
                <a:latin typeface="HGPGothicE" charset="-128"/>
                <a:ea typeface="HGPGothicE" charset="-128"/>
                <a:cs typeface="HGPGothicE" charset="-128"/>
              </a:defRPr>
            </a:lvl1pPr>
            <a:lvl2pPr marL="562680" indent="0" fontAlgn="ctr">
              <a:spcBef>
                <a:spcPts val="0"/>
              </a:spcBef>
              <a:buFont typeface="Arial" charset="0"/>
              <a:buNone/>
              <a:defRPr sz="1846" b="0" i="0" spc="92">
                <a:solidFill>
                  <a:schemeClr val="tx1"/>
                </a:solidFill>
                <a:latin typeface="HGPGothicE" charset="-128"/>
                <a:ea typeface="HGPGothicE" charset="-128"/>
                <a:cs typeface="HGPGothicE" charset="-128"/>
              </a:defRPr>
            </a:lvl2pPr>
            <a:lvl3pPr marL="1125359" indent="0" fontAlgn="ctr">
              <a:spcBef>
                <a:spcPts val="0"/>
              </a:spcBef>
              <a:buFont typeface="Arial" charset="0"/>
              <a:buNone/>
              <a:defRPr sz="1846" b="0" i="0" spc="92">
                <a:solidFill>
                  <a:schemeClr val="tx1"/>
                </a:solidFill>
                <a:latin typeface="HGPGothicE" charset="-128"/>
                <a:ea typeface="HGPGothicE" charset="-128"/>
                <a:cs typeface="HGPGothicE" charset="-128"/>
              </a:defRPr>
            </a:lvl3pPr>
            <a:lvl4pPr marL="1688040" indent="0">
              <a:buFontTx/>
              <a:buNone/>
              <a:defRPr>
                <a:solidFill>
                  <a:schemeClr val="tx2"/>
                </a:solidFill>
              </a:defRPr>
            </a:lvl4pPr>
            <a:lvl5pPr marL="2250719"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60270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8747521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612216" y="2852936"/>
            <a:ext cx="3920473"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662" b="0" i="0" spc="73" baseline="0">
                <a:solidFill>
                  <a:schemeClr val="bg1"/>
                </a:solidFill>
                <a:latin typeface="HGPGothicE" charset="-128"/>
                <a:ea typeface="HGPGothicE" charset="-128"/>
                <a:cs typeface="HGPGothicE" charset="-128"/>
              </a:defRPr>
            </a:lvl1pPr>
            <a:lvl2pPr marL="447576" indent="0" fontAlgn="ctr">
              <a:spcBef>
                <a:spcPts val="0"/>
              </a:spcBef>
              <a:buFontTx/>
              <a:buNone/>
              <a:defRPr sz="1662" b="0" i="0" spc="73">
                <a:solidFill>
                  <a:schemeClr val="bg1"/>
                </a:solidFill>
                <a:latin typeface="HGPGothicE" charset="-128"/>
                <a:ea typeface="HGPGothicE" charset="-128"/>
                <a:cs typeface="HGPGothicE" charset="-128"/>
              </a:defRPr>
            </a:lvl2pPr>
            <a:lvl3pPr marL="895152" indent="0" fontAlgn="ctr">
              <a:spcBef>
                <a:spcPts val="0"/>
              </a:spcBef>
              <a:buFontTx/>
              <a:buNone/>
              <a:defRPr sz="1662" b="0" i="0" spc="73">
                <a:solidFill>
                  <a:schemeClr val="bg1"/>
                </a:solidFill>
                <a:latin typeface="HGPGothicE" charset="-128"/>
                <a:ea typeface="HGPGothicE" charset="-128"/>
                <a:cs typeface="HGPGothicE" charset="-128"/>
              </a:defRPr>
            </a:lvl3pPr>
            <a:lvl4pPr marL="1342730" indent="0">
              <a:buFontTx/>
              <a:buNone/>
              <a:defRPr>
                <a:solidFill>
                  <a:schemeClr val="tx2"/>
                </a:solidFill>
              </a:defRPr>
            </a:lvl4pPr>
            <a:lvl5pPr marL="1790306" indent="0">
              <a:buFontTx/>
              <a:buNone/>
              <a:defRPr>
                <a:solidFill>
                  <a:schemeClr val="tx2"/>
                </a:solidFill>
              </a:defRPr>
            </a:lvl5pPr>
          </a:lstStyle>
          <a:p>
            <a:pPr algn="ctr"/>
            <a:r>
              <a:rPr lang="ja-JP" altLang="en-US" sz="1662" spc="185" dirty="0">
                <a:solidFill>
                  <a:srgbClr val="FFFFFF"/>
                </a:solidFill>
                <a:latin typeface="HGPGothicE" charset="-128"/>
                <a:ea typeface="HGPGothicE" charset="-128"/>
                <a:cs typeface="HGPGothicE" charset="-128"/>
              </a:rPr>
              <a:t>写真</a:t>
            </a:r>
            <a:r>
              <a:rPr lang="en-US" altLang="ja-JP" sz="1662" spc="185" dirty="0">
                <a:solidFill>
                  <a:srgbClr val="FFFFFF"/>
                </a:solidFill>
                <a:latin typeface="HGPGothicE" charset="-128"/>
                <a:ea typeface="HGPGothicE" charset="-128"/>
                <a:cs typeface="HGPGothicE" charset="-128"/>
              </a:rPr>
              <a:t>/</a:t>
            </a:r>
            <a:r>
              <a:rPr lang="ja-JP" altLang="en-US" sz="1662" spc="185" dirty="0">
                <a:solidFill>
                  <a:srgbClr val="FFFFFF"/>
                </a:solidFill>
                <a:latin typeface="HGPGothicE" charset="-128"/>
                <a:ea typeface="HGPGothicE" charset="-128"/>
                <a:cs typeface="HGPGothicE" charset="-128"/>
              </a:rPr>
              <a:t>動画を貼付</a:t>
            </a:r>
          </a:p>
        </p:txBody>
      </p:sp>
      <p:sp>
        <p:nvSpPr>
          <p:cNvPr id="6" name="TextBox 12"/>
          <p:cNvSpPr txBox="1"/>
          <p:nvPr/>
        </p:nvSpPr>
        <p:spPr>
          <a:xfrm>
            <a:off x="213493" y="6593331"/>
            <a:ext cx="1491917" cy="113557"/>
          </a:xfrm>
          <a:prstGeom prst="rect">
            <a:avLst/>
          </a:prstGeom>
          <a:noFill/>
        </p:spPr>
        <p:txBody>
          <a:bodyPr tIns="0" bIns="0">
            <a:spAutoFit/>
          </a:bodyPr>
          <a:lstStyle/>
          <a:p>
            <a:pPr marL="0" marR="0" indent="0" algn="l"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chemeClr val="bg1"/>
                </a:solidFill>
                <a:latin typeface="HGPGothicE" charset="-128"/>
                <a:ea typeface="HGPGothicE" charset="-128"/>
                <a:cs typeface="Meiryo UI" pitchFamily="50" charset="-128"/>
              </a:rPr>
              <a:t>© 2017 NTT DATA Corporation</a:t>
            </a:r>
          </a:p>
        </p:txBody>
      </p:sp>
      <p:sp>
        <p:nvSpPr>
          <p:cNvPr id="8" name="TextBox 16"/>
          <p:cNvSpPr txBox="1"/>
          <p:nvPr/>
        </p:nvSpPr>
        <p:spPr>
          <a:xfrm>
            <a:off x="4277396" y="6551482"/>
            <a:ext cx="618675" cy="17049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108"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108" b="0" i="0" dirty="0">
              <a:solidFill>
                <a:schemeClr val="bg1"/>
              </a:solidFill>
              <a:latin typeface="HGPGothicE" charset="-128"/>
              <a:ea typeface="HGPGothicE" charset="-128"/>
              <a:cs typeface="HGPGothicE" charset="-128"/>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28978" y="6503752"/>
            <a:ext cx="1087709" cy="296174"/>
          </a:xfrm>
          <a:prstGeom prst="rect">
            <a:avLst/>
          </a:prstGeom>
        </p:spPr>
      </p:pic>
    </p:spTree>
    <p:extLst>
      <p:ext uri="{BB962C8B-B14F-4D97-AF65-F5344CB8AC3E}">
        <p14:creationId xmlns:p14="http://schemas.microsoft.com/office/powerpoint/2010/main" val="2999266370"/>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1920158" cy="3744310"/>
          </a:xfrm>
          <a:prstGeom prst="rect">
            <a:avLst/>
          </a:prstGeom>
        </p:spPr>
      </p:pic>
      <p:sp>
        <p:nvSpPr>
          <p:cNvPr id="8" name="TextBox 12"/>
          <p:cNvSpPr txBox="1"/>
          <p:nvPr/>
        </p:nvSpPr>
        <p:spPr>
          <a:xfrm>
            <a:off x="7515796" y="6580945"/>
            <a:ext cx="1484968" cy="113557"/>
          </a:xfrm>
          <a:prstGeom prst="rect">
            <a:avLst/>
          </a:prstGeom>
          <a:noFill/>
        </p:spPr>
        <p:txBody>
          <a:bodyPr wrap="square" tIns="0" bIns="0">
            <a:spAutoFit/>
          </a:bodyPr>
          <a:lstStyle/>
          <a:p>
            <a:pPr marL="0" marR="0" indent="0" algn="r"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chemeClr val="tx1"/>
                </a:solidFill>
                <a:latin typeface="HGPGothicE" charset="-128"/>
                <a:ea typeface="HGPGothicE" charset="-128"/>
                <a:cs typeface="Meiryo UI" pitchFamily="50" charset="-128"/>
              </a:rPr>
              <a:t>© 2017 NTT DATA Corporation</a:t>
            </a: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1551" y="2976092"/>
            <a:ext cx="3320898" cy="950376"/>
          </a:xfrm>
          <a:prstGeom prst="rect">
            <a:avLst/>
          </a:prstGeom>
        </p:spPr>
      </p:pic>
    </p:spTree>
    <p:extLst>
      <p:ext uri="{BB962C8B-B14F-4D97-AF65-F5344CB8AC3E}">
        <p14:creationId xmlns:p14="http://schemas.microsoft.com/office/powerpoint/2010/main" val="4196074763"/>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F99A77E-10D2-4AAD-BEC3-C1EECD3F142C}"/>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CA0D355-5517-4187-ACF6-F84B596BBC8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6C91F224-586F-4F68-9F41-95B8D946F82E}"/>
              </a:ext>
            </a:extLst>
          </p:cNvPr>
          <p:cNvSpPr>
            <a:spLocks noGrp="1"/>
          </p:cNvSpPr>
          <p:nvPr>
            <p:ph type="dt" sz="half" idx="10"/>
          </p:nvPr>
        </p:nvSpPr>
        <p:spPr/>
        <p:txBody>
          <a:bodyPr/>
          <a:lstStyle/>
          <a:p>
            <a:fld id="{D850ED48-F39D-6440-849C-C355BF7E58A2}" type="datetime1">
              <a:rPr kumimoji="1" lang="ja-JP" altLang="en-US" smtClean="0"/>
              <a:t>2017/8/9</a:t>
            </a:fld>
            <a:endParaRPr kumimoji="1" lang="ja-JP" altLang="en-US"/>
          </a:p>
        </p:txBody>
      </p:sp>
      <p:sp>
        <p:nvSpPr>
          <p:cNvPr id="5" name="フッター プレースホルダー 4">
            <a:extLst>
              <a:ext uri="{FF2B5EF4-FFF2-40B4-BE49-F238E27FC236}">
                <a16:creationId xmlns:a16="http://schemas.microsoft.com/office/drawing/2014/main" xmlns="" id="{6088B7F1-0432-450A-9B9B-9460CFFD31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DB2D665-61F5-43C7-8D3D-9558D54E5C98}"/>
              </a:ext>
            </a:extLst>
          </p:cNvPr>
          <p:cNvSpPr>
            <a:spLocks noGrp="1"/>
          </p:cNvSpPr>
          <p:nvPr>
            <p:ph type="sldNum" sz="quarter" idx="12"/>
          </p:nvPr>
        </p:nvSpPr>
        <p:spPr/>
        <p:txBody>
          <a:bodyPr/>
          <a:lstStyle/>
          <a:p>
            <a:fld id="{34806BEA-516D-C646-8F89-7904B193D3DF}" type="slidenum">
              <a:rPr kumimoji="1" lang="ja-JP" altLang="en-US" smtClean="0"/>
              <a:t>‹#›</a:t>
            </a:fld>
            <a:endParaRPr kumimoji="1" lang="ja-JP" altLang="en-US"/>
          </a:p>
        </p:txBody>
      </p:sp>
    </p:spTree>
    <p:extLst>
      <p:ext uri="{BB962C8B-B14F-4D97-AF65-F5344CB8AC3E}">
        <p14:creationId xmlns:p14="http://schemas.microsoft.com/office/powerpoint/2010/main" val="3619651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D1A7EA4-57D5-4E6A-AE98-C543BD3D3A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AD7D68E8-4E72-4AF9-BAB3-E54E113C40F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C2EF7767-EDC5-4920-9AE3-D4ECF62554C4}"/>
              </a:ext>
            </a:extLst>
          </p:cNvPr>
          <p:cNvSpPr>
            <a:spLocks noGrp="1"/>
          </p:cNvSpPr>
          <p:nvPr>
            <p:ph type="dt" sz="half" idx="10"/>
          </p:nvPr>
        </p:nvSpPr>
        <p:spPr/>
        <p:txBody>
          <a:bodyPr/>
          <a:lstStyle/>
          <a:p>
            <a:fld id="{97B4AAD1-A551-104F-89CC-924484B05EE9}" type="datetime1">
              <a:rPr kumimoji="1" lang="ja-JP" altLang="en-US" smtClean="0"/>
              <a:t>2017/8/9</a:t>
            </a:fld>
            <a:endParaRPr kumimoji="1" lang="ja-JP" altLang="en-US"/>
          </a:p>
        </p:txBody>
      </p:sp>
      <p:sp>
        <p:nvSpPr>
          <p:cNvPr id="5" name="フッター プレースホルダー 4">
            <a:extLst>
              <a:ext uri="{FF2B5EF4-FFF2-40B4-BE49-F238E27FC236}">
                <a16:creationId xmlns:a16="http://schemas.microsoft.com/office/drawing/2014/main" xmlns="" id="{323BA561-0DC3-4EFC-A72E-2F5CF9799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4205F33-588D-43E2-A205-64DCE26C0395}"/>
              </a:ext>
            </a:extLst>
          </p:cNvPr>
          <p:cNvSpPr>
            <a:spLocks noGrp="1"/>
          </p:cNvSpPr>
          <p:nvPr>
            <p:ph type="sldNum" sz="quarter" idx="12"/>
          </p:nvPr>
        </p:nvSpPr>
        <p:spPr/>
        <p:txBody>
          <a:bodyPr/>
          <a:lstStyle/>
          <a:p>
            <a:fld id="{34806BEA-516D-C646-8F89-7904B193D3DF}" type="slidenum">
              <a:rPr kumimoji="1" lang="ja-JP" altLang="en-US" smtClean="0"/>
              <a:t>‹#›</a:t>
            </a:fld>
            <a:endParaRPr kumimoji="1" lang="ja-JP" altLang="en-US"/>
          </a:p>
        </p:txBody>
      </p:sp>
    </p:spTree>
    <p:extLst>
      <p:ext uri="{BB962C8B-B14F-4D97-AF65-F5344CB8AC3E}">
        <p14:creationId xmlns:p14="http://schemas.microsoft.com/office/powerpoint/2010/main" val="3130934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345FA7E-AD6A-456C-A7C6-5828CD0C93F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984FCD42-948D-4BEB-A460-F589739130F4}"/>
              </a:ext>
            </a:extLst>
          </p:cNvPr>
          <p:cNvSpPr>
            <a:spLocks noGrp="1"/>
          </p:cNvSpPr>
          <p:nvPr>
            <p:ph type="dt" sz="half" idx="10"/>
          </p:nvPr>
        </p:nvSpPr>
        <p:spPr/>
        <p:txBody>
          <a:bodyPr/>
          <a:lstStyle/>
          <a:p>
            <a:fld id="{755ED440-6B8A-FB40-8124-04359FBDAEA7}" type="datetime1">
              <a:rPr kumimoji="1" lang="ja-JP" altLang="en-US" smtClean="0"/>
              <a:t>2017/8/9</a:t>
            </a:fld>
            <a:endParaRPr kumimoji="1" lang="ja-JP" altLang="en-US"/>
          </a:p>
        </p:txBody>
      </p:sp>
      <p:sp>
        <p:nvSpPr>
          <p:cNvPr id="4" name="フッター プレースホルダー 3">
            <a:extLst>
              <a:ext uri="{FF2B5EF4-FFF2-40B4-BE49-F238E27FC236}">
                <a16:creationId xmlns:a16="http://schemas.microsoft.com/office/drawing/2014/main" xmlns="" id="{AB16A96E-D687-462A-A93F-D957BBBE72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40987D31-39A2-458D-9B26-E8379E6CC46C}"/>
              </a:ext>
            </a:extLst>
          </p:cNvPr>
          <p:cNvSpPr>
            <a:spLocks noGrp="1"/>
          </p:cNvSpPr>
          <p:nvPr>
            <p:ph type="sldNum" sz="quarter" idx="12"/>
          </p:nvPr>
        </p:nvSpPr>
        <p:spPr/>
        <p:txBody>
          <a:bodyPr/>
          <a:lstStyle/>
          <a:p>
            <a:fld id="{34806BEA-516D-C646-8F89-7904B193D3DF}" type="slidenum">
              <a:rPr kumimoji="1" lang="ja-JP" altLang="en-US" smtClean="0"/>
              <a:t>‹#›</a:t>
            </a:fld>
            <a:endParaRPr kumimoji="1" lang="ja-JP" altLang="en-US"/>
          </a:p>
        </p:txBody>
      </p:sp>
    </p:spTree>
    <p:extLst>
      <p:ext uri="{BB962C8B-B14F-4D97-AF65-F5344CB8AC3E}">
        <p14:creationId xmlns:p14="http://schemas.microsoft.com/office/powerpoint/2010/main" val="332324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9297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67041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8398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74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7649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9DF0E74-C981-42CA-B2FD-D2B0A985288B}" type="datetimeFigureOut">
              <a:rPr kumimoji="1" lang="ja-JP" altLang="en-US" smtClean="0"/>
              <a:t>2017/8/9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67161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5.png"/><Relationship Id="rId14" Type="http://schemas.openxmlformats.org/officeDocument/2006/relationships/image" Target="../media/image6.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descr="RLS_03-1.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正方形/長方形 7"/>
          <p:cNvSpPr/>
          <p:nvPr/>
        </p:nvSpPr>
        <p:spPr>
          <a:xfrm>
            <a:off x="2058238" y="1648980"/>
            <a:ext cx="5038344" cy="31973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 name="図 8" descr="04_redesign-RLS_1120-01.pn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181620" y="4057906"/>
            <a:ext cx="1244569" cy="636114"/>
          </a:xfrm>
          <a:prstGeom prst="rect">
            <a:avLst/>
          </a:prstGeom>
        </p:spPr>
      </p:pic>
      <p:sp>
        <p:nvSpPr>
          <p:cNvPr id="2" name="タイトル プレースホルダー 1"/>
          <p:cNvSpPr>
            <a:spLocks noGrp="1"/>
          </p:cNvSpPr>
          <p:nvPr>
            <p:ph type="title"/>
          </p:nvPr>
        </p:nvSpPr>
        <p:spPr>
          <a:xfrm>
            <a:off x="2051720" y="1844823"/>
            <a:ext cx="5040560" cy="1368153"/>
          </a:xfrm>
          <a:prstGeom prst="rect">
            <a:avLst/>
          </a:prstGeom>
        </p:spPr>
        <p:txBody>
          <a:bodyPr vert="horz" lIns="91440" tIns="45720" rIns="91440" bIns="45720" rtlCol="0" anchor="ctr">
            <a:normAutofit/>
          </a:bodyPr>
          <a:lstStyle/>
          <a:p>
            <a:r>
              <a:rPr kumimoji="1" lang="ja-JP" altLang="en-US" dirty="0"/>
              <a:t>マスター タイトルの</a:t>
            </a:r>
            <a:r>
              <a:rPr kumimoji="1" lang="en-US" altLang="ja-JP" dirty="0"/>
              <a:t/>
            </a:r>
            <a:br>
              <a:rPr kumimoji="1" lang="en-US" altLang="ja-JP" dirty="0"/>
            </a:br>
            <a:r>
              <a:rPr kumimoji="1" lang="ja-JP" altLang="en-US" dirty="0"/>
              <a:t>書式設定</a:t>
            </a:r>
          </a:p>
        </p:txBody>
      </p:sp>
      <p:sp>
        <p:nvSpPr>
          <p:cNvPr id="3" name="テキスト プレースホルダー 2"/>
          <p:cNvSpPr>
            <a:spLocks noGrp="1"/>
          </p:cNvSpPr>
          <p:nvPr>
            <p:ph type="body" idx="1"/>
          </p:nvPr>
        </p:nvSpPr>
        <p:spPr>
          <a:xfrm>
            <a:off x="2195736" y="3068960"/>
            <a:ext cx="4824536" cy="100811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F0E74-C981-42CA-B2FD-D2B0A985288B}" type="datetimeFigureOut">
              <a:rPr kumimoji="1" lang="ja-JP" altLang="en-US" smtClean="0"/>
              <a:t>2017/8/9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Tree>
    <p:extLst>
      <p:ext uri="{BB962C8B-B14F-4D97-AF65-F5344CB8AC3E}">
        <p14:creationId xmlns:p14="http://schemas.microsoft.com/office/powerpoint/2010/main" val="3259599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kumimoji="1" sz="3600" b="1" i="0" kern="1200">
          <a:solidFill>
            <a:schemeClr val="bg1">
              <a:lumMod val="65000"/>
            </a:schemeClr>
          </a:solidFill>
          <a:latin typeface="メイリオ"/>
          <a:ea typeface="メイリオ"/>
          <a:cs typeface="メイリオ"/>
        </a:defRPr>
      </a:lvl1pPr>
    </p:titleStyle>
    <p:bodyStyle>
      <a:lvl1pPr marL="342900" indent="-342900" algn="ctr" defTabSz="457200" rtl="0" eaLnBrk="1" latinLnBrk="0" hangingPunct="1">
        <a:spcBef>
          <a:spcPct val="20000"/>
        </a:spcBef>
        <a:buFont typeface="Arial"/>
        <a:buChar char="•"/>
        <a:defRPr kumimoji="1" sz="2400" b="1" i="0" kern="1200">
          <a:solidFill>
            <a:srgbClr val="656565"/>
          </a:solidFill>
          <a:latin typeface="メイリオ"/>
          <a:ea typeface="メイリオ"/>
          <a:cs typeface="メイリオ"/>
        </a:defRPr>
      </a:lvl1pPr>
      <a:lvl2pPr marL="742950" indent="-285750" algn="ctr" defTabSz="457200" rtl="0" eaLnBrk="1" latinLnBrk="0" hangingPunct="1">
        <a:spcBef>
          <a:spcPct val="20000"/>
        </a:spcBef>
        <a:buFont typeface="Arial"/>
        <a:buChar char="–"/>
        <a:defRPr kumimoji="1" sz="1800" b="1" i="0" kern="1200">
          <a:solidFill>
            <a:srgbClr val="656565"/>
          </a:solidFill>
          <a:latin typeface="メイリオ"/>
          <a:ea typeface="メイリオ"/>
          <a:cs typeface="メイリオ"/>
        </a:defRPr>
      </a:lvl2pPr>
      <a:lvl3pPr marL="1143000" indent="-228600" algn="l" defTabSz="457200" rtl="0" eaLnBrk="1" latinLnBrk="0" hangingPunct="1">
        <a:spcBef>
          <a:spcPct val="20000"/>
        </a:spcBef>
        <a:buFont typeface="Arial"/>
        <a:buChar char="•"/>
        <a:defRPr kumimoji="1" sz="2400" b="1" i="0" kern="1200">
          <a:solidFill>
            <a:srgbClr val="656565"/>
          </a:solidFill>
          <a:latin typeface="メイリオ"/>
          <a:ea typeface="メイリオ"/>
          <a:cs typeface="メイリオ"/>
        </a:defRPr>
      </a:lvl3pPr>
      <a:lvl4pPr marL="1600200" indent="-228600" algn="l" defTabSz="457200" rtl="0" eaLnBrk="1" latinLnBrk="0" hangingPunct="1">
        <a:spcBef>
          <a:spcPct val="20000"/>
        </a:spcBef>
        <a:buFont typeface="Arial"/>
        <a:buChar char="–"/>
        <a:defRPr kumimoji="1" sz="2000" b="1" i="0" kern="1200">
          <a:solidFill>
            <a:srgbClr val="656565"/>
          </a:solidFill>
          <a:latin typeface="メイリオ"/>
          <a:ea typeface="メイリオ"/>
          <a:cs typeface="メイリオ"/>
        </a:defRPr>
      </a:lvl4pPr>
      <a:lvl5pPr marL="2057400" indent="-228600" algn="l" defTabSz="457200" rtl="0" eaLnBrk="1" latinLnBrk="0" hangingPunct="1">
        <a:spcBef>
          <a:spcPct val="20000"/>
        </a:spcBef>
        <a:buFont typeface="Arial"/>
        <a:buChar char="»"/>
        <a:defRPr kumimoji="1" sz="2000" b="1" i="0" kern="1200">
          <a:solidFill>
            <a:srgbClr val="656565"/>
          </a:solidFill>
          <a:latin typeface="メイリオ"/>
          <a:ea typeface="メイリオ"/>
          <a:cs typeface="メイリオ"/>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1600203"/>
            <a:ext cx="8229600" cy="4525963"/>
          </a:xfrm>
          <a:prstGeom prst="rect">
            <a:avLst/>
          </a:prstGeom>
        </p:spPr>
        <p:txBody>
          <a:bodyPr vert="horz" lIns="87265" tIns="43632" rIns="87265" bIns="43632" rtlCol="0">
            <a:normAutofit/>
          </a:bodyPr>
          <a:lstStyle/>
          <a:p>
            <a:pPr lvl="0"/>
            <a:r>
              <a:rPr kumimoji="1" lang="ja-JP" altLang="en-US" dirty="0"/>
              <a:t>マスター テキストの書式設定</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87265" tIns="43632" rIns="87265" bIns="43632" rtlCol="0" anchor="ctr"/>
          <a:lstStyle>
            <a:lvl1pPr algn="l">
              <a:defRPr sz="1100">
                <a:solidFill>
                  <a:schemeClr val="tx1">
                    <a:tint val="75000"/>
                  </a:schemeClr>
                </a:solidFill>
              </a:defRPr>
            </a:lvl1pPr>
          </a:lstStyle>
          <a:p>
            <a:fld id="{0BAE7D4B-C0FF-A848-9A86-1460FD6397FF}" type="datetime1">
              <a:rPr kumimoji="1" lang="ja-JP" altLang="en-US" smtClean="0"/>
              <a:t>2017/8/9</a:t>
            </a:fld>
            <a:endParaRPr kumimoji="1" lang="ja-JP" altLang="en-US"/>
          </a:p>
        </p:txBody>
      </p:sp>
      <p:sp>
        <p:nvSpPr>
          <p:cNvPr id="5" name="フッター プレースホルダー 4"/>
          <p:cNvSpPr>
            <a:spLocks noGrp="1"/>
          </p:cNvSpPr>
          <p:nvPr>
            <p:ph type="ftr" sz="quarter" idx="3"/>
          </p:nvPr>
        </p:nvSpPr>
        <p:spPr>
          <a:xfrm>
            <a:off x="3124202" y="6356351"/>
            <a:ext cx="2895600" cy="365125"/>
          </a:xfrm>
          <a:prstGeom prst="rect">
            <a:avLst/>
          </a:prstGeom>
        </p:spPr>
        <p:txBody>
          <a:bodyPr vert="horz" lIns="87265" tIns="43632" rIns="87265" bIns="43632" rtlCol="0" anchor="ctr"/>
          <a:lstStyle>
            <a:lvl1pPr algn="ctr">
              <a:defRPr sz="1100">
                <a:solidFill>
                  <a:schemeClr val="tx1">
                    <a:tint val="75000"/>
                  </a:schemeClr>
                </a:solidFill>
              </a:defRPr>
            </a:lvl1pPr>
          </a:lstStyle>
          <a:p>
            <a:endParaRPr kumimoji="1" lang="ja-JP" altLang="en-US"/>
          </a:p>
        </p:txBody>
      </p:sp>
      <p:sp>
        <p:nvSpPr>
          <p:cNvPr id="10" name="タイトル プレースホルダー 1"/>
          <p:cNvSpPr>
            <a:spLocks noGrp="1"/>
          </p:cNvSpPr>
          <p:nvPr>
            <p:ph type="title"/>
          </p:nvPr>
        </p:nvSpPr>
        <p:spPr>
          <a:xfrm>
            <a:off x="457200" y="476672"/>
            <a:ext cx="8229601" cy="504056"/>
          </a:xfrm>
          <a:prstGeom prst="rect">
            <a:avLst/>
          </a:prstGeom>
        </p:spPr>
        <p:txBody>
          <a:bodyPr vert="horz" lIns="87265" tIns="43632" rIns="87265" bIns="43632" rtlCol="0" anchor="ctr">
            <a:noAutofit/>
          </a:bodyPr>
          <a:lstStyle/>
          <a:p>
            <a:r>
              <a:rPr kumimoji="1" lang="ja-JP" altLang="en-US" dirty="0"/>
              <a:t>マスター タイトルの書式設定</a:t>
            </a:r>
          </a:p>
        </p:txBody>
      </p:sp>
      <p:pic>
        <p:nvPicPr>
          <p:cNvPr id="14" name="図 13" descr="rainbow_lin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6630699"/>
            <a:ext cx="9144000" cy="58086"/>
          </a:xfrm>
          <a:prstGeom prst="rect">
            <a:avLst/>
          </a:prstGeom>
        </p:spPr>
      </p:pic>
      <p:pic>
        <p:nvPicPr>
          <p:cNvPr id="15" name="図 14" descr="04_redesign-RLS_1120-01.png"/>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4085" y="6119910"/>
            <a:ext cx="959793" cy="490560"/>
          </a:xfrm>
          <a:prstGeom prst="rect">
            <a:avLst/>
          </a:prstGeom>
        </p:spPr>
      </p:pic>
    </p:spTree>
    <p:extLst>
      <p:ext uri="{BB962C8B-B14F-4D97-AF65-F5344CB8AC3E}">
        <p14:creationId xmlns:p14="http://schemas.microsoft.com/office/powerpoint/2010/main" val="14066909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Lst>
  <p:hf hdr="0" ftr="0" dt="0"/>
  <p:txStyles>
    <p:titleStyle>
      <a:lvl1pPr algn="l" defTabSz="436327" rtl="0" eaLnBrk="1" latinLnBrk="0" hangingPunct="1">
        <a:spcBef>
          <a:spcPct val="0"/>
        </a:spcBef>
        <a:buNone/>
        <a:defRPr kumimoji="1" sz="2800" b="1" i="0" kern="1200">
          <a:solidFill>
            <a:schemeClr val="tx2">
              <a:lumMod val="60000"/>
              <a:lumOff val="40000"/>
            </a:schemeClr>
          </a:solidFill>
          <a:latin typeface="メイリオ"/>
          <a:ea typeface="メイリオ"/>
          <a:cs typeface="メイリオ"/>
        </a:defRPr>
      </a:lvl1pPr>
    </p:titleStyle>
    <p:bodyStyle>
      <a:lvl1pPr marL="327245" indent="-327245" algn="l" defTabSz="436327" rtl="0" eaLnBrk="1" latinLnBrk="0" hangingPunct="1">
        <a:spcBef>
          <a:spcPct val="20000"/>
        </a:spcBef>
        <a:buFont typeface="Arial"/>
        <a:buChar char="•"/>
        <a:defRPr kumimoji="1" sz="2000" kern="1200">
          <a:solidFill>
            <a:schemeClr val="tx1"/>
          </a:solidFill>
          <a:latin typeface="メイリオ"/>
          <a:ea typeface="メイリオ"/>
          <a:cs typeface="メイリオ"/>
        </a:defRPr>
      </a:lvl1pPr>
      <a:lvl2pPr marL="709031" indent="-272705" algn="l" defTabSz="436327" rtl="0" eaLnBrk="1" latinLnBrk="0" hangingPunct="1">
        <a:spcBef>
          <a:spcPct val="20000"/>
        </a:spcBef>
        <a:buFont typeface="Arial"/>
        <a:buChar char="–"/>
        <a:defRPr kumimoji="1" sz="2600" kern="1200">
          <a:solidFill>
            <a:schemeClr val="tx1"/>
          </a:solidFill>
          <a:latin typeface="メイリオ"/>
          <a:ea typeface="メイリオ"/>
          <a:cs typeface="メイリオ"/>
        </a:defRPr>
      </a:lvl2pPr>
      <a:lvl3pPr marL="1090816" indent="-218163" algn="l" defTabSz="436327" rtl="0" eaLnBrk="1" latinLnBrk="0" hangingPunct="1">
        <a:spcBef>
          <a:spcPct val="20000"/>
        </a:spcBef>
        <a:buFont typeface="Arial"/>
        <a:buChar char="•"/>
        <a:defRPr kumimoji="1" sz="2300" kern="1200">
          <a:solidFill>
            <a:schemeClr val="tx1"/>
          </a:solidFill>
          <a:latin typeface="メイリオ"/>
          <a:ea typeface="メイリオ"/>
          <a:cs typeface="メイリオ"/>
        </a:defRPr>
      </a:lvl3pPr>
      <a:lvl4pPr marL="1527143" indent="-218163" algn="l" defTabSz="436327" rtl="0" eaLnBrk="1" latinLnBrk="0" hangingPunct="1">
        <a:spcBef>
          <a:spcPct val="20000"/>
        </a:spcBef>
        <a:buFont typeface="Arial"/>
        <a:buChar char="–"/>
        <a:defRPr kumimoji="1" sz="1900" kern="1200">
          <a:solidFill>
            <a:schemeClr val="tx1"/>
          </a:solidFill>
          <a:latin typeface="メイリオ"/>
          <a:ea typeface="メイリオ"/>
          <a:cs typeface="メイリオ"/>
        </a:defRPr>
      </a:lvl4pPr>
      <a:lvl5pPr marL="1963470" indent="-218163" algn="l" defTabSz="436327" rtl="0" eaLnBrk="1" latinLnBrk="0" hangingPunct="1">
        <a:spcBef>
          <a:spcPct val="20000"/>
        </a:spcBef>
        <a:buFont typeface="Arial"/>
        <a:buChar char="»"/>
        <a:defRPr kumimoji="1" sz="1900" kern="1200">
          <a:solidFill>
            <a:schemeClr val="tx1"/>
          </a:solidFill>
          <a:latin typeface="メイリオ"/>
          <a:ea typeface="メイリオ"/>
          <a:cs typeface="メイリオ"/>
        </a:defRPr>
      </a:lvl5pPr>
      <a:lvl6pPr marL="2399796" indent="-218163" algn="l" defTabSz="436327" rtl="0" eaLnBrk="1" latinLnBrk="0" hangingPunct="1">
        <a:spcBef>
          <a:spcPct val="20000"/>
        </a:spcBef>
        <a:buFont typeface="Arial"/>
        <a:buChar char="•"/>
        <a:defRPr kumimoji="1" sz="1900" kern="1200">
          <a:solidFill>
            <a:schemeClr val="tx1"/>
          </a:solidFill>
          <a:latin typeface="+mn-lt"/>
          <a:ea typeface="+mn-ea"/>
          <a:cs typeface="+mn-cs"/>
        </a:defRPr>
      </a:lvl6pPr>
      <a:lvl7pPr marL="2836124" indent="-218163" algn="l" defTabSz="436327" rtl="0" eaLnBrk="1" latinLnBrk="0" hangingPunct="1">
        <a:spcBef>
          <a:spcPct val="20000"/>
        </a:spcBef>
        <a:buFont typeface="Arial"/>
        <a:buChar char="•"/>
        <a:defRPr kumimoji="1" sz="1900" kern="1200">
          <a:solidFill>
            <a:schemeClr val="tx1"/>
          </a:solidFill>
          <a:latin typeface="+mn-lt"/>
          <a:ea typeface="+mn-ea"/>
          <a:cs typeface="+mn-cs"/>
        </a:defRPr>
      </a:lvl7pPr>
      <a:lvl8pPr marL="3272449" indent="-218163" algn="l" defTabSz="436327" rtl="0" eaLnBrk="1" latinLnBrk="0" hangingPunct="1">
        <a:spcBef>
          <a:spcPct val="20000"/>
        </a:spcBef>
        <a:buFont typeface="Arial"/>
        <a:buChar char="•"/>
        <a:defRPr kumimoji="1" sz="1900" kern="1200">
          <a:solidFill>
            <a:schemeClr val="tx1"/>
          </a:solidFill>
          <a:latin typeface="+mn-lt"/>
          <a:ea typeface="+mn-ea"/>
          <a:cs typeface="+mn-cs"/>
        </a:defRPr>
      </a:lvl8pPr>
      <a:lvl9pPr marL="3708777" indent="-218163" algn="l" defTabSz="436327" rtl="0" eaLnBrk="1" latinLnBrk="0" hangingPunct="1">
        <a:spcBef>
          <a:spcPct val="20000"/>
        </a:spcBef>
        <a:buFont typeface="Arial"/>
        <a:buChar char="•"/>
        <a:defRPr kumimoji="1" sz="1900" kern="1200">
          <a:solidFill>
            <a:schemeClr val="tx1"/>
          </a:solidFill>
          <a:latin typeface="+mn-lt"/>
          <a:ea typeface="+mn-ea"/>
          <a:cs typeface="+mn-cs"/>
        </a:defRPr>
      </a:lvl9pPr>
    </p:bodyStyle>
    <p:otherStyle>
      <a:defPPr>
        <a:defRPr lang="ja-JP"/>
      </a:defPPr>
      <a:lvl1pPr marL="0" algn="l" defTabSz="436327" rtl="0" eaLnBrk="1" latinLnBrk="0" hangingPunct="1">
        <a:defRPr kumimoji="1" sz="1800" kern="1200">
          <a:solidFill>
            <a:schemeClr val="tx1"/>
          </a:solidFill>
          <a:latin typeface="+mn-lt"/>
          <a:ea typeface="+mn-ea"/>
          <a:cs typeface="+mn-cs"/>
        </a:defRPr>
      </a:lvl1pPr>
      <a:lvl2pPr marL="436327" algn="l" defTabSz="436327" rtl="0" eaLnBrk="1" latinLnBrk="0" hangingPunct="1">
        <a:defRPr kumimoji="1" sz="1800" kern="1200">
          <a:solidFill>
            <a:schemeClr val="tx1"/>
          </a:solidFill>
          <a:latin typeface="+mn-lt"/>
          <a:ea typeface="+mn-ea"/>
          <a:cs typeface="+mn-cs"/>
        </a:defRPr>
      </a:lvl2pPr>
      <a:lvl3pPr marL="872653" algn="l" defTabSz="436327" rtl="0" eaLnBrk="1" latinLnBrk="0" hangingPunct="1">
        <a:defRPr kumimoji="1" sz="1800" kern="1200">
          <a:solidFill>
            <a:schemeClr val="tx1"/>
          </a:solidFill>
          <a:latin typeface="+mn-lt"/>
          <a:ea typeface="+mn-ea"/>
          <a:cs typeface="+mn-cs"/>
        </a:defRPr>
      </a:lvl3pPr>
      <a:lvl4pPr marL="1308980" algn="l" defTabSz="436327" rtl="0" eaLnBrk="1" latinLnBrk="0" hangingPunct="1">
        <a:defRPr kumimoji="1" sz="1800" kern="1200">
          <a:solidFill>
            <a:schemeClr val="tx1"/>
          </a:solidFill>
          <a:latin typeface="+mn-lt"/>
          <a:ea typeface="+mn-ea"/>
          <a:cs typeface="+mn-cs"/>
        </a:defRPr>
      </a:lvl4pPr>
      <a:lvl5pPr marL="1745307" algn="l" defTabSz="436327" rtl="0" eaLnBrk="1" latinLnBrk="0" hangingPunct="1">
        <a:defRPr kumimoji="1" sz="1800" kern="1200">
          <a:solidFill>
            <a:schemeClr val="tx1"/>
          </a:solidFill>
          <a:latin typeface="+mn-lt"/>
          <a:ea typeface="+mn-ea"/>
          <a:cs typeface="+mn-cs"/>
        </a:defRPr>
      </a:lvl5pPr>
      <a:lvl6pPr marL="2181633" algn="l" defTabSz="436327" rtl="0" eaLnBrk="1" latinLnBrk="0" hangingPunct="1">
        <a:defRPr kumimoji="1" sz="1800" kern="1200">
          <a:solidFill>
            <a:schemeClr val="tx1"/>
          </a:solidFill>
          <a:latin typeface="+mn-lt"/>
          <a:ea typeface="+mn-ea"/>
          <a:cs typeface="+mn-cs"/>
        </a:defRPr>
      </a:lvl6pPr>
      <a:lvl7pPr marL="2617960" algn="l" defTabSz="436327" rtl="0" eaLnBrk="1" latinLnBrk="0" hangingPunct="1">
        <a:defRPr kumimoji="1" sz="1800" kern="1200">
          <a:solidFill>
            <a:schemeClr val="tx1"/>
          </a:solidFill>
          <a:latin typeface="+mn-lt"/>
          <a:ea typeface="+mn-ea"/>
          <a:cs typeface="+mn-cs"/>
        </a:defRPr>
      </a:lvl7pPr>
      <a:lvl8pPr marL="3054286" algn="l" defTabSz="436327" rtl="0" eaLnBrk="1" latinLnBrk="0" hangingPunct="1">
        <a:defRPr kumimoji="1" sz="1800" kern="1200">
          <a:solidFill>
            <a:schemeClr val="tx1"/>
          </a:solidFill>
          <a:latin typeface="+mn-lt"/>
          <a:ea typeface="+mn-ea"/>
          <a:cs typeface="+mn-cs"/>
        </a:defRPr>
      </a:lvl8pPr>
      <a:lvl9pPr marL="3490613" algn="l" defTabSz="43632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9144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215" b="0" i="0" dirty="0">
              <a:solidFill>
                <a:schemeClr val="tx1"/>
              </a:solidFill>
              <a:latin typeface="HGPGothicE" charset="-128"/>
              <a:ea typeface="HGPGothicE" charset="-128"/>
            </a:endParaRPr>
          </a:p>
        </p:txBody>
      </p:sp>
      <p:sp>
        <p:nvSpPr>
          <p:cNvPr id="10" name="TextBox 12"/>
          <p:cNvSpPr txBox="1"/>
          <p:nvPr/>
        </p:nvSpPr>
        <p:spPr>
          <a:xfrm>
            <a:off x="660407" y="6593331"/>
            <a:ext cx="1518712" cy="113557"/>
          </a:xfrm>
          <a:prstGeom prst="rect">
            <a:avLst/>
          </a:prstGeom>
          <a:noFill/>
        </p:spPr>
        <p:txBody>
          <a:bodyPr wrap="square" tIns="0" bIns="0">
            <a:spAutoFit/>
          </a:bodyPr>
          <a:lstStyle/>
          <a:p>
            <a:pPr marL="0" marR="0" indent="0" algn="l" defTabSz="562680" rtl="0" eaLnBrk="1" fontAlgn="auto" latinLnBrk="0" hangingPunct="1">
              <a:lnSpc>
                <a:spcPct val="100000"/>
              </a:lnSpc>
              <a:spcBef>
                <a:spcPts val="0"/>
              </a:spcBef>
              <a:spcAft>
                <a:spcPts val="0"/>
              </a:spcAft>
              <a:buClrTx/>
              <a:buSzTx/>
              <a:buFontTx/>
              <a:buNone/>
              <a:tabLst/>
              <a:defRPr/>
            </a:pPr>
            <a:r>
              <a:rPr kumimoji="0" lang="en-US" altLang="ja-JP" sz="738" b="0" i="0" dirty="0">
                <a:solidFill>
                  <a:schemeClr val="bg1"/>
                </a:solidFill>
                <a:latin typeface="HGPGothicE" charset="-128"/>
                <a:ea typeface="HGPGothicE" charset="-128"/>
                <a:cs typeface="Meiryo UI" pitchFamily="50" charset="-128"/>
              </a:rPr>
              <a:t>© 2017 NTT DATA Corporation</a:t>
            </a:r>
          </a:p>
        </p:txBody>
      </p:sp>
      <p:sp>
        <p:nvSpPr>
          <p:cNvPr id="11" name="TextBox 16"/>
          <p:cNvSpPr txBox="1"/>
          <p:nvPr/>
        </p:nvSpPr>
        <p:spPr>
          <a:xfrm>
            <a:off x="4277396" y="6551482"/>
            <a:ext cx="618675" cy="17049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108"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108" b="0" i="0" dirty="0">
              <a:solidFill>
                <a:schemeClr val="bg1"/>
              </a:solidFill>
              <a:latin typeface="HGPGothicE" charset="-128"/>
              <a:ea typeface="HGPGothicE" charset="-128"/>
              <a:cs typeface="HGPGothicE" charset="-128"/>
            </a:endParaRPr>
          </a:p>
        </p:txBody>
      </p:sp>
      <p:pic>
        <p:nvPicPr>
          <p:cNvPr id="16" name="図 15"/>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828978" y="6503752"/>
            <a:ext cx="1087709" cy="296174"/>
          </a:xfrm>
          <a:prstGeom prst="rect">
            <a:avLst/>
          </a:prstGeom>
        </p:spPr>
      </p:pic>
      <p:pic>
        <p:nvPicPr>
          <p:cNvPr id="8" name="図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23095398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47576" rtl="0" eaLnBrk="1" fontAlgn="base" hangingPunct="1">
        <a:spcBef>
          <a:spcPct val="0"/>
        </a:spcBef>
        <a:spcAft>
          <a:spcPct val="0"/>
        </a:spcAft>
        <a:defRPr kumimoji="1" sz="1762" b="0" i="0" kern="1200" spc="148" baseline="0">
          <a:solidFill>
            <a:srgbClr val="404040"/>
          </a:solidFill>
          <a:latin typeface="HGPGothicE" charset="-128"/>
          <a:ea typeface="HGPGothicE" charset="-128"/>
          <a:cs typeface="HGPGothicE" charset="-128"/>
        </a:defRPr>
      </a:lvl1pPr>
      <a:lvl2pPr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2pPr>
      <a:lvl3pPr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3pPr>
      <a:lvl4pPr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4pPr>
      <a:lvl5pPr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5pPr>
      <a:lvl6pPr marL="447576"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6pPr>
      <a:lvl7pPr marL="895155"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7pPr>
      <a:lvl8pPr marL="1342730"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8pPr>
      <a:lvl9pPr marL="1790306" algn="l" defTabSz="447576" rtl="0" eaLnBrk="1" fontAlgn="base" hangingPunct="1">
        <a:spcBef>
          <a:spcPct val="0"/>
        </a:spcBef>
        <a:spcAft>
          <a:spcPct val="0"/>
        </a:spcAft>
        <a:defRPr kumimoji="1" sz="1958">
          <a:solidFill>
            <a:schemeClr val="tx1"/>
          </a:solidFill>
          <a:latin typeface="Arial" pitchFamily="34" charset="0"/>
          <a:ea typeface="HGP創英角ｺﾞｼｯｸUB"/>
          <a:cs typeface="Arial" pitchFamily="34" charset="0"/>
        </a:defRPr>
      </a:lvl9pPr>
    </p:titleStyle>
    <p:bodyStyle>
      <a:lvl1pPr marL="166288" indent="-166288" algn="l" defTabSz="447576" rtl="0" eaLnBrk="1" fontAlgn="base" hangingPunct="1">
        <a:spcBef>
          <a:spcPct val="20000"/>
        </a:spcBef>
        <a:spcAft>
          <a:spcPct val="0"/>
        </a:spcAft>
        <a:buFont typeface="Arial" pitchFamily="34" charset="0"/>
        <a:buChar char="•"/>
        <a:defRPr kumimoji="1" sz="2349" kern="1200">
          <a:solidFill>
            <a:schemeClr val="tx1"/>
          </a:solidFill>
          <a:latin typeface="Arial"/>
          <a:ea typeface="+mn-ea"/>
          <a:cs typeface="Arial"/>
        </a:defRPr>
      </a:lvl1pPr>
      <a:lvl2pPr marL="668256" indent="-220679" algn="l" defTabSz="447576" rtl="0" eaLnBrk="1" fontAlgn="base" hangingPunct="1">
        <a:spcBef>
          <a:spcPct val="20000"/>
        </a:spcBef>
        <a:spcAft>
          <a:spcPct val="0"/>
        </a:spcAft>
        <a:buFont typeface="Arial" pitchFamily="34" charset="0"/>
        <a:buChar char="–"/>
        <a:defRPr kumimoji="1" sz="1958" kern="1200">
          <a:solidFill>
            <a:schemeClr val="tx1"/>
          </a:solidFill>
          <a:latin typeface="Arial"/>
          <a:ea typeface="+mn-ea"/>
          <a:cs typeface="Arial"/>
        </a:defRPr>
      </a:lvl2pPr>
      <a:lvl3pPr marL="1067657" indent="-172503" algn="l" defTabSz="447576" rtl="0" eaLnBrk="1" fontAlgn="base" hangingPunct="1">
        <a:spcBef>
          <a:spcPct val="20000"/>
        </a:spcBef>
        <a:spcAft>
          <a:spcPct val="0"/>
        </a:spcAft>
        <a:buFont typeface="Arial" pitchFamily="34" charset="0"/>
        <a:buChar char="•"/>
        <a:defRPr kumimoji="1" sz="1958" kern="1200">
          <a:solidFill>
            <a:schemeClr val="tx1"/>
          </a:solidFill>
          <a:latin typeface="Arial"/>
          <a:ea typeface="+mn-ea"/>
          <a:cs typeface="Arial"/>
        </a:defRPr>
      </a:lvl3pPr>
      <a:lvl4pPr marL="1512125" indent="-169397" algn="l" defTabSz="447576" rtl="0" eaLnBrk="1" fontAlgn="base" hangingPunct="1">
        <a:spcBef>
          <a:spcPct val="20000"/>
        </a:spcBef>
        <a:spcAft>
          <a:spcPct val="0"/>
        </a:spcAft>
        <a:buFont typeface="Arial" pitchFamily="34" charset="0"/>
        <a:buChar char="–"/>
        <a:defRPr kumimoji="1" sz="1958" kern="1200">
          <a:solidFill>
            <a:schemeClr val="tx1"/>
          </a:solidFill>
          <a:latin typeface="Arial"/>
          <a:ea typeface="+mn-ea"/>
          <a:cs typeface="Arial"/>
        </a:defRPr>
      </a:lvl4pPr>
      <a:lvl5pPr marL="1958147" indent="-167843" algn="l" defTabSz="447576" rtl="0" eaLnBrk="1" fontAlgn="base" hangingPunct="1">
        <a:spcBef>
          <a:spcPct val="20000"/>
        </a:spcBef>
        <a:spcAft>
          <a:spcPct val="0"/>
        </a:spcAft>
        <a:buFont typeface="Arial" pitchFamily="34" charset="0"/>
        <a:buChar char="»"/>
        <a:defRPr kumimoji="1" sz="1958" kern="1200">
          <a:solidFill>
            <a:schemeClr val="tx1"/>
          </a:solidFill>
          <a:latin typeface="Arial"/>
          <a:ea typeface="+mn-ea"/>
          <a:cs typeface="Arial"/>
        </a:defRPr>
      </a:lvl5pPr>
      <a:lvl6pPr marL="2461670" indent="-223788" algn="l" defTabSz="447576" rtl="0" eaLnBrk="1" latinLnBrk="0" hangingPunct="1">
        <a:spcBef>
          <a:spcPct val="20000"/>
        </a:spcBef>
        <a:buFont typeface="Arial"/>
        <a:buChar char="•"/>
        <a:defRPr kumimoji="1" sz="1958" kern="1200">
          <a:solidFill>
            <a:schemeClr val="tx1"/>
          </a:solidFill>
          <a:latin typeface="+mn-lt"/>
          <a:ea typeface="+mn-ea"/>
          <a:cs typeface="+mn-cs"/>
        </a:defRPr>
      </a:lvl6pPr>
      <a:lvl7pPr marL="2909248" indent="-223788" algn="l" defTabSz="447576" rtl="0" eaLnBrk="1" latinLnBrk="0" hangingPunct="1">
        <a:spcBef>
          <a:spcPct val="20000"/>
        </a:spcBef>
        <a:buFont typeface="Arial"/>
        <a:buChar char="•"/>
        <a:defRPr kumimoji="1" sz="1958" kern="1200">
          <a:solidFill>
            <a:schemeClr val="tx1"/>
          </a:solidFill>
          <a:latin typeface="+mn-lt"/>
          <a:ea typeface="+mn-ea"/>
          <a:cs typeface="+mn-cs"/>
        </a:defRPr>
      </a:lvl7pPr>
      <a:lvl8pPr marL="3356824" indent="-223788" algn="l" defTabSz="447576" rtl="0" eaLnBrk="1" latinLnBrk="0" hangingPunct="1">
        <a:spcBef>
          <a:spcPct val="20000"/>
        </a:spcBef>
        <a:buFont typeface="Arial"/>
        <a:buChar char="•"/>
        <a:defRPr kumimoji="1" sz="1958" kern="1200">
          <a:solidFill>
            <a:schemeClr val="tx1"/>
          </a:solidFill>
          <a:latin typeface="+mn-lt"/>
          <a:ea typeface="+mn-ea"/>
          <a:cs typeface="+mn-cs"/>
        </a:defRPr>
      </a:lvl8pPr>
      <a:lvl9pPr marL="3804402" indent="-223788" algn="l" defTabSz="447576" rtl="0" eaLnBrk="1" latinLnBrk="0" hangingPunct="1">
        <a:spcBef>
          <a:spcPct val="20000"/>
        </a:spcBef>
        <a:buFont typeface="Arial"/>
        <a:buChar char="•"/>
        <a:defRPr kumimoji="1" sz="1958" kern="1200">
          <a:solidFill>
            <a:schemeClr val="tx1"/>
          </a:solidFill>
          <a:latin typeface="+mn-lt"/>
          <a:ea typeface="+mn-ea"/>
          <a:cs typeface="+mn-cs"/>
        </a:defRPr>
      </a:lvl9pPr>
    </p:bodyStyle>
    <p:otherStyle>
      <a:defPPr>
        <a:defRPr lang="en-US"/>
      </a:defPPr>
      <a:lvl1pPr marL="0" algn="l" defTabSz="447576" rtl="0" eaLnBrk="1" latinLnBrk="0" hangingPunct="1">
        <a:defRPr kumimoji="1" sz="1762" kern="1200">
          <a:solidFill>
            <a:schemeClr val="tx1"/>
          </a:solidFill>
          <a:latin typeface="+mn-lt"/>
          <a:ea typeface="+mn-ea"/>
          <a:cs typeface="+mn-cs"/>
        </a:defRPr>
      </a:lvl1pPr>
      <a:lvl2pPr marL="447576" algn="l" defTabSz="447576" rtl="0" eaLnBrk="1" latinLnBrk="0" hangingPunct="1">
        <a:defRPr kumimoji="1" sz="1762" kern="1200">
          <a:solidFill>
            <a:schemeClr val="tx1"/>
          </a:solidFill>
          <a:latin typeface="+mn-lt"/>
          <a:ea typeface="+mn-ea"/>
          <a:cs typeface="+mn-cs"/>
        </a:defRPr>
      </a:lvl2pPr>
      <a:lvl3pPr marL="895155" algn="l" defTabSz="447576" rtl="0" eaLnBrk="1" latinLnBrk="0" hangingPunct="1">
        <a:defRPr kumimoji="1" sz="1762" kern="1200">
          <a:solidFill>
            <a:schemeClr val="tx1"/>
          </a:solidFill>
          <a:latin typeface="+mn-lt"/>
          <a:ea typeface="+mn-ea"/>
          <a:cs typeface="+mn-cs"/>
        </a:defRPr>
      </a:lvl3pPr>
      <a:lvl4pPr marL="1342730" algn="l" defTabSz="447576" rtl="0" eaLnBrk="1" latinLnBrk="0" hangingPunct="1">
        <a:defRPr kumimoji="1" sz="1762" kern="1200">
          <a:solidFill>
            <a:schemeClr val="tx1"/>
          </a:solidFill>
          <a:latin typeface="+mn-lt"/>
          <a:ea typeface="+mn-ea"/>
          <a:cs typeface="+mn-cs"/>
        </a:defRPr>
      </a:lvl4pPr>
      <a:lvl5pPr marL="1790306" algn="l" defTabSz="447576" rtl="0" eaLnBrk="1" latinLnBrk="0" hangingPunct="1">
        <a:defRPr kumimoji="1" sz="1762" kern="1200">
          <a:solidFill>
            <a:schemeClr val="tx1"/>
          </a:solidFill>
          <a:latin typeface="+mn-lt"/>
          <a:ea typeface="+mn-ea"/>
          <a:cs typeface="+mn-cs"/>
        </a:defRPr>
      </a:lvl5pPr>
      <a:lvl6pPr marL="2237883" algn="l" defTabSz="447576" rtl="0" eaLnBrk="1" latinLnBrk="0" hangingPunct="1">
        <a:defRPr kumimoji="1" sz="1762" kern="1200">
          <a:solidFill>
            <a:schemeClr val="tx1"/>
          </a:solidFill>
          <a:latin typeface="+mn-lt"/>
          <a:ea typeface="+mn-ea"/>
          <a:cs typeface="+mn-cs"/>
        </a:defRPr>
      </a:lvl6pPr>
      <a:lvl7pPr marL="2685459" algn="l" defTabSz="447576" rtl="0" eaLnBrk="1" latinLnBrk="0" hangingPunct="1">
        <a:defRPr kumimoji="1" sz="1762" kern="1200">
          <a:solidFill>
            <a:schemeClr val="tx1"/>
          </a:solidFill>
          <a:latin typeface="+mn-lt"/>
          <a:ea typeface="+mn-ea"/>
          <a:cs typeface="+mn-cs"/>
        </a:defRPr>
      </a:lvl7pPr>
      <a:lvl8pPr marL="3133035" algn="l" defTabSz="447576" rtl="0" eaLnBrk="1" latinLnBrk="0" hangingPunct="1">
        <a:defRPr kumimoji="1" sz="1762" kern="1200">
          <a:solidFill>
            <a:schemeClr val="tx1"/>
          </a:solidFill>
          <a:latin typeface="+mn-lt"/>
          <a:ea typeface="+mn-ea"/>
          <a:cs typeface="+mn-cs"/>
        </a:defRPr>
      </a:lvl8pPr>
      <a:lvl9pPr marL="3580612" algn="l" defTabSz="447576" rtl="0" eaLnBrk="1" latinLnBrk="0" hangingPunct="1">
        <a:defRPr kumimoji="1" sz="176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jpeg"/><Relationship Id="rId13" Type="http://schemas.openxmlformats.org/officeDocument/2006/relationships/image" Target="../media/image38.jpe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12.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jpeg"/><Relationship Id="rId13" Type="http://schemas.openxmlformats.org/officeDocument/2006/relationships/image" Target="../media/image38.jpe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46.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4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hyperlink" Target="http://docs.aws.amazon.com/ja_jp/redshift/latest/mgmt/metrics-listing.html" TargetMode="External"/><Relationship Id="rId4" Type="http://schemas.openxmlformats.org/officeDocument/2006/relationships/image" Target="../media/image51.png"/><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hyperlink" Target="http://docs.aws.amazon.com/ja_jp/redshift/latest/mgmt/metrics-listing.html" TargetMode="External"/><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0.pn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1" Type="http://schemas.openxmlformats.org/officeDocument/2006/relationships/image" Target="../media/image29.svg"/><Relationship Id="rId12" Type="http://schemas.openxmlformats.org/officeDocument/2006/relationships/image" Target="../media/image50.png"/><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4.png"/><Relationship Id="rId8" Type="http://schemas.openxmlformats.org/officeDocument/2006/relationships/image" Target="../media/image59.png"/><Relationship Id="rId9" Type="http://schemas.openxmlformats.org/officeDocument/2006/relationships/image" Target="../media/image27.svg"/><Relationship Id="rId10" Type="http://schemas.openxmlformats.org/officeDocument/2006/relationships/image" Target="../media/image60.png"/></Relationships>
</file>

<file path=ppt/slides/_rels/slide29.xml.rels><?xml version="1.0" encoding="UTF-8" standalone="yes"?>
<Relationships xmlns="http://schemas.openxmlformats.org/package/2006/relationships"><Relationship Id="rId11" Type="http://schemas.openxmlformats.org/officeDocument/2006/relationships/image" Target="../media/image60.png"/><Relationship Id="rId12" Type="http://schemas.openxmlformats.org/officeDocument/2006/relationships/image" Target="../media/image29.svg"/><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9.png"/><Relationship Id="rId6" Type="http://schemas.openxmlformats.org/officeDocument/2006/relationships/image" Target="../media/image27.svg"/><Relationship Id="rId7" Type="http://schemas.openxmlformats.org/officeDocument/2006/relationships/image" Target="../media/image50.png"/><Relationship Id="rId8" Type="http://schemas.openxmlformats.org/officeDocument/2006/relationships/image" Target="../media/image55.png"/><Relationship Id="rId9" Type="http://schemas.openxmlformats.org/officeDocument/2006/relationships/image" Target="../media/image58.png"/><Relationship Id="rId10"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1.png"/><Relationship Id="rId3"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6.gif"/><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7.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jpeg"/><Relationship Id="rId13" Type="http://schemas.openxmlformats.org/officeDocument/2006/relationships/image" Target="../media/image38.jpe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8.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jpeg"/><Relationship Id="rId13" Type="http://schemas.openxmlformats.org/officeDocument/2006/relationships/image" Target="../media/image38.jpe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9.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jpeg"/><Relationship Id="rId13" Type="http://schemas.openxmlformats.org/officeDocument/2006/relationships/image" Target="../media/image38.jpe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2600" dirty="0" smtClean="0"/>
              <a:t>Redshift</a:t>
            </a:r>
            <a:r>
              <a:rPr kumimoji="1" lang="ja-JP" altLang="en-US" sz="2600" dirty="0" smtClean="0"/>
              <a:t>運用</a:t>
            </a:r>
            <a:r>
              <a:rPr kumimoji="1" lang="en-US" altLang="ja-JP" sz="2600" dirty="0" smtClean="0"/>
              <a:t>Tips</a:t>
            </a:r>
            <a:endParaRPr kumimoji="1" lang="ja-JP" altLang="en-US" sz="2600" dirty="0"/>
          </a:p>
        </p:txBody>
      </p:sp>
      <p:sp>
        <p:nvSpPr>
          <p:cNvPr id="3" name="コンテンツ プレースホルダー 2"/>
          <p:cNvSpPr>
            <a:spLocks noGrp="1"/>
          </p:cNvSpPr>
          <p:nvPr>
            <p:ph idx="1"/>
          </p:nvPr>
        </p:nvSpPr>
        <p:spPr/>
        <p:txBody>
          <a:bodyPr>
            <a:normAutofit/>
          </a:bodyPr>
          <a:lstStyle/>
          <a:p>
            <a:pPr marL="0" indent="0">
              <a:lnSpc>
                <a:spcPct val="120000"/>
              </a:lnSpc>
              <a:buNone/>
            </a:pPr>
            <a:r>
              <a:rPr lang="en-US" altLang="ja-JP" sz="1800" dirty="0" err="1" smtClean="0">
                <a:solidFill>
                  <a:schemeClr val="tx1">
                    <a:lumMod val="65000"/>
                    <a:lumOff val="35000"/>
                  </a:schemeClr>
                </a:solidFill>
              </a:rPr>
              <a:t>BigData</a:t>
            </a:r>
            <a:r>
              <a:rPr lang="en-US" altLang="ja-JP" sz="1800" dirty="0" smtClean="0">
                <a:solidFill>
                  <a:schemeClr val="tx1">
                    <a:lumMod val="65000"/>
                    <a:lumOff val="35000"/>
                  </a:schemeClr>
                </a:solidFill>
              </a:rPr>
              <a:t> Jaws#8</a:t>
            </a:r>
          </a:p>
          <a:p>
            <a:pPr marL="0" indent="0">
              <a:lnSpc>
                <a:spcPct val="120000"/>
              </a:lnSpc>
              <a:buNone/>
            </a:pPr>
            <a:r>
              <a:rPr lang="en-US" altLang="ja-JP" sz="1800" dirty="0" smtClean="0">
                <a:solidFill>
                  <a:schemeClr val="tx1">
                    <a:lumMod val="65000"/>
                    <a:lumOff val="35000"/>
                  </a:schemeClr>
                </a:solidFill>
              </a:rPr>
              <a:t>08/09 2017</a:t>
            </a:r>
            <a:endParaRPr lang="en-US" altLang="ja-JP" sz="1800" dirty="0">
              <a:solidFill>
                <a:schemeClr val="tx1">
                  <a:lumMod val="65000"/>
                  <a:lumOff val="35000"/>
                </a:schemeClr>
              </a:solidFill>
            </a:endParaRPr>
          </a:p>
          <a:p>
            <a:pPr>
              <a:lnSpc>
                <a:spcPct val="120000"/>
              </a:lnSpc>
            </a:pPr>
            <a:endParaRPr lang="ja-JP" altLang="en-US" dirty="0" smtClean="0"/>
          </a:p>
          <a:p>
            <a:pPr>
              <a:lnSpc>
                <a:spcPct val="120000"/>
              </a:lnSpc>
            </a:pPr>
            <a:endParaRPr lang="ja-JP" altLang="en-US" dirty="0" smtClean="0"/>
          </a:p>
          <a:p>
            <a:pPr>
              <a:lnSpc>
                <a:spcPct val="120000"/>
              </a:lnSpc>
            </a:pPr>
            <a:endParaRPr lang="ja-JP" altLang="en-US" dirty="0"/>
          </a:p>
          <a:p>
            <a:pPr marL="0" indent="0">
              <a:buNone/>
            </a:pPr>
            <a:endParaRPr kumimoji="1" lang="ja-JP" altLang="en-US" dirty="0"/>
          </a:p>
        </p:txBody>
      </p:sp>
      <p:sp>
        <p:nvSpPr>
          <p:cNvPr id="4" name="テキスト ボックス 3"/>
          <p:cNvSpPr txBox="1"/>
          <p:nvPr/>
        </p:nvSpPr>
        <p:spPr>
          <a:xfrm>
            <a:off x="3326167" y="5118162"/>
            <a:ext cx="902811" cy="307777"/>
          </a:xfrm>
          <a:prstGeom prst="rect">
            <a:avLst/>
          </a:prstGeom>
          <a:noFill/>
        </p:spPr>
        <p:txBody>
          <a:bodyPr wrap="none" rtlCol="0">
            <a:spAutoFit/>
          </a:bodyPr>
          <a:lstStyle/>
          <a:p>
            <a:pPr algn="ctr"/>
            <a:r>
              <a:rPr lang="ja-JP" altLang="en-US" sz="1400" b="1" dirty="0" smtClean="0">
                <a:solidFill>
                  <a:schemeClr val="bg1"/>
                </a:solidFill>
                <a:latin typeface="メイリオ"/>
                <a:ea typeface="メイリオ"/>
                <a:cs typeface="メイリオ"/>
              </a:rPr>
              <a:t>山田　雄</a:t>
            </a:r>
            <a:r>
              <a:rPr lang="ja-JP" altLang="en-US" sz="1400" b="1" dirty="0">
                <a:solidFill>
                  <a:schemeClr val="bg1"/>
                </a:solidFill>
                <a:latin typeface="メイリオ"/>
                <a:ea typeface="メイリオ"/>
                <a:cs typeface="メイリオ"/>
              </a:rPr>
              <a:t>　</a:t>
            </a:r>
          </a:p>
        </p:txBody>
      </p:sp>
      <p:sp>
        <p:nvSpPr>
          <p:cNvPr id="5" name="テキスト ボックス 4"/>
          <p:cNvSpPr txBox="1"/>
          <p:nvPr/>
        </p:nvSpPr>
        <p:spPr>
          <a:xfrm>
            <a:off x="3108162" y="5399036"/>
            <a:ext cx="1338828" cy="428322"/>
          </a:xfrm>
          <a:prstGeom prst="rect">
            <a:avLst/>
          </a:prstGeom>
          <a:noFill/>
        </p:spPr>
        <p:txBody>
          <a:bodyPr wrap="none" rtlCol="0">
            <a:spAutoFit/>
          </a:bodyPr>
          <a:lstStyle/>
          <a:p>
            <a:pPr algn="ctr">
              <a:lnSpc>
                <a:spcPct val="110000"/>
              </a:lnSpc>
            </a:pPr>
            <a:r>
              <a:rPr lang="ja-JP" altLang="en-US" sz="1000" dirty="0" smtClean="0">
                <a:solidFill>
                  <a:schemeClr val="bg1"/>
                </a:solidFill>
                <a:latin typeface="メイリオ"/>
                <a:ea typeface="メイリオ"/>
                <a:cs typeface="メイリオ"/>
              </a:rPr>
              <a:t>ネットビジネス本部</a:t>
            </a:r>
          </a:p>
          <a:p>
            <a:pPr algn="ctr">
              <a:lnSpc>
                <a:spcPct val="110000"/>
              </a:lnSpc>
            </a:pPr>
            <a:r>
              <a:rPr lang="ja-JP" altLang="en-US" sz="1000" dirty="0" smtClean="0">
                <a:solidFill>
                  <a:schemeClr val="bg1"/>
                </a:solidFill>
                <a:latin typeface="メイリオ"/>
                <a:ea typeface="メイリオ"/>
                <a:cs typeface="メイリオ"/>
              </a:rPr>
              <a:t>データ基盤チーム</a:t>
            </a:r>
            <a:endParaRPr lang="ja-JP" altLang="en-US" sz="1000" dirty="0">
              <a:solidFill>
                <a:schemeClr val="bg1"/>
              </a:solidFill>
              <a:latin typeface="メイリオ"/>
              <a:ea typeface="メイリオ"/>
              <a:cs typeface="メイリオ"/>
            </a:endParaRPr>
          </a:p>
        </p:txBody>
      </p:sp>
      <p:pic>
        <p:nvPicPr>
          <p:cNvPr id="6" name="図 5"/>
          <p:cNvPicPr>
            <a:picLocks noChangeAspect="1"/>
          </p:cNvPicPr>
          <p:nvPr/>
        </p:nvPicPr>
        <p:blipFill rotWithShape="1">
          <a:blip r:embed="rId3" cstate="screen">
            <a:extLst>
              <a:ext uri="{28A0092B-C50C-407E-A947-70E740481C1C}">
                <a14:useLocalDpi xmlns:a14="http://schemas.microsoft.com/office/drawing/2010/main"/>
              </a:ext>
            </a:extLst>
          </a:blip>
          <a:srcRect b="38607"/>
          <a:stretch/>
        </p:blipFill>
        <p:spPr>
          <a:xfrm>
            <a:off x="4986624" y="4223730"/>
            <a:ext cx="1105437" cy="262006"/>
          </a:xfrm>
          <a:prstGeom prst="rect">
            <a:avLst/>
          </a:prstGeom>
        </p:spPr>
      </p:pic>
      <p:sp>
        <p:nvSpPr>
          <p:cNvPr id="7" name="テキスト ボックス 6"/>
          <p:cNvSpPr txBox="1"/>
          <p:nvPr/>
        </p:nvSpPr>
        <p:spPr>
          <a:xfrm>
            <a:off x="5124606" y="5117385"/>
            <a:ext cx="902811" cy="307777"/>
          </a:xfrm>
          <a:prstGeom prst="rect">
            <a:avLst/>
          </a:prstGeom>
          <a:noFill/>
        </p:spPr>
        <p:txBody>
          <a:bodyPr wrap="none" rtlCol="0">
            <a:spAutoFit/>
          </a:bodyPr>
          <a:lstStyle/>
          <a:p>
            <a:pPr algn="ctr"/>
            <a:r>
              <a:rPr lang="ja-JP" altLang="en-US" sz="1400" b="1" dirty="0" smtClean="0">
                <a:solidFill>
                  <a:schemeClr val="bg1"/>
                </a:solidFill>
                <a:latin typeface="メイリオ"/>
                <a:ea typeface="メイリオ"/>
                <a:cs typeface="メイリオ"/>
              </a:rPr>
              <a:t>堤　崇行</a:t>
            </a:r>
            <a:endParaRPr lang="ja-JP" altLang="en-US" sz="1400" b="1" dirty="0">
              <a:solidFill>
                <a:schemeClr val="bg1"/>
              </a:solidFill>
              <a:latin typeface="メイリオ"/>
              <a:ea typeface="メイリオ"/>
              <a:cs typeface="メイリオ"/>
            </a:endParaRPr>
          </a:p>
        </p:txBody>
      </p:sp>
      <p:sp>
        <p:nvSpPr>
          <p:cNvPr id="8" name="テキスト ボックス 7"/>
          <p:cNvSpPr txBox="1"/>
          <p:nvPr/>
        </p:nvSpPr>
        <p:spPr>
          <a:xfrm>
            <a:off x="4519473" y="5398259"/>
            <a:ext cx="2113079" cy="430887"/>
          </a:xfrm>
          <a:prstGeom prst="rect">
            <a:avLst/>
          </a:prstGeom>
          <a:noFill/>
        </p:spPr>
        <p:txBody>
          <a:bodyPr wrap="none" rtlCol="0">
            <a:spAutoFit/>
          </a:bodyPr>
          <a:lstStyle/>
          <a:p>
            <a:pPr algn="ctr">
              <a:lnSpc>
                <a:spcPct val="110000"/>
              </a:lnSpc>
            </a:pPr>
            <a:r>
              <a:rPr lang="en-US" altLang="ja-JP" sz="1000" dirty="0" smtClean="0">
                <a:solidFill>
                  <a:schemeClr val="bg1"/>
                </a:solidFill>
                <a:latin typeface="メイリオ"/>
                <a:ea typeface="メイリオ"/>
                <a:cs typeface="メイリオ"/>
              </a:rPr>
              <a:t>IT</a:t>
            </a:r>
            <a:r>
              <a:rPr lang="ja-JP" altLang="en-US" sz="1000" dirty="0" smtClean="0">
                <a:solidFill>
                  <a:schemeClr val="bg1"/>
                </a:solidFill>
                <a:latin typeface="メイリオ"/>
                <a:ea typeface="メイリオ"/>
                <a:cs typeface="メイリオ"/>
              </a:rPr>
              <a:t>サービス・ペイメント事業本部</a:t>
            </a:r>
            <a:endParaRPr lang="en-US" altLang="ja-JP" sz="1000" dirty="0" smtClean="0">
              <a:solidFill>
                <a:schemeClr val="bg1"/>
              </a:solidFill>
              <a:latin typeface="メイリオ"/>
              <a:ea typeface="メイリオ"/>
              <a:cs typeface="メイリオ"/>
            </a:endParaRPr>
          </a:p>
          <a:p>
            <a:pPr algn="ctr">
              <a:lnSpc>
                <a:spcPct val="110000"/>
              </a:lnSpc>
            </a:pPr>
            <a:r>
              <a:rPr lang="ja-JP" altLang="en-US" sz="1000" dirty="0">
                <a:solidFill>
                  <a:schemeClr val="bg1"/>
                </a:solidFill>
                <a:latin typeface="メイリオ"/>
                <a:ea typeface="メイリオ"/>
                <a:cs typeface="メイリオ"/>
              </a:rPr>
              <a:t>方式基盤技術部</a:t>
            </a:r>
            <a:endParaRPr lang="ja-JP" altLang="en-US" sz="1000" dirty="0" smtClean="0">
              <a:solidFill>
                <a:schemeClr val="bg1"/>
              </a:solidFill>
              <a:latin typeface="メイリオ"/>
              <a:ea typeface="メイリオ"/>
              <a:cs typeface="メイリオ"/>
            </a:endParaRPr>
          </a:p>
        </p:txBody>
      </p:sp>
    </p:spTree>
    <p:extLst>
      <p:ext uri="{BB962C8B-B14F-4D97-AF65-F5344CB8AC3E}">
        <p14:creationId xmlns:p14="http://schemas.microsoft.com/office/powerpoint/2010/main" val="304920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こんな環境で分析していると当然こうなります</a:t>
            </a:r>
            <a:endParaRPr lang="ja-JP" altLang="en-US" sz="2800" dirty="0">
              <a:solidFill>
                <a:schemeClr val="tx2">
                  <a:lumMod val="60000"/>
                  <a:lumOff val="40000"/>
                </a:schemeClr>
              </a:solidFill>
            </a:endParaRPr>
          </a:p>
        </p:txBody>
      </p:sp>
      <p:sp>
        <p:nvSpPr>
          <p:cNvPr id="16" name="角丸四角形吹き出し 15"/>
          <p:cNvSpPr/>
          <p:nvPr/>
        </p:nvSpPr>
        <p:spPr>
          <a:xfrm>
            <a:off x="899592" y="1196753"/>
            <a:ext cx="7848872" cy="936103"/>
          </a:xfrm>
          <a:prstGeom prst="wedgeRoundRectCallout">
            <a:avLst>
              <a:gd name="adj1" fmla="val -57656"/>
              <a:gd name="adj2" fmla="val -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Meiryo" charset="-128"/>
                <a:ea typeface="Meiryo" charset="-128"/>
                <a:cs typeface="Meiryo" charset="-128"/>
              </a:rPr>
              <a:t>こんな遅い環境で分析なんか出来るか！！</a:t>
            </a:r>
            <a:endParaRPr lang="en-US" altLang="ja-JP" dirty="0" smtClean="0">
              <a:latin typeface="Meiryo" charset="-128"/>
              <a:ea typeface="Meiryo" charset="-128"/>
              <a:cs typeface="Meiryo" charset="-128"/>
            </a:endParaRPr>
          </a:p>
        </p:txBody>
      </p:sp>
      <p:sp>
        <p:nvSpPr>
          <p:cNvPr id="17" name="角丸四角形吹き出し 16"/>
          <p:cNvSpPr/>
          <p:nvPr/>
        </p:nvSpPr>
        <p:spPr>
          <a:xfrm>
            <a:off x="323528" y="2420888"/>
            <a:ext cx="7848872" cy="909513"/>
          </a:xfrm>
          <a:prstGeom prst="wedgeRoundRectCallout">
            <a:avLst>
              <a:gd name="adj1" fmla="val 59784"/>
              <a:gd name="adj2" fmla="val -4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Meiryo" charset="-128"/>
                <a:ea typeface="Meiryo" charset="-128"/>
                <a:cs typeface="Meiryo" charset="-128"/>
              </a:rPr>
              <a:t>帰る前に大量に重いクエリを投げて、朝結果確認しよーっと</a:t>
            </a:r>
            <a:endParaRPr lang="en-US" altLang="ja-JP" dirty="0" smtClean="0">
              <a:latin typeface="Meiryo" charset="-128"/>
              <a:ea typeface="Meiryo" charset="-128"/>
              <a:cs typeface="Meiryo" charset="-128"/>
            </a:endParaRPr>
          </a:p>
        </p:txBody>
      </p:sp>
      <p:sp>
        <p:nvSpPr>
          <p:cNvPr id="24" name="角丸四角形吹き出し 23"/>
          <p:cNvSpPr/>
          <p:nvPr/>
        </p:nvSpPr>
        <p:spPr>
          <a:xfrm>
            <a:off x="909996" y="3642270"/>
            <a:ext cx="7848872" cy="936103"/>
          </a:xfrm>
          <a:prstGeom prst="wedgeRoundRectCallout">
            <a:avLst>
              <a:gd name="adj1" fmla="val -57656"/>
              <a:gd name="adj2" fmla="val -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Meiryo" charset="-128"/>
                <a:ea typeface="Meiryo" charset="-128"/>
                <a:cs typeface="Meiryo" charset="-128"/>
              </a:rPr>
              <a:t>明日までに来季の予算作らないといけないのにレスポンスが返ってこない！！！！！今日は徹夜だ</a:t>
            </a:r>
            <a:r>
              <a:rPr lang="en-US" altLang="ja-JP" dirty="0" smtClean="0">
                <a:latin typeface="Meiryo" charset="-128"/>
                <a:ea typeface="Meiryo" charset="-128"/>
                <a:cs typeface="Meiryo" charset="-128"/>
              </a:rPr>
              <a:t>〜</a:t>
            </a:r>
            <a:r>
              <a:rPr lang="ja-JP" altLang="en-US" dirty="0" smtClean="0">
                <a:latin typeface="Meiryo" charset="-128"/>
                <a:ea typeface="Meiryo" charset="-128"/>
                <a:cs typeface="Meiryo" charset="-128"/>
              </a:rPr>
              <a:t>！</a:t>
            </a:r>
            <a:endParaRPr lang="en-US" altLang="ja-JP" dirty="0" smtClean="0">
              <a:latin typeface="Meiryo" charset="-128"/>
              <a:ea typeface="Meiryo" charset="-128"/>
              <a:cs typeface="Meiryo" charset="-128"/>
            </a:endParaRPr>
          </a:p>
        </p:txBody>
      </p:sp>
      <p:sp>
        <p:nvSpPr>
          <p:cNvPr id="26" name="角丸四角形吹き出し 25"/>
          <p:cNvSpPr/>
          <p:nvPr/>
        </p:nvSpPr>
        <p:spPr>
          <a:xfrm>
            <a:off x="323528" y="4917004"/>
            <a:ext cx="7848872" cy="909513"/>
          </a:xfrm>
          <a:prstGeom prst="wedgeRoundRectCallout">
            <a:avLst>
              <a:gd name="adj1" fmla="val 59784"/>
              <a:gd name="adj2" fmla="val -4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Meiryo" charset="-128"/>
                <a:ea typeface="Meiryo" charset="-128"/>
                <a:cs typeface="Meiryo" charset="-128"/>
              </a:rPr>
              <a:t>あっ</a:t>
            </a:r>
            <a:r>
              <a:rPr lang="en-US" altLang="ja-JP" dirty="0" err="1" smtClean="0">
                <a:latin typeface="Meiryo" charset="-128"/>
                <a:ea typeface="Meiryo" charset="-128"/>
                <a:cs typeface="Meiryo" charset="-128"/>
              </a:rPr>
              <a:t>qw</a:t>
            </a:r>
            <a:r>
              <a:rPr lang="ja-JP" altLang="en-US" dirty="0" smtClean="0">
                <a:latin typeface="Meiryo" charset="-128"/>
                <a:ea typeface="Meiryo" charset="-128"/>
                <a:cs typeface="Meiryo" charset="-128"/>
              </a:rPr>
              <a:t>背</a:t>
            </a:r>
            <a:r>
              <a:rPr lang="en-US" altLang="ja-JP" dirty="0" err="1" smtClean="0">
                <a:latin typeface="Meiryo" charset="-128"/>
                <a:ea typeface="Meiryo" charset="-128"/>
                <a:cs typeface="Meiryo" charset="-128"/>
              </a:rPr>
              <a:t>drftgy</a:t>
            </a:r>
            <a:r>
              <a:rPr lang="ja-JP" altLang="en-US" dirty="0" smtClean="0">
                <a:latin typeface="Meiryo" charset="-128"/>
                <a:ea typeface="Meiryo" charset="-128"/>
                <a:cs typeface="Meiryo" charset="-128"/>
              </a:rPr>
              <a:t>不二子</a:t>
            </a:r>
            <a:r>
              <a:rPr lang="en-US" altLang="ja-JP" dirty="0" err="1" smtClean="0">
                <a:latin typeface="Meiryo" charset="-128"/>
                <a:ea typeface="Meiryo" charset="-128"/>
                <a:cs typeface="Meiryo" charset="-128"/>
              </a:rPr>
              <a:t>lp</a:t>
            </a:r>
            <a:r>
              <a:rPr lang="ja-JP" altLang="en-US" dirty="0" smtClean="0">
                <a:latin typeface="Meiryo" charset="-128"/>
                <a:ea typeface="Meiryo" charset="-128"/>
                <a:cs typeface="Meiryo" charset="-128"/>
              </a:rPr>
              <a:t>！！！！</a:t>
            </a:r>
            <a:endParaRPr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93135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リクルートライフスタイルの分析基盤</a:t>
            </a:r>
            <a:endParaRPr lang="ja-JP" altLang="en-US" sz="2800" dirty="0">
              <a:solidFill>
                <a:schemeClr val="tx2">
                  <a:lumMod val="60000"/>
                  <a:lumOff val="40000"/>
                </a:schemeClr>
              </a:solidFill>
            </a:endParaRPr>
          </a:p>
        </p:txBody>
      </p:sp>
      <p:sp>
        <p:nvSpPr>
          <p:cNvPr id="4" name="角丸四角形 3"/>
          <p:cNvSpPr/>
          <p:nvPr/>
        </p:nvSpPr>
        <p:spPr>
          <a:xfrm>
            <a:off x="3729354" y="1090751"/>
            <a:ext cx="3287834" cy="5506601"/>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350" b="1" dirty="0"/>
              <a:t>DWH</a:t>
            </a:r>
            <a:endParaRPr lang="ja-JP" altLang="en-US" sz="1350" b="1" dirty="0"/>
          </a:p>
        </p:txBody>
      </p:sp>
      <p:sp>
        <p:nvSpPr>
          <p:cNvPr id="6" name="Rounded Rectangle 9"/>
          <p:cNvSpPr/>
          <p:nvPr/>
        </p:nvSpPr>
        <p:spPr>
          <a:xfrm>
            <a:off x="161726" y="1483493"/>
            <a:ext cx="1358736" cy="1110861"/>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7" name="円柱 6"/>
          <p:cNvSpPr/>
          <p:nvPr/>
        </p:nvSpPr>
        <p:spPr>
          <a:xfrm>
            <a:off x="270813"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HPB</a:t>
            </a:r>
            <a:endParaRPr lang="ja-JP" altLang="en-US" sz="619" dirty="0"/>
          </a:p>
        </p:txBody>
      </p:sp>
      <p:sp>
        <p:nvSpPr>
          <p:cNvPr id="8" name="円柱 7"/>
          <p:cNvSpPr/>
          <p:nvPr/>
        </p:nvSpPr>
        <p:spPr>
          <a:xfrm>
            <a:off x="897998"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JLN</a:t>
            </a:r>
            <a:endParaRPr lang="ja-JP" altLang="en-US" sz="619"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68" y="1397764"/>
            <a:ext cx="674768" cy="223290"/>
          </a:xfrm>
          <a:prstGeom prst="rect">
            <a:avLst/>
          </a:prstGeom>
          <a:solidFill>
            <a:schemeClr val="bg1"/>
          </a:solidFill>
        </p:spPr>
      </p:pic>
      <p:sp>
        <p:nvSpPr>
          <p:cNvPr id="10" name="円柱 9"/>
          <p:cNvSpPr/>
          <p:nvPr/>
        </p:nvSpPr>
        <p:spPr>
          <a:xfrm>
            <a:off x="278205" y="2160588"/>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HPG</a:t>
            </a:r>
            <a:endParaRPr lang="ja-JP" altLang="en-US" sz="619" dirty="0"/>
          </a:p>
        </p:txBody>
      </p:sp>
      <p:sp>
        <p:nvSpPr>
          <p:cNvPr id="11" name="テキスト ボックス 10"/>
          <p:cNvSpPr txBox="1"/>
          <p:nvPr/>
        </p:nvSpPr>
        <p:spPr>
          <a:xfrm>
            <a:off x="809905" y="2163345"/>
            <a:ext cx="450671" cy="369332"/>
          </a:xfrm>
          <a:prstGeom prst="rect">
            <a:avLst/>
          </a:prstGeom>
          <a:noFill/>
        </p:spPr>
        <p:txBody>
          <a:bodyPr wrap="square" rtlCol="0">
            <a:spAutoFit/>
          </a:bodyPr>
          <a:lstStyle/>
          <a:p>
            <a:r>
              <a:rPr lang="ja-JP" altLang="en-US" sz="900" dirty="0"/>
              <a:t>・・・</a:t>
            </a:r>
          </a:p>
        </p:txBody>
      </p:sp>
      <p:sp>
        <p:nvSpPr>
          <p:cNvPr id="12" name="テキスト ボックス 11"/>
          <p:cNvSpPr txBox="1"/>
          <p:nvPr/>
        </p:nvSpPr>
        <p:spPr>
          <a:xfrm>
            <a:off x="911336" y="1317527"/>
            <a:ext cx="790155" cy="215444"/>
          </a:xfrm>
          <a:prstGeom prst="rect">
            <a:avLst/>
          </a:prstGeom>
          <a:noFill/>
        </p:spPr>
        <p:txBody>
          <a:bodyPr wrap="square" rtlCol="0">
            <a:spAutoFit/>
          </a:bodyPr>
          <a:lstStyle/>
          <a:p>
            <a:r>
              <a:rPr lang="ja-JP" altLang="en-US" sz="800" dirty="0"/>
              <a:t>各事業データ</a:t>
            </a:r>
          </a:p>
        </p:txBody>
      </p:sp>
      <p:grpSp>
        <p:nvGrpSpPr>
          <p:cNvPr id="14" name="図形グループ 13"/>
          <p:cNvGrpSpPr/>
          <p:nvPr/>
        </p:nvGrpSpPr>
        <p:grpSpPr>
          <a:xfrm>
            <a:off x="4008146" y="1495103"/>
            <a:ext cx="1279818" cy="1298233"/>
            <a:chOff x="5285901" y="473604"/>
            <a:chExt cx="1528699" cy="1530310"/>
          </a:xfrm>
        </p:grpSpPr>
        <p:sp>
          <p:nvSpPr>
            <p:cNvPr id="15" name="角丸四角形 14"/>
            <p:cNvSpPr/>
            <p:nvPr/>
          </p:nvSpPr>
          <p:spPr>
            <a:xfrm>
              <a:off x="5285901" y="47360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施策</a:t>
              </a:r>
              <a:r>
                <a:rPr lang="en-US" altLang="ja-JP" sz="675" b="1" dirty="0">
                  <a:solidFill>
                    <a:schemeClr val="tx1"/>
                  </a:solidFill>
                </a:rPr>
                <a:t>Batch</a:t>
              </a:r>
              <a:r>
                <a:rPr lang="ja-JP" altLang="en-US" sz="675" b="1" dirty="0">
                  <a:solidFill>
                    <a:schemeClr val="tx1"/>
                  </a:solidFill>
                </a:rPr>
                <a:t>用</a:t>
              </a:r>
            </a:p>
          </p:txBody>
        </p:sp>
        <p:grpSp>
          <p:nvGrpSpPr>
            <p:cNvPr id="16" name="図形グループ 15"/>
            <p:cNvGrpSpPr/>
            <p:nvPr/>
          </p:nvGrpSpPr>
          <p:grpSpPr>
            <a:xfrm>
              <a:off x="5445528" y="846272"/>
              <a:ext cx="1209447" cy="1103602"/>
              <a:chOff x="9030943" y="4002788"/>
              <a:chExt cx="701688" cy="800578"/>
            </a:xfrm>
          </p:grpSpPr>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0944" y="4002788"/>
                <a:ext cx="701687" cy="643673"/>
              </a:xfrm>
              <a:prstGeom prst="rect">
                <a:avLst/>
              </a:prstGeom>
            </p:spPr>
          </p:pic>
          <p:sp>
            <p:nvSpPr>
              <p:cNvPr id="18" name="TextBox 399"/>
              <p:cNvSpPr txBox="1"/>
              <p:nvPr/>
            </p:nvSpPr>
            <p:spPr>
              <a:xfrm>
                <a:off x="9030943" y="4647734"/>
                <a:ext cx="701688" cy="155632"/>
              </a:xfrm>
              <a:prstGeom prst="rect">
                <a:avLst/>
              </a:prstGeom>
              <a:noFill/>
            </p:spPr>
            <p:txBody>
              <a:bodyPr wrap="square" lIns="0" tIns="0" rIns="0" bIns="0" rtlCol="0" anchor="t">
                <a:noAutofit/>
              </a:bodyPr>
              <a:lstStyle/>
              <a:p>
                <a:pPr algn="ctr"/>
                <a:r>
                  <a:rPr lang="en-US" sz="563" b="1"/>
                  <a:t>Netezza</a:t>
                </a:r>
                <a:endParaRPr lang="en-US" sz="563" b="1" dirty="0"/>
              </a:p>
            </p:txBody>
          </p:sp>
        </p:grpSp>
      </p:grpSp>
      <p:grpSp>
        <p:nvGrpSpPr>
          <p:cNvPr id="23" name="図形グループ 22"/>
          <p:cNvGrpSpPr/>
          <p:nvPr/>
        </p:nvGrpSpPr>
        <p:grpSpPr>
          <a:xfrm>
            <a:off x="3991532" y="4819536"/>
            <a:ext cx="1296431" cy="1245403"/>
            <a:chOff x="5274240" y="4629424"/>
            <a:chExt cx="1635464" cy="1530310"/>
          </a:xfrm>
        </p:grpSpPr>
        <p:sp>
          <p:nvSpPr>
            <p:cNvPr id="24" name="角丸四角形 23"/>
            <p:cNvSpPr/>
            <p:nvPr/>
          </p:nvSpPr>
          <p:spPr>
            <a:xfrm>
              <a:off x="5274240" y="4629424"/>
              <a:ext cx="1635464"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サイトログ保存用</a:t>
              </a:r>
            </a:p>
          </p:txBody>
        </p:sp>
        <p:sp>
          <p:nvSpPr>
            <p:cNvPr id="25" name="テキスト ボックス 24"/>
            <p:cNvSpPr txBox="1"/>
            <p:nvPr/>
          </p:nvSpPr>
          <p:spPr>
            <a:xfrm>
              <a:off x="5486130" y="5867821"/>
              <a:ext cx="1226657" cy="241094"/>
            </a:xfrm>
            <a:prstGeom prst="rect">
              <a:avLst/>
            </a:prstGeom>
            <a:noFill/>
          </p:spPr>
          <p:txBody>
            <a:bodyPr wrap="square" rtlCol="0">
              <a:spAutoFit/>
            </a:bodyPr>
            <a:lstStyle/>
            <a:p>
              <a:pPr algn="ctr"/>
              <a:r>
                <a:rPr lang="en-US" altLang="ja-JP" sz="675" b="1" dirty="0" err="1"/>
                <a:t>TreasureData</a:t>
              </a:r>
              <a:endParaRPr lang="ja-JP" altLang="en-US" sz="675" b="1"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996" y="5034944"/>
              <a:ext cx="1567811" cy="823100"/>
            </a:xfrm>
            <a:prstGeom prst="rect">
              <a:avLst/>
            </a:prstGeom>
          </p:spPr>
        </p:pic>
      </p:grpSp>
      <p:grpSp>
        <p:nvGrpSpPr>
          <p:cNvPr id="27" name="図形グループ 26"/>
          <p:cNvGrpSpPr/>
          <p:nvPr/>
        </p:nvGrpSpPr>
        <p:grpSpPr>
          <a:xfrm>
            <a:off x="3989225" y="2907429"/>
            <a:ext cx="1301046" cy="1240719"/>
            <a:chOff x="5323988" y="2504284"/>
            <a:chExt cx="1528699" cy="1549462"/>
          </a:xfrm>
        </p:grpSpPr>
        <p:sp>
          <p:nvSpPr>
            <p:cNvPr id="28" name="角丸四角形 27"/>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30" name="テキスト ボックス 29"/>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57" y="4081769"/>
            <a:ext cx="449527" cy="682672"/>
          </a:xfrm>
          <a:prstGeom prst="rect">
            <a:avLst/>
          </a:prstGeom>
        </p:spPr>
      </p:pic>
      <p:sp>
        <p:nvSpPr>
          <p:cNvPr id="32" name="Rounded Rectangle 9"/>
          <p:cNvSpPr/>
          <p:nvPr/>
        </p:nvSpPr>
        <p:spPr>
          <a:xfrm>
            <a:off x="162167" y="2775512"/>
            <a:ext cx="1378100" cy="789974"/>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33" name="テキスト ボックス 32"/>
          <p:cNvSpPr txBox="1"/>
          <p:nvPr/>
        </p:nvSpPr>
        <p:spPr>
          <a:xfrm>
            <a:off x="248657" y="2661843"/>
            <a:ext cx="761747" cy="230832"/>
          </a:xfrm>
          <a:prstGeom prst="rect">
            <a:avLst/>
          </a:prstGeom>
          <a:solidFill>
            <a:schemeClr val="bg1"/>
          </a:solidFill>
        </p:spPr>
        <p:txBody>
          <a:bodyPr wrap="none" rtlCol="0" anchor="ctr">
            <a:spAutoFit/>
          </a:bodyPr>
          <a:lstStyle/>
          <a:p>
            <a:r>
              <a:rPr lang="ja-JP" altLang="en-US" sz="900" dirty="0"/>
              <a:t>外部データ</a:t>
            </a:r>
            <a:endParaRPr lang="en-US" altLang="ja-JP" sz="900" dirty="0"/>
          </a:p>
        </p:txBody>
      </p:sp>
      <p:grpSp>
        <p:nvGrpSpPr>
          <p:cNvPr id="34" name="図形グループ 33"/>
          <p:cNvGrpSpPr/>
          <p:nvPr/>
        </p:nvGrpSpPr>
        <p:grpSpPr>
          <a:xfrm>
            <a:off x="297871" y="2910127"/>
            <a:ext cx="495448" cy="554614"/>
            <a:chOff x="10017301" y="702888"/>
            <a:chExt cx="634074" cy="650012"/>
          </a:xfrm>
        </p:grpSpPr>
        <p:sp>
          <p:nvSpPr>
            <p:cNvPr id="35" name="メモ 34"/>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6" name="角丸四角形 35"/>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TSV</a:t>
              </a:r>
              <a:endParaRPr lang="ja-JP" altLang="en-US" sz="675" dirty="0">
                <a:latin typeface="Helvetica" charset="0"/>
                <a:ea typeface="Helvetica" charset="0"/>
                <a:cs typeface="Helvetica" charset="0"/>
              </a:endParaRPr>
            </a:p>
          </p:txBody>
        </p:sp>
      </p:grpSp>
      <p:grpSp>
        <p:nvGrpSpPr>
          <p:cNvPr id="37" name="図形グループ 36"/>
          <p:cNvGrpSpPr/>
          <p:nvPr/>
        </p:nvGrpSpPr>
        <p:grpSpPr>
          <a:xfrm>
            <a:off x="970611" y="2929605"/>
            <a:ext cx="481001" cy="553712"/>
            <a:chOff x="10017301" y="702888"/>
            <a:chExt cx="634074" cy="650012"/>
          </a:xfrm>
        </p:grpSpPr>
        <p:sp>
          <p:nvSpPr>
            <p:cNvPr id="38" name="メモ 37"/>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9" name="角丸四角形 38"/>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CSV</a:t>
              </a:r>
              <a:endParaRPr lang="ja-JP" altLang="en-US" sz="675" dirty="0">
                <a:latin typeface="Helvetica" charset="0"/>
                <a:ea typeface="Helvetica" charset="0"/>
                <a:cs typeface="Helvetica" charset="0"/>
              </a:endParaRPr>
            </a:p>
          </p:txBody>
        </p:sp>
      </p:grpSp>
      <p:sp>
        <p:nvSpPr>
          <p:cNvPr id="45" name="テキスト ボックス 44"/>
          <p:cNvSpPr txBox="1"/>
          <p:nvPr/>
        </p:nvSpPr>
        <p:spPr>
          <a:xfrm>
            <a:off x="1991836" y="3057052"/>
            <a:ext cx="232756" cy="196208"/>
          </a:xfrm>
          <a:prstGeom prst="rect">
            <a:avLst/>
          </a:prstGeom>
          <a:noFill/>
        </p:spPr>
        <p:txBody>
          <a:bodyPr wrap="none" rtlCol="0">
            <a:spAutoFit/>
          </a:bodyPr>
          <a:lstStyle/>
          <a:p>
            <a:pPr algn="ctr"/>
            <a:r>
              <a:rPr lang="en-US" altLang="ja-JP" sz="675" b="1" dirty="0" smtClean="0">
                <a:solidFill>
                  <a:schemeClr val="bg1"/>
                </a:solidFill>
              </a:rPr>
              <a:t>3</a:t>
            </a:r>
            <a:endParaRPr lang="ja-JP" altLang="en-US" sz="675" b="1" dirty="0">
              <a:solidFill>
                <a:schemeClr val="bg1"/>
              </a:solidFill>
            </a:endParaRPr>
          </a:p>
        </p:txBody>
      </p:sp>
      <p:sp>
        <p:nvSpPr>
          <p:cNvPr id="52" name="Rounded Rectangle 9"/>
          <p:cNvSpPr/>
          <p:nvPr/>
        </p:nvSpPr>
        <p:spPr>
          <a:xfrm>
            <a:off x="161727" y="3848862"/>
            <a:ext cx="1375703" cy="1081567"/>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53" name="テキスト ボックス 52"/>
          <p:cNvSpPr txBox="1"/>
          <p:nvPr/>
        </p:nvSpPr>
        <p:spPr>
          <a:xfrm>
            <a:off x="198657" y="3719309"/>
            <a:ext cx="646331" cy="230832"/>
          </a:xfrm>
          <a:prstGeom prst="rect">
            <a:avLst/>
          </a:prstGeom>
          <a:solidFill>
            <a:schemeClr val="bg1"/>
          </a:solidFill>
        </p:spPr>
        <p:txBody>
          <a:bodyPr wrap="none" rtlCol="0" anchor="ctr">
            <a:spAutoFit/>
          </a:bodyPr>
          <a:lstStyle/>
          <a:p>
            <a:r>
              <a:rPr lang="ja-JP" altLang="en-US" sz="900" dirty="0"/>
              <a:t>行動ログ</a:t>
            </a:r>
            <a:endParaRPr lang="en-US" altLang="ja-JP" sz="900" dirty="0"/>
          </a:p>
        </p:txBody>
      </p:sp>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743" y="4052751"/>
            <a:ext cx="343459" cy="466023"/>
          </a:xfrm>
          <a:prstGeom prst="rect">
            <a:avLst/>
          </a:prstGeom>
        </p:spPr>
      </p:pic>
      <p:sp>
        <p:nvSpPr>
          <p:cNvPr id="55" name="テキスト ボックス 54"/>
          <p:cNvSpPr txBox="1"/>
          <p:nvPr/>
        </p:nvSpPr>
        <p:spPr>
          <a:xfrm>
            <a:off x="876844" y="4529991"/>
            <a:ext cx="564784" cy="230832"/>
          </a:xfrm>
          <a:prstGeom prst="rect">
            <a:avLst/>
          </a:prstGeom>
          <a:solidFill>
            <a:schemeClr val="bg1"/>
          </a:solidFill>
        </p:spPr>
        <p:txBody>
          <a:bodyPr wrap="square" rtlCol="0" anchor="ctr">
            <a:spAutoFit/>
          </a:bodyPr>
          <a:lstStyle/>
          <a:p>
            <a:r>
              <a:rPr lang="en-US" altLang="ja-JP" sz="900" dirty="0"/>
              <a:t>SDK</a:t>
            </a:r>
          </a:p>
        </p:txBody>
      </p:sp>
      <p:sp>
        <p:nvSpPr>
          <p:cNvPr id="56" name="右矢印 55"/>
          <p:cNvSpPr/>
          <p:nvPr/>
        </p:nvSpPr>
        <p:spPr>
          <a:xfrm>
            <a:off x="3172567" y="188578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9" name="屈折矢印 58"/>
          <p:cNvSpPr/>
          <p:nvPr/>
        </p:nvSpPr>
        <p:spPr>
          <a:xfrm rot="5400000">
            <a:off x="4811387" y="3893423"/>
            <a:ext cx="384469" cy="863246"/>
          </a:xfrm>
          <a:prstGeom prst="bentUpArrow">
            <a:avLst>
              <a:gd name="adj1" fmla="val 25000"/>
              <a:gd name="adj2" fmla="val 3410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64" name="図 63"/>
          <p:cNvPicPr>
            <a:picLocks noChangeAspect="1"/>
          </p:cNvPicPr>
          <p:nvPr/>
        </p:nvPicPr>
        <p:blipFill>
          <a:blip r:embed="rId9"/>
          <a:stretch>
            <a:fillRect/>
          </a:stretch>
        </p:blipFill>
        <p:spPr>
          <a:xfrm>
            <a:off x="7332277" y="5545662"/>
            <a:ext cx="1632211" cy="829940"/>
          </a:xfrm>
          <a:prstGeom prst="rect">
            <a:avLst/>
          </a:prstGeom>
        </p:spPr>
      </p:pic>
      <p:pic>
        <p:nvPicPr>
          <p:cNvPr id="65" name="図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0897" y="3717849"/>
            <a:ext cx="1364505" cy="401483"/>
          </a:xfrm>
          <a:prstGeom prst="rect">
            <a:avLst/>
          </a:prstGeom>
        </p:spPr>
      </p:pic>
      <p:pic>
        <p:nvPicPr>
          <p:cNvPr id="66" name="図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826" y="4278241"/>
            <a:ext cx="1417174" cy="675283"/>
          </a:xfrm>
          <a:prstGeom prst="rect">
            <a:avLst/>
          </a:prstGeom>
        </p:spPr>
      </p:pic>
      <p:pic>
        <p:nvPicPr>
          <p:cNvPr id="67" name="図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6170" y="2300071"/>
            <a:ext cx="1680124" cy="672049"/>
          </a:xfrm>
          <a:prstGeom prst="rect">
            <a:avLst/>
          </a:prstGeom>
        </p:spPr>
      </p:pic>
      <p:pic>
        <p:nvPicPr>
          <p:cNvPr id="68" name="図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93229" y="1558220"/>
            <a:ext cx="776816" cy="735851"/>
          </a:xfrm>
          <a:prstGeom prst="rect">
            <a:avLst/>
          </a:prstGeom>
        </p:spPr>
      </p:pic>
      <p:pic>
        <p:nvPicPr>
          <p:cNvPr id="70" name="図 6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64763" y="4930429"/>
            <a:ext cx="1700639" cy="574425"/>
          </a:xfrm>
          <a:prstGeom prst="rect">
            <a:avLst/>
          </a:prstGeom>
        </p:spPr>
      </p:pic>
      <p:pic>
        <p:nvPicPr>
          <p:cNvPr id="71" name="図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27229" y="2899447"/>
            <a:ext cx="822991" cy="624539"/>
          </a:xfrm>
          <a:prstGeom prst="rect">
            <a:avLst/>
          </a:prstGeom>
        </p:spPr>
      </p:pic>
      <p:sp>
        <p:nvSpPr>
          <p:cNvPr id="72" name="三角形 71"/>
          <p:cNvSpPr/>
          <p:nvPr/>
        </p:nvSpPr>
        <p:spPr>
          <a:xfrm rot="5400000">
            <a:off x="4870738" y="3804684"/>
            <a:ext cx="4746231" cy="2909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grpSp>
        <p:nvGrpSpPr>
          <p:cNvPr id="73" name="図形グループ 72"/>
          <p:cNvGrpSpPr/>
          <p:nvPr/>
        </p:nvGrpSpPr>
        <p:grpSpPr>
          <a:xfrm>
            <a:off x="5467661" y="3650210"/>
            <a:ext cx="1301046" cy="1240719"/>
            <a:chOff x="5323988" y="2504284"/>
            <a:chExt cx="1528699" cy="1549462"/>
          </a:xfrm>
        </p:grpSpPr>
        <p:sp>
          <p:nvSpPr>
            <p:cNvPr id="74" name="角丸四角形 73"/>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75" name="図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76" name="テキスト ボックス 75"/>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grpSp>
        <p:nvGrpSpPr>
          <p:cNvPr id="95" name="図形グループ 94"/>
          <p:cNvGrpSpPr/>
          <p:nvPr/>
        </p:nvGrpSpPr>
        <p:grpSpPr>
          <a:xfrm>
            <a:off x="1996503" y="1157227"/>
            <a:ext cx="1102369" cy="4163170"/>
            <a:chOff x="1759048" y="1138038"/>
            <a:chExt cx="1102369" cy="4163170"/>
          </a:xfrm>
        </p:grpSpPr>
        <p:sp>
          <p:nvSpPr>
            <p:cNvPr id="5" name="角丸四角形 4"/>
            <p:cNvSpPr/>
            <p:nvPr/>
          </p:nvSpPr>
          <p:spPr>
            <a:xfrm>
              <a:off x="1759048" y="1138038"/>
              <a:ext cx="1102369" cy="416317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AWS</a:t>
              </a:r>
              <a:endParaRPr lang="ja-JP" altLang="en-US" sz="1400" b="1" dirty="0"/>
            </a:p>
          </p:txBody>
        </p:sp>
        <p:grpSp>
          <p:nvGrpSpPr>
            <p:cNvPr id="46" name="図形グループ 45"/>
            <p:cNvGrpSpPr/>
            <p:nvPr/>
          </p:nvGrpSpPr>
          <p:grpSpPr>
            <a:xfrm>
              <a:off x="1976864" y="4047102"/>
              <a:ext cx="665163" cy="632498"/>
              <a:chOff x="5535873" y="2413348"/>
              <a:chExt cx="708936" cy="735192"/>
            </a:xfrm>
          </p:grpSpPr>
          <p:pic>
            <p:nvPicPr>
              <p:cNvPr id="47"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48" name="テキスト ボックス 47"/>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78" name="図形グループ 77"/>
            <p:cNvGrpSpPr/>
            <p:nvPr/>
          </p:nvGrpSpPr>
          <p:grpSpPr>
            <a:xfrm>
              <a:off x="1981859" y="2859802"/>
              <a:ext cx="665163" cy="632498"/>
              <a:chOff x="5535873" y="2413348"/>
              <a:chExt cx="708936" cy="735192"/>
            </a:xfrm>
          </p:grpSpPr>
          <p:pic>
            <p:nvPicPr>
              <p:cNvPr id="7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0" name="テキスト ボックス 79"/>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81" name="図形グループ 80"/>
            <p:cNvGrpSpPr/>
            <p:nvPr/>
          </p:nvGrpSpPr>
          <p:grpSpPr>
            <a:xfrm>
              <a:off x="1970471" y="1682671"/>
              <a:ext cx="665163" cy="632498"/>
              <a:chOff x="5535873" y="2413348"/>
              <a:chExt cx="708936" cy="735192"/>
            </a:xfrm>
          </p:grpSpPr>
          <p:pic>
            <p:nvPicPr>
              <p:cNvPr id="82"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3" name="テキスト ボックス 82"/>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sp>
        <p:nvSpPr>
          <p:cNvPr id="84" name="角丸四角形 83"/>
          <p:cNvSpPr/>
          <p:nvPr/>
        </p:nvSpPr>
        <p:spPr>
          <a:xfrm>
            <a:off x="1984650" y="5570362"/>
            <a:ext cx="1102369" cy="103591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GCP</a:t>
            </a:r>
            <a:endParaRPr lang="ja-JP" altLang="en-US" sz="1400" b="1" dirty="0">
              <a:solidFill>
                <a:srgbClr val="000000"/>
              </a:solidFill>
            </a:endParaRPr>
          </a:p>
        </p:txBody>
      </p:sp>
      <p:pic>
        <p:nvPicPr>
          <p:cNvPr id="87" name="図 8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7175" y="5913778"/>
            <a:ext cx="1139450" cy="644037"/>
          </a:xfrm>
          <a:prstGeom prst="rect">
            <a:avLst/>
          </a:prstGeom>
        </p:spPr>
      </p:pic>
      <p:sp>
        <p:nvSpPr>
          <p:cNvPr id="91" name="角丸四角形 90"/>
          <p:cNvSpPr/>
          <p:nvPr/>
        </p:nvSpPr>
        <p:spPr>
          <a:xfrm>
            <a:off x="5384380" y="5239614"/>
            <a:ext cx="1296431" cy="124540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smtClean="0">
                <a:solidFill>
                  <a:schemeClr val="tx1"/>
                </a:solidFill>
              </a:rPr>
              <a:t>模索中</a:t>
            </a:r>
            <a:endParaRPr lang="ja-JP" altLang="en-US" sz="675" b="1" dirty="0">
              <a:solidFill>
                <a:schemeClr val="tx1"/>
              </a:solidFill>
            </a:endParaRPr>
          </a:p>
        </p:txBody>
      </p:sp>
      <p:sp>
        <p:nvSpPr>
          <p:cNvPr id="92" name="テキスト ボックス 91"/>
          <p:cNvSpPr txBox="1"/>
          <p:nvPr/>
        </p:nvSpPr>
        <p:spPr>
          <a:xfrm>
            <a:off x="5552345" y="6247451"/>
            <a:ext cx="972370" cy="196208"/>
          </a:xfrm>
          <a:prstGeom prst="rect">
            <a:avLst/>
          </a:prstGeom>
          <a:noFill/>
        </p:spPr>
        <p:txBody>
          <a:bodyPr wrap="square" rtlCol="0">
            <a:spAutoFit/>
          </a:bodyPr>
          <a:lstStyle/>
          <a:p>
            <a:pPr algn="ctr"/>
            <a:r>
              <a:rPr lang="en-US" altLang="ja-JP" sz="675" b="1" dirty="0" err="1" smtClean="0"/>
              <a:t>BigQuery</a:t>
            </a:r>
            <a:endParaRPr lang="ja-JP" altLang="en-US" sz="675" b="1" dirty="0"/>
          </a:p>
        </p:txBody>
      </p:sp>
      <p:cxnSp>
        <p:nvCxnSpPr>
          <p:cNvPr id="94" name="直線矢印コネクタ 93"/>
          <p:cNvCxnSpPr/>
          <p:nvPr/>
        </p:nvCxnSpPr>
        <p:spPr>
          <a:xfrm flipV="1">
            <a:off x="3077443" y="6294024"/>
            <a:ext cx="2306937" cy="32874"/>
          </a:xfrm>
          <a:prstGeom prst="straightConnector1">
            <a:avLst/>
          </a:prstGeom>
          <a:ln w="98425">
            <a:solidFill>
              <a:schemeClr val="accent3">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8" name="図 8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2416" y="5441543"/>
            <a:ext cx="883774" cy="883774"/>
          </a:xfrm>
          <a:prstGeom prst="rect">
            <a:avLst/>
          </a:prstGeom>
        </p:spPr>
      </p:pic>
      <p:sp>
        <p:nvSpPr>
          <p:cNvPr id="99" name="右矢印 98"/>
          <p:cNvSpPr/>
          <p:nvPr/>
        </p:nvSpPr>
        <p:spPr>
          <a:xfrm>
            <a:off x="3175851" y="3176051"/>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0" name="右矢印 99"/>
          <p:cNvSpPr/>
          <p:nvPr/>
        </p:nvSpPr>
        <p:spPr>
          <a:xfrm>
            <a:off x="3170293" y="481953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1" name="右矢印 100"/>
          <p:cNvSpPr/>
          <p:nvPr/>
        </p:nvSpPr>
        <p:spPr>
          <a:xfrm rot="5400000">
            <a:off x="2337444" y="5192614"/>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2" name="右矢印 101"/>
          <p:cNvSpPr/>
          <p:nvPr/>
        </p:nvSpPr>
        <p:spPr>
          <a:xfrm>
            <a:off x="1540267" y="1849632"/>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3" name="右矢印 102"/>
          <p:cNvSpPr/>
          <p:nvPr/>
        </p:nvSpPr>
        <p:spPr>
          <a:xfrm>
            <a:off x="1545391" y="3033138"/>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4" name="右矢印 103"/>
          <p:cNvSpPr/>
          <p:nvPr/>
        </p:nvSpPr>
        <p:spPr>
          <a:xfrm>
            <a:off x="1550615" y="4321295"/>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7" name="角丸四角形吹き出し 76"/>
          <p:cNvSpPr/>
          <p:nvPr/>
        </p:nvSpPr>
        <p:spPr>
          <a:xfrm>
            <a:off x="5519006" y="1078673"/>
            <a:ext cx="3552680" cy="2077561"/>
          </a:xfrm>
          <a:prstGeom prst="wedgeRoundRectCallout">
            <a:avLst>
              <a:gd name="adj1" fmla="val -34598"/>
              <a:gd name="adj2" fmla="val 691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Meiryo" charset="-128"/>
                <a:ea typeface="Meiryo" charset="-128"/>
                <a:cs typeface="Meiryo" charset="-128"/>
              </a:rPr>
              <a:t>日次連携している</a:t>
            </a:r>
            <a:r>
              <a:rPr lang="en-US" altLang="ja-JP" dirty="0" smtClean="0">
                <a:latin typeface="Meiryo" charset="-128"/>
                <a:ea typeface="Meiryo" charset="-128"/>
                <a:cs typeface="Meiryo" charset="-128"/>
              </a:rPr>
              <a:t>redshift</a:t>
            </a:r>
            <a:r>
              <a:rPr lang="ja-JP" altLang="en-US" dirty="0" smtClean="0">
                <a:latin typeface="Meiryo" charset="-128"/>
                <a:ea typeface="Meiryo" charset="-128"/>
                <a:cs typeface="Meiryo" charset="-128"/>
              </a:rPr>
              <a:t>の</a:t>
            </a:r>
            <a:r>
              <a:rPr lang="en-US" altLang="ja-JP" dirty="0" smtClean="0">
                <a:latin typeface="Meiryo" charset="-128"/>
                <a:ea typeface="Meiryo" charset="-128"/>
                <a:cs typeface="Meiryo" charset="-128"/>
              </a:rPr>
              <a:t>snapshot</a:t>
            </a:r>
            <a:r>
              <a:rPr lang="ja-JP" altLang="en-US" dirty="0" smtClean="0">
                <a:latin typeface="Meiryo" charset="-128"/>
                <a:ea typeface="Meiryo" charset="-128"/>
                <a:cs typeface="Meiryo" charset="-128"/>
              </a:rPr>
              <a:t>から別の</a:t>
            </a:r>
            <a:r>
              <a:rPr lang="en-US" altLang="ja-JP" dirty="0" smtClean="0">
                <a:latin typeface="Meiryo" charset="-128"/>
                <a:ea typeface="Meiryo" charset="-128"/>
                <a:cs typeface="Meiryo" charset="-128"/>
              </a:rPr>
              <a:t>redshift</a:t>
            </a:r>
            <a:r>
              <a:rPr lang="ja-JP" altLang="en-US" dirty="0" smtClean="0">
                <a:latin typeface="Meiryo" charset="-128"/>
                <a:ea typeface="Meiryo" charset="-128"/>
                <a:cs typeface="Meiryo" charset="-128"/>
              </a:rPr>
              <a:t>クラスタを立ち上げ、快適に分析出来る環境を用意</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週次で</a:t>
            </a:r>
            <a:r>
              <a:rPr lang="en-US" altLang="ja-JP" dirty="0" smtClean="0">
                <a:latin typeface="Meiryo" charset="-128"/>
                <a:ea typeface="Meiryo" charset="-128"/>
                <a:cs typeface="Meiryo" charset="-128"/>
              </a:rPr>
              <a:t>snapshot</a:t>
            </a:r>
            <a:r>
              <a:rPr lang="ja-JP" altLang="en-US" dirty="0" smtClean="0">
                <a:latin typeface="Meiryo" charset="-128"/>
                <a:ea typeface="Meiryo" charset="-128"/>
                <a:cs typeface="Meiryo" charset="-128"/>
              </a:rPr>
              <a:t>から作成</a:t>
            </a:r>
            <a:endParaRPr lang="en-US" altLang="ja-JP" dirty="0" smtClean="0">
              <a:latin typeface="Meiryo" charset="-128"/>
              <a:ea typeface="Meiryo" charset="-128"/>
              <a:cs typeface="Meiryo" charset="-128"/>
            </a:endParaRPr>
          </a:p>
          <a:p>
            <a:endParaRPr lang="en-US" altLang="ja-JP" dirty="0">
              <a:latin typeface="Meiryo" charset="-128"/>
              <a:ea typeface="Meiryo" charset="-128"/>
              <a:cs typeface="Meiryo" charset="-128"/>
            </a:endParaRPr>
          </a:p>
          <a:p>
            <a:r>
              <a:rPr lang="en-US" altLang="ja-JP" dirty="0">
                <a:latin typeface="Meiryo" charset="-128"/>
                <a:ea typeface="Meiryo" charset="-128"/>
                <a:cs typeface="Meiryo" charset="-128"/>
              </a:rPr>
              <a:t>d</a:t>
            </a:r>
            <a:r>
              <a:rPr lang="en-US" altLang="ja-JP" dirty="0" smtClean="0">
                <a:latin typeface="Meiryo" charset="-128"/>
                <a:ea typeface="Meiryo" charset="-128"/>
                <a:cs typeface="Meiryo" charset="-128"/>
              </a:rPr>
              <a:t>c2.8xlarge * 5~6</a:t>
            </a:r>
            <a:endParaRPr lang="ja-JP" altLang="en-US" dirty="0">
              <a:latin typeface="Meiryo" charset="-128"/>
              <a:ea typeface="Meiryo" charset="-128"/>
              <a:cs typeface="Meiryo" charset="-128"/>
            </a:endParaRPr>
          </a:p>
        </p:txBody>
      </p:sp>
    </p:spTree>
    <p:extLst>
      <p:ext uri="{BB962C8B-B14F-4D97-AF65-F5344CB8AC3E}">
        <p14:creationId xmlns:p14="http://schemas.microsoft.com/office/powerpoint/2010/main" val="18615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linds(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blinds(horizontal)">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リクルートライフスタイルの分析基盤</a:t>
            </a:r>
            <a:endParaRPr lang="ja-JP" altLang="en-US" sz="2800" dirty="0">
              <a:solidFill>
                <a:schemeClr val="tx2">
                  <a:lumMod val="60000"/>
                  <a:lumOff val="40000"/>
                </a:schemeClr>
              </a:solidFill>
            </a:endParaRPr>
          </a:p>
        </p:txBody>
      </p:sp>
      <p:sp>
        <p:nvSpPr>
          <p:cNvPr id="4" name="角丸四角形 3"/>
          <p:cNvSpPr/>
          <p:nvPr/>
        </p:nvSpPr>
        <p:spPr>
          <a:xfrm>
            <a:off x="3729354" y="1090751"/>
            <a:ext cx="3287834" cy="5506601"/>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350" b="1" dirty="0"/>
              <a:t>DWH</a:t>
            </a:r>
            <a:endParaRPr lang="ja-JP" altLang="en-US" sz="1350" b="1" dirty="0"/>
          </a:p>
        </p:txBody>
      </p:sp>
      <p:sp>
        <p:nvSpPr>
          <p:cNvPr id="6" name="Rounded Rectangle 9"/>
          <p:cNvSpPr/>
          <p:nvPr/>
        </p:nvSpPr>
        <p:spPr>
          <a:xfrm>
            <a:off x="161726" y="1483493"/>
            <a:ext cx="1358736" cy="1110861"/>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7" name="円柱 6"/>
          <p:cNvSpPr/>
          <p:nvPr/>
        </p:nvSpPr>
        <p:spPr>
          <a:xfrm>
            <a:off x="270813"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HPB</a:t>
            </a:r>
            <a:endParaRPr lang="ja-JP" altLang="en-US" sz="619" dirty="0"/>
          </a:p>
        </p:txBody>
      </p:sp>
      <p:sp>
        <p:nvSpPr>
          <p:cNvPr id="8" name="円柱 7"/>
          <p:cNvSpPr/>
          <p:nvPr/>
        </p:nvSpPr>
        <p:spPr>
          <a:xfrm>
            <a:off x="897998"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JLN</a:t>
            </a:r>
            <a:endParaRPr lang="ja-JP" altLang="en-US" sz="619"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68" y="1397764"/>
            <a:ext cx="674768" cy="223290"/>
          </a:xfrm>
          <a:prstGeom prst="rect">
            <a:avLst/>
          </a:prstGeom>
          <a:solidFill>
            <a:schemeClr val="bg1"/>
          </a:solidFill>
        </p:spPr>
      </p:pic>
      <p:sp>
        <p:nvSpPr>
          <p:cNvPr id="10" name="円柱 9"/>
          <p:cNvSpPr/>
          <p:nvPr/>
        </p:nvSpPr>
        <p:spPr>
          <a:xfrm>
            <a:off x="278205" y="2160588"/>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HPG</a:t>
            </a:r>
            <a:endParaRPr lang="ja-JP" altLang="en-US" sz="619" dirty="0"/>
          </a:p>
        </p:txBody>
      </p:sp>
      <p:sp>
        <p:nvSpPr>
          <p:cNvPr id="11" name="テキスト ボックス 10"/>
          <p:cNvSpPr txBox="1"/>
          <p:nvPr/>
        </p:nvSpPr>
        <p:spPr>
          <a:xfrm>
            <a:off x="809905" y="2163345"/>
            <a:ext cx="450671" cy="369332"/>
          </a:xfrm>
          <a:prstGeom prst="rect">
            <a:avLst/>
          </a:prstGeom>
          <a:noFill/>
        </p:spPr>
        <p:txBody>
          <a:bodyPr wrap="square" rtlCol="0">
            <a:spAutoFit/>
          </a:bodyPr>
          <a:lstStyle/>
          <a:p>
            <a:r>
              <a:rPr lang="ja-JP" altLang="en-US" sz="900" dirty="0"/>
              <a:t>・・・</a:t>
            </a:r>
          </a:p>
        </p:txBody>
      </p:sp>
      <p:sp>
        <p:nvSpPr>
          <p:cNvPr id="12" name="テキスト ボックス 11"/>
          <p:cNvSpPr txBox="1"/>
          <p:nvPr/>
        </p:nvSpPr>
        <p:spPr>
          <a:xfrm>
            <a:off x="911336" y="1317527"/>
            <a:ext cx="790155" cy="215444"/>
          </a:xfrm>
          <a:prstGeom prst="rect">
            <a:avLst/>
          </a:prstGeom>
          <a:noFill/>
        </p:spPr>
        <p:txBody>
          <a:bodyPr wrap="square" rtlCol="0">
            <a:spAutoFit/>
          </a:bodyPr>
          <a:lstStyle/>
          <a:p>
            <a:r>
              <a:rPr lang="ja-JP" altLang="en-US" sz="800" dirty="0"/>
              <a:t>各事業データ</a:t>
            </a:r>
          </a:p>
        </p:txBody>
      </p:sp>
      <p:grpSp>
        <p:nvGrpSpPr>
          <p:cNvPr id="14" name="図形グループ 13"/>
          <p:cNvGrpSpPr/>
          <p:nvPr/>
        </p:nvGrpSpPr>
        <p:grpSpPr>
          <a:xfrm>
            <a:off x="4008146" y="1495103"/>
            <a:ext cx="1279818" cy="1298233"/>
            <a:chOff x="5285901" y="473604"/>
            <a:chExt cx="1528699" cy="1530310"/>
          </a:xfrm>
        </p:grpSpPr>
        <p:sp>
          <p:nvSpPr>
            <p:cNvPr id="15" name="角丸四角形 14"/>
            <p:cNvSpPr/>
            <p:nvPr/>
          </p:nvSpPr>
          <p:spPr>
            <a:xfrm>
              <a:off x="5285901" y="47360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施策</a:t>
              </a:r>
              <a:r>
                <a:rPr lang="en-US" altLang="ja-JP" sz="675" b="1" dirty="0">
                  <a:solidFill>
                    <a:schemeClr val="tx1"/>
                  </a:solidFill>
                </a:rPr>
                <a:t>Batch</a:t>
              </a:r>
              <a:r>
                <a:rPr lang="ja-JP" altLang="en-US" sz="675" b="1" dirty="0">
                  <a:solidFill>
                    <a:schemeClr val="tx1"/>
                  </a:solidFill>
                </a:rPr>
                <a:t>用</a:t>
              </a:r>
            </a:p>
          </p:txBody>
        </p:sp>
        <p:grpSp>
          <p:nvGrpSpPr>
            <p:cNvPr id="16" name="図形グループ 15"/>
            <p:cNvGrpSpPr/>
            <p:nvPr/>
          </p:nvGrpSpPr>
          <p:grpSpPr>
            <a:xfrm>
              <a:off x="5445528" y="846272"/>
              <a:ext cx="1209447" cy="1103602"/>
              <a:chOff x="9030943" y="4002788"/>
              <a:chExt cx="701688" cy="800578"/>
            </a:xfrm>
          </p:grpSpPr>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0944" y="4002788"/>
                <a:ext cx="701687" cy="643673"/>
              </a:xfrm>
              <a:prstGeom prst="rect">
                <a:avLst/>
              </a:prstGeom>
            </p:spPr>
          </p:pic>
          <p:sp>
            <p:nvSpPr>
              <p:cNvPr id="18" name="TextBox 399"/>
              <p:cNvSpPr txBox="1"/>
              <p:nvPr/>
            </p:nvSpPr>
            <p:spPr>
              <a:xfrm>
                <a:off x="9030943" y="4647734"/>
                <a:ext cx="701688" cy="155632"/>
              </a:xfrm>
              <a:prstGeom prst="rect">
                <a:avLst/>
              </a:prstGeom>
              <a:noFill/>
            </p:spPr>
            <p:txBody>
              <a:bodyPr wrap="square" lIns="0" tIns="0" rIns="0" bIns="0" rtlCol="0" anchor="t">
                <a:noAutofit/>
              </a:bodyPr>
              <a:lstStyle/>
              <a:p>
                <a:pPr algn="ctr"/>
                <a:r>
                  <a:rPr lang="en-US" sz="563" b="1"/>
                  <a:t>Netezza</a:t>
                </a:r>
                <a:endParaRPr lang="en-US" sz="563" b="1" dirty="0"/>
              </a:p>
            </p:txBody>
          </p:sp>
        </p:grpSp>
      </p:grpSp>
      <p:grpSp>
        <p:nvGrpSpPr>
          <p:cNvPr id="23" name="図形グループ 22"/>
          <p:cNvGrpSpPr/>
          <p:nvPr/>
        </p:nvGrpSpPr>
        <p:grpSpPr>
          <a:xfrm>
            <a:off x="3991532" y="4819536"/>
            <a:ext cx="1296431" cy="1245403"/>
            <a:chOff x="5274240" y="4629424"/>
            <a:chExt cx="1635464" cy="1530310"/>
          </a:xfrm>
        </p:grpSpPr>
        <p:sp>
          <p:nvSpPr>
            <p:cNvPr id="24" name="角丸四角形 23"/>
            <p:cNvSpPr/>
            <p:nvPr/>
          </p:nvSpPr>
          <p:spPr>
            <a:xfrm>
              <a:off x="5274240" y="4629424"/>
              <a:ext cx="1635464"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サイトログ保存用</a:t>
              </a:r>
            </a:p>
          </p:txBody>
        </p:sp>
        <p:sp>
          <p:nvSpPr>
            <p:cNvPr id="25" name="テキスト ボックス 24"/>
            <p:cNvSpPr txBox="1"/>
            <p:nvPr/>
          </p:nvSpPr>
          <p:spPr>
            <a:xfrm>
              <a:off x="5486130" y="5867821"/>
              <a:ext cx="1226657" cy="241094"/>
            </a:xfrm>
            <a:prstGeom prst="rect">
              <a:avLst/>
            </a:prstGeom>
            <a:noFill/>
          </p:spPr>
          <p:txBody>
            <a:bodyPr wrap="square" rtlCol="0">
              <a:spAutoFit/>
            </a:bodyPr>
            <a:lstStyle/>
            <a:p>
              <a:pPr algn="ctr"/>
              <a:r>
                <a:rPr lang="en-US" altLang="ja-JP" sz="675" b="1" dirty="0" err="1"/>
                <a:t>TreasureData</a:t>
              </a:r>
              <a:endParaRPr lang="ja-JP" altLang="en-US" sz="675" b="1"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996" y="5034944"/>
              <a:ext cx="1567811" cy="823100"/>
            </a:xfrm>
            <a:prstGeom prst="rect">
              <a:avLst/>
            </a:prstGeom>
          </p:spPr>
        </p:pic>
      </p:grpSp>
      <p:grpSp>
        <p:nvGrpSpPr>
          <p:cNvPr id="27" name="図形グループ 26"/>
          <p:cNvGrpSpPr/>
          <p:nvPr/>
        </p:nvGrpSpPr>
        <p:grpSpPr>
          <a:xfrm>
            <a:off x="3989225" y="2907429"/>
            <a:ext cx="1301046" cy="1240719"/>
            <a:chOff x="5323988" y="2504284"/>
            <a:chExt cx="1528699" cy="1549462"/>
          </a:xfrm>
        </p:grpSpPr>
        <p:sp>
          <p:nvSpPr>
            <p:cNvPr id="28" name="角丸四角形 27"/>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30" name="テキスト ボックス 29"/>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57" y="4081769"/>
            <a:ext cx="449527" cy="682672"/>
          </a:xfrm>
          <a:prstGeom prst="rect">
            <a:avLst/>
          </a:prstGeom>
        </p:spPr>
      </p:pic>
      <p:sp>
        <p:nvSpPr>
          <p:cNvPr id="32" name="Rounded Rectangle 9"/>
          <p:cNvSpPr/>
          <p:nvPr/>
        </p:nvSpPr>
        <p:spPr>
          <a:xfrm>
            <a:off x="162167" y="2775512"/>
            <a:ext cx="1378100" cy="789974"/>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33" name="テキスト ボックス 32"/>
          <p:cNvSpPr txBox="1"/>
          <p:nvPr/>
        </p:nvSpPr>
        <p:spPr>
          <a:xfrm>
            <a:off x="248657" y="2661843"/>
            <a:ext cx="761747" cy="230832"/>
          </a:xfrm>
          <a:prstGeom prst="rect">
            <a:avLst/>
          </a:prstGeom>
          <a:solidFill>
            <a:schemeClr val="bg1"/>
          </a:solidFill>
        </p:spPr>
        <p:txBody>
          <a:bodyPr wrap="none" rtlCol="0" anchor="ctr">
            <a:spAutoFit/>
          </a:bodyPr>
          <a:lstStyle/>
          <a:p>
            <a:r>
              <a:rPr lang="ja-JP" altLang="en-US" sz="900" dirty="0"/>
              <a:t>外部データ</a:t>
            </a:r>
            <a:endParaRPr lang="en-US" altLang="ja-JP" sz="900" dirty="0"/>
          </a:p>
        </p:txBody>
      </p:sp>
      <p:grpSp>
        <p:nvGrpSpPr>
          <p:cNvPr id="34" name="図形グループ 33"/>
          <p:cNvGrpSpPr/>
          <p:nvPr/>
        </p:nvGrpSpPr>
        <p:grpSpPr>
          <a:xfrm>
            <a:off x="297871" y="2910127"/>
            <a:ext cx="495448" cy="554614"/>
            <a:chOff x="10017301" y="702888"/>
            <a:chExt cx="634074" cy="650012"/>
          </a:xfrm>
        </p:grpSpPr>
        <p:sp>
          <p:nvSpPr>
            <p:cNvPr id="35" name="メモ 34"/>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6" name="角丸四角形 35"/>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TSV</a:t>
              </a:r>
              <a:endParaRPr lang="ja-JP" altLang="en-US" sz="675" dirty="0">
                <a:latin typeface="Helvetica" charset="0"/>
                <a:ea typeface="Helvetica" charset="0"/>
                <a:cs typeface="Helvetica" charset="0"/>
              </a:endParaRPr>
            </a:p>
          </p:txBody>
        </p:sp>
      </p:grpSp>
      <p:grpSp>
        <p:nvGrpSpPr>
          <p:cNvPr id="37" name="図形グループ 36"/>
          <p:cNvGrpSpPr/>
          <p:nvPr/>
        </p:nvGrpSpPr>
        <p:grpSpPr>
          <a:xfrm>
            <a:off x="970611" y="2929605"/>
            <a:ext cx="481001" cy="553712"/>
            <a:chOff x="10017301" y="702888"/>
            <a:chExt cx="634074" cy="650012"/>
          </a:xfrm>
        </p:grpSpPr>
        <p:sp>
          <p:nvSpPr>
            <p:cNvPr id="38" name="メモ 37"/>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9" name="角丸四角形 38"/>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CSV</a:t>
              </a:r>
              <a:endParaRPr lang="ja-JP" altLang="en-US" sz="675" dirty="0">
                <a:latin typeface="Helvetica" charset="0"/>
                <a:ea typeface="Helvetica" charset="0"/>
                <a:cs typeface="Helvetica" charset="0"/>
              </a:endParaRPr>
            </a:p>
          </p:txBody>
        </p:sp>
      </p:grpSp>
      <p:sp>
        <p:nvSpPr>
          <p:cNvPr id="45" name="テキスト ボックス 44"/>
          <p:cNvSpPr txBox="1"/>
          <p:nvPr/>
        </p:nvSpPr>
        <p:spPr>
          <a:xfrm>
            <a:off x="1991836" y="3057052"/>
            <a:ext cx="232756" cy="196208"/>
          </a:xfrm>
          <a:prstGeom prst="rect">
            <a:avLst/>
          </a:prstGeom>
          <a:noFill/>
        </p:spPr>
        <p:txBody>
          <a:bodyPr wrap="none" rtlCol="0">
            <a:spAutoFit/>
          </a:bodyPr>
          <a:lstStyle/>
          <a:p>
            <a:pPr algn="ctr"/>
            <a:r>
              <a:rPr lang="en-US" altLang="ja-JP" sz="675" b="1" dirty="0" smtClean="0">
                <a:solidFill>
                  <a:schemeClr val="bg1"/>
                </a:solidFill>
              </a:rPr>
              <a:t>3</a:t>
            </a:r>
            <a:endParaRPr lang="ja-JP" altLang="en-US" sz="675" b="1" dirty="0">
              <a:solidFill>
                <a:schemeClr val="bg1"/>
              </a:solidFill>
            </a:endParaRPr>
          </a:p>
        </p:txBody>
      </p:sp>
      <p:sp>
        <p:nvSpPr>
          <p:cNvPr id="52" name="Rounded Rectangle 9"/>
          <p:cNvSpPr/>
          <p:nvPr/>
        </p:nvSpPr>
        <p:spPr>
          <a:xfrm>
            <a:off x="161727" y="3848862"/>
            <a:ext cx="1375703" cy="1081567"/>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53" name="テキスト ボックス 52"/>
          <p:cNvSpPr txBox="1"/>
          <p:nvPr/>
        </p:nvSpPr>
        <p:spPr>
          <a:xfrm>
            <a:off x="198657" y="3719309"/>
            <a:ext cx="646331" cy="230832"/>
          </a:xfrm>
          <a:prstGeom prst="rect">
            <a:avLst/>
          </a:prstGeom>
          <a:solidFill>
            <a:schemeClr val="bg1"/>
          </a:solidFill>
        </p:spPr>
        <p:txBody>
          <a:bodyPr wrap="none" rtlCol="0" anchor="ctr">
            <a:spAutoFit/>
          </a:bodyPr>
          <a:lstStyle/>
          <a:p>
            <a:r>
              <a:rPr lang="ja-JP" altLang="en-US" sz="900" dirty="0"/>
              <a:t>行動ログ</a:t>
            </a:r>
            <a:endParaRPr lang="en-US" altLang="ja-JP" sz="900" dirty="0"/>
          </a:p>
        </p:txBody>
      </p:sp>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743" y="4052751"/>
            <a:ext cx="343459" cy="466023"/>
          </a:xfrm>
          <a:prstGeom prst="rect">
            <a:avLst/>
          </a:prstGeom>
        </p:spPr>
      </p:pic>
      <p:sp>
        <p:nvSpPr>
          <p:cNvPr id="55" name="テキスト ボックス 54"/>
          <p:cNvSpPr txBox="1"/>
          <p:nvPr/>
        </p:nvSpPr>
        <p:spPr>
          <a:xfrm>
            <a:off x="876844" y="4529991"/>
            <a:ext cx="564784" cy="230832"/>
          </a:xfrm>
          <a:prstGeom prst="rect">
            <a:avLst/>
          </a:prstGeom>
          <a:solidFill>
            <a:schemeClr val="bg1"/>
          </a:solidFill>
        </p:spPr>
        <p:txBody>
          <a:bodyPr wrap="square" rtlCol="0" anchor="ctr">
            <a:spAutoFit/>
          </a:bodyPr>
          <a:lstStyle/>
          <a:p>
            <a:r>
              <a:rPr lang="en-US" altLang="ja-JP" sz="900" dirty="0"/>
              <a:t>SDK</a:t>
            </a:r>
          </a:p>
        </p:txBody>
      </p:sp>
      <p:sp>
        <p:nvSpPr>
          <p:cNvPr id="56" name="右矢印 55"/>
          <p:cNvSpPr/>
          <p:nvPr/>
        </p:nvSpPr>
        <p:spPr>
          <a:xfrm>
            <a:off x="3172567" y="188578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9" name="屈折矢印 58"/>
          <p:cNvSpPr/>
          <p:nvPr/>
        </p:nvSpPr>
        <p:spPr>
          <a:xfrm rot="5400000">
            <a:off x="4811387" y="3893423"/>
            <a:ext cx="384469" cy="863246"/>
          </a:xfrm>
          <a:prstGeom prst="bentUpArrow">
            <a:avLst>
              <a:gd name="adj1" fmla="val 25000"/>
              <a:gd name="adj2" fmla="val 3410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64" name="図 63"/>
          <p:cNvPicPr>
            <a:picLocks noChangeAspect="1"/>
          </p:cNvPicPr>
          <p:nvPr/>
        </p:nvPicPr>
        <p:blipFill>
          <a:blip r:embed="rId9"/>
          <a:stretch>
            <a:fillRect/>
          </a:stretch>
        </p:blipFill>
        <p:spPr>
          <a:xfrm>
            <a:off x="7332277" y="5545662"/>
            <a:ext cx="1632211" cy="829940"/>
          </a:xfrm>
          <a:prstGeom prst="rect">
            <a:avLst/>
          </a:prstGeom>
        </p:spPr>
      </p:pic>
      <p:pic>
        <p:nvPicPr>
          <p:cNvPr id="65" name="図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0897" y="3717849"/>
            <a:ext cx="1364505" cy="401483"/>
          </a:xfrm>
          <a:prstGeom prst="rect">
            <a:avLst/>
          </a:prstGeom>
        </p:spPr>
      </p:pic>
      <p:pic>
        <p:nvPicPr>
          <p:cNvPr id="66" name="図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826" y="4278241"/>
            <a:ext cx="1417174" cy="675283"/>
          </a:xfrm>
          <a:prstGeom prst="rect">
            <a:avLst/>
          </a:prstGeom>
        </p:spPr>
      </p:pic>
      <p:pic>
        <p:nvPicPr>
          <p:cNvPr id="67" name="図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6170" y="2300071"/>
            <a:ext cx="1680124" cy="672049"/>
          </a:xfrm>
          <a:prstGeom prst="rect">
            <a:avLst/>
          </a:prstGeom>
        </p:spPr>
      </p:pic>
      <p:pic>
        <p:nvPicPr>
          <p:cNvPr id="68" name="図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93229" y="1558220"/>
            <a:ext cx="776816" cy="735851"/>
          </a:xfrm>
          <a:prstGeom prst="rect">
            <a:avLst/>
          </a:prstGeom>
        </p:spPr>
      </p:pic>
      <p:pic>
        <p:nvPicPr>
          <p:cNvPr id="70" name="図 6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64763" y="4930429"/>
            <a:ext cx="1700639" cy="574425"/>
          </a:xfrm>
          <a:prstGeom prst="rect">
            <a:avLst/>
          </a:prstGeom>
        </p:spPr>
      </p:pic>
      <p:pic>
        <p:nvPicPr>
          <p:cNvPr id="71" name="図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27229" y="2899447"/>
            <a:ext cx="822991" cy="624539"/>
          </a:xfrm>
          <a:prstGeom prst="rect">
            <a:avLst/>
          </a:prstGeom>
        </p:spPr>
      </p:pic>
      <p:sp>
        <p:nvSpPr>
          <p:cNvPr id="72" name="三角形 71"/>
          <p:cNvSpPr/>
          <p:nvPr/>
        </p:nvSpPr>
        <p:spPr>
          <a:xfrm rot="5400000">
            <a:off x="4870738" y="3804684"/>
            <a:ext cx="4746231" cy="2909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grpSp>
        <p:nvGrpSpPr>
          <p:cNvPr id="73" name="図形グループ 72"/>
          <p:cNvGrpSpPr/>
          <p:nvPr/>
        </p:nvGrpSpPr>
        <p:grpSpPr>
          <a:xfrm>
            <a:off x="5467661" y="3650210"/>
            <a:ext cx="1301046" cy="1240719"/>
            <a:chOff x="5323988" y="2504284"/>
            <a:chExt cx="1528699" cy="1549462"/>
          </a:xfrm>
        </p:grpSpPr>
        <p:sp>
          <p:nvSpPr>
            <p:cNvPr id="74" name="角丸四角形 73"/>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75" name="図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76" name="テキスト ボックス 75"/>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grpSp>
        <p:nvGrpSpPr>
          <p:cNvPr id="95" name="図形グループ 94"/>
          <p:cNvGrpSpPr/>
          <p:nvPr/>
        </p:nvGrpSpPr>
        <p:grpSpPr>
          <a:xfrm>
            <a:off x="1996503" y="1157227"/>
            <a:ext cx="1102369" cy="4163170"/>
            <a:chOff x="1759048" y="1138038"/>
            <a:chExt cx="1102369" cy="4163170"/>
          </a:xfrm>
        </p:grpSpPr>
        <p:sp>
          <p:nvSpPr>
            <p:cNvPr id="5" name="角丸四角形 4"/>
            <p:cNvSpPr/>
            <p:nvPr/>
          </p:nvSpPr>
          <p:spPr>
            <a:xfrm>
              <a:off x="1759048" y="1138038"/>
              <a:ext cx="1102369" cy="416317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AWS</a:t>
              </a:r>
              <a:endParaRPr lang="ja-JP" altLang="en-US" sz="1400" b="1" dirty="0"/>
            </a:p>
          </p:txBody>
        </p:sp>
        <p:grpSp>
          <p:nvGrpSpPr>
            <p:cNvPr id="46" name="図形グループ 45"/>
            <p:cNvGrpSpPr/>
            <p:nvPr/>
          </p:nvGrpSpPr>
          <p:grpSpPr>
            <a:xfrm>
              <a:off x="1976864" y="4047102"/>
              <a:ext cx="665163" cy="632498"/>
              <a:chOff x="5535873" y="2413348"/>
              <a:chExt cx="708936" cy="735192"/>
            </a:xfrm>
          </p:grpSpPr>
          <p:pic>
            <p:nvPicPr>
              <p:cNvPr id="47"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48" name="テキスト ボックス 47"/>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78" name="図形グループ 77"/>
            <p:cNvGrpSpPr/>
            <p:nvPr/>
          </p:nvGrpSpPr>
          <p:grpSpPr>
            <a:xfrm>
              <a:off x="1981859" y="2859802"/>
              <a:ext cx="665163" cy="632498"/>
              <a:chOff x="5535873" y="2413348"/>
              <a:chExt cx="708936" cy="735192"/>
            </a:xfrm>
          </p:grpSpPr>
          <p:pic>
            <p:nvPicPr>
              <p:cNvPr id="7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0" name="テキスト ボックス 79"/>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81" name="図形グループ 80"/>
            <p:cNvGrpSpPr/>
            <p:nvPr/>
          </p:nvGrpSpPr>
          <p:grpSpPr>
            <a:xfrm>
              <a:off x="1970471" y="1682671"/>
              <a:ext cx="665163" cy="632498"/>
              <a:chOff x="5535873" y="2413348"/>
              <a:chExt cx="708936" cy="735192"/>
            </a:xfrm>
          </p:grpSpPr>
          <p:pic>
            <p:nvPicPr>
              <p:cNvPr id="82"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3" name="テキスト ボックス 82"/>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sp>
        <p:nvSpPr>
          <p:cNvPr id="84" name="角丸四角形 83"/>
          <p:cNvSpPr/>
          <p:nvPr/>
        </p:nvSpPr>
        <p:spPr>
          <a:xfrm>
            <a:off x="1984650" y="5570362"/>
            <a:ext cx="1102369" cy="103591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GCP</a:t>
            </a:r>
            <a:endParaRPr lang="ja-JP" altLang="en-US" sz="1400" b="1" dirty="0">
              <a:solidFill>
                <a:srgbClr val="000000"/>
              </a:solidFill>
            </a:endParaRPr>
          </a:p>
        </p:txBody>
      </p:sp>
      <p:pic>
        <p:nvPicPr>
          <p:cNvPr id="87" name="図 8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7175" y="5913778"/>
            <a:ext cx="1139450" cy="644037"/>
          </a:xfrm>
          <a:prstGeom prst="rect">
            <a:avLst/>
          </a:prstGeom>
        </p:spPr>
      </p:pic>
      <p:sp>
        <p:nvSpPr>
          <p:cNvPr id="91" name="角丸四角形 90"/>
          <p:cNvSpPr/>
          <p:nvPr/>
        </p:nvSpPr>
        <p:spPr>
          <a:xfrm>
            <a:off x="5384380" y="5239614"/>
            <a:ext cx="1296431" cy="124540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smtClean="0">
                <a:solidFill>
                  <a:schemeClr val="tx1"/>
                </a:solidFill>
              </a:rPr>
              <a:t>模索中</a:t>
            </a:r>
            <a:endParaRPr lang="ja-JP" altLang="en-US" sz="675" b="1" dirty="0">
              <a:solidFill>
                <a:schemeClr val="tx1"/>
              </a:solidFill>
            </a:endParaRPr>
          </a:p>
        </p:txBody>
      </p:sp>
      <p:sp>
        <p:nvSpPr>
          <p:cNvPr id="92" name="テキスト ボックス 91"/>
          <p:cNvSpPr txBox="1"/>
          <p:nvPr/>
        </p:nvSpPr>
        <p:spPr>
          <a:xfrm>
            <a:off x="5552345" y="6247451"/>
            <a:ext cx="972370" cy="196208"/>
          </a:xfrm>
          <a:prstGeom prst="rect">
            <a:avLst/>
          </a:prstGeom>
          <a:noFill/>
        </p:spPr>
        <p:txBody>
          <a:bodyPr wrap="square" rtlCol="0">
            <a:spAutoFit/>
          </a:bodyPr>
          <a:lstStyle/>
          <a:p>
            <a:pPr algn="ctr"/>
            <a:r>
              <a:rPr lang="en-US" altLang="ja-JP" sz="675" b="1" dirty="0" err="1" smtClean="0"/>
              <a:t>BigQuery</a:t>
            </a:r>
            <a:endParaRPr lang="ja-JP" altLang="en-US" sz="675" b="1" dirty="0"/>
          </a:p>
        </p:txBody>
      </p:sp>
      <p:cxnSp>
        <p:nvCxnSpPr>
          <p:cNvPr id="94" name="直線矢印コネクタ 93"/>
          <p:cNvCxnSpPr/>
          <p:nvPr/>
        </p:nvCxnSpPr>
        <p:spPr>
          <a:xfrm flipV="1">
            <a:off x="3077443" y="6294024"/>
            <a:ext cx="2306937" cy="32874"/>
          </a:xfrm>
          <a:prstGeom prst="straightConnector1">
            <a:avLst/>
          </a:prstGeom>
          <a:ln w="98425">
            <a:solidFill>
              <a:schemeClr val="accent3">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8" name="図 8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2416" y="5441543"/>
            <a:ext cx="883774" cy="883774"/>
          </a:xfrm>
          <a:prstGeom prst="rect">
            <a:avLst/>
          </a:prstGeom>
        </p:spPr>
      </p:pic>
      <p:sp>
        <p:nvSpPr>
          <p:cNvPr id="99" name="右矢印 98"/>
          <p:cNvSpPr/>
          <p:nvPr/>
        </p:nvSpPr>
        <p:spPr>
          <a:xfrm>
            <a:off x="3175851" y="3176051"/>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0" name="右矢印 99"/>
          <p:cNvSpPr/>
          <p:nvPr/>
        </p:nvSpPr>
        <p:spPr>
          <a:xfrm>
            <a:off x="3170293" y="481953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1" name="右矢印 100"/>
          <p:cNvSpPr/>
          <p:nvPr/>
        </p:nvSpPr>
        <p:spPr>
          <a:xfrm rot="5400000">
            <a:off x="2337444" y="5192614"/>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2" name="右矢印 101"/>
          <p:cNvSpPr/>
          <p:nvPr/>
        </p:nvSpPr>
        <p:spPr>
          <a:xfrm>
            <a:off x="1540267" y="1849632"/>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3" name="右矢印 102"/>
          <p:cNvSpPr/>
          <p:nvPr/>
        </p:nvSpPr>
        <p:spPr>
          <a:xfrm>
            <a:off x="1545391" y="3033138"/>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4" name="右矢印 103"/>
          <p:cNvSpPr/>
          <p:nvPr/>
        </p:nvSpPr>
        <p:spPr>
          <a:xfrm>
            <a:off x="1550615" y="4321295"/>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7" name="角丸四角形吹き出し 76"/>
          <p:cNvSpPr/>
          <p:nvPr/>
        </p:nvSpPr>
        <p:spPr>
          <a:xfrm>
            <a:off x="5478869" y="1090752"/>
            <a:ext cx="3552680" cy="2533016"/>
          </a:xfrm>
          <a:prstGeom prst="wedgeRoundRectCallout">
            <a:avLst>
              <a:gd name="adj1" fmla="val -79848"/>
              <a:gd name="adj2" fmla="val 86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Meiryo" charset="-128"/>
                <a:ea typeface="Meiryo" charset="-128"/>
                <a:cs typeface="Meiryo" charset="-128"/>
              </a:rPr>
              <a:t>週次でクラスタを作るため、データ鮮度が古くなる。</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そこで、どうしても新しいデータが欲しいユーザ向けに</a:t>
            </a:r>
            <a:r>
              <a:rPr lang="en-US" altLang="ja-JP" dirty="0" smtClean="0">
                <a:latin typeface="Meiryo" charset="-128"/>
                <a:ea typeface="Meiryo" charset="-128"/>
                <a:cs typeface="Meiryo" charset="-128"/>
              </a:rPr>
              <a:t>bot</a:t>
            </a:r>
            <a:r>
              <a:rPr lang="ja-JP" altLang="en-US" dirty="0" smtClean="0">
                <a:latin typeface="Meiryo" charset="-128"/>
                <a:ea typeface="Meiryo" charset="-128"/>
                <a:cs typeface="Meiryo" charset="-128"/>
              </a:rPr>
              <a:t>を用意。</a:t>
            </a:r>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Slack</a:t>
            </a:r>
            <a:r>
              <a:rPr lang="ja-JP" altLang="en-US" dirty="0" smtClean="0">
                <a:latin typeface="Meiryo" charset="-128"/>
                <a:ea typeface="Meiryo" charset="-128"/>
                <a:cs typeface="Meiryo" charset="-128"/>
              </a:rPr>
              <a:t>でテーブル名を呟くと最新のデータを</a:t>
            </a:r>
            <a:r>
              <a:rPr lang="en-US" altLang="ja-JP" dirty="0" smtClean="0">
                <a:latin typeface="Meiryo" charset="-128"/>
                <a:ea typeface="Meiryo" charset="-128"/>
                <a:cs typeface="Meiryo" charset="-128"/>
              </a:rPr>
              <a:t>s3</a:t>
            </a:r>
            <a:r>
              <a:rPr lang="ja-JP" altLang="en-US" dirty="0" smtClean="0">
                <a:latin typeface="Meiryo" charset="-128"/>
                <a:ea typeface="Meiryo" charset="-128"/>
                <a:cs typeface="Meiryo" charset="-128"/>
              </a:rPr>
              <a:t>から</a:t>
            </a:r>
            <a:r>
              <a:rPr lang="en-US" altLang="ja-JP" dirty="0" smtClean="0">
                <a:latin typeface="Meiryo" charset="-128"/>
                <a:ea typeface="Meiryo" charset="-128"/>
                <a:cs typeface="Meiryo" charset="-128"/>
              </a:rPr>
              <a:t>load</a:t>
            </a:r>
            <a:r>
              <a:rPr lang="ja-JP" altLang="en-US" dirty="0" smtClean="0">
                <a:latin typeface="Meiryo" charset="-128"/>
                <a:ea typeface="Meiryo" charset="-128"/>
                <a:cs typeface="Meiryo" charset="-128"/>
              </a:rPr>
              <a:t>してくれる。</a:t>
            </a:r>
            <a:endParaRPr lang="ja-JP" altLang="en-US" dirty="0">
              <a:latin typeface="Meiryo" charset="-128"/>
              <a:ea typeface="Meiryo" charset="-128"/>
              <a:cs typeface="Meiryo" charset="-128"/>
            </a:endParaRPr>
          </a:p>
        </p:txBody>
      </p:sp>
      <p:cxnSp>
        <p:nvCxnSpPr>
          <p:cNvPr id="85" name="直線矢印コネクタ 84"/>
          <p:cNvCxnSpPr/>
          <p:nvPr/>
        </p:nvCxnSpPr>
        <p:spPr>
          <a:xfrm flipV="1">
            <a:off x="3056872" y="4636295"/>
            <a:ext cx="2376322" cy="9112"/>
          </a:xfrm>
          <a:prstGeom prst="straightConnector1">
            <a:avLst/>
          </a:prstGeom>
          <a:ln w="98425">
            <a:solidFill>
              <a:schemeClr val="accent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6" name="図 8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39096" y="4356073"/>
            <a:ext cx="473829" cy="473829"/>
          </a:xfrm>
          <a:prstGeom prst="rect">
            <a:avLst/>
          </a:prstGeom>
        </p:spPr>
      </p:pic>
    </p:spTree>
    <p:extLst>
      <p:ext uri="{BB962C8B-B14F-4D97-AF65-F5344CB8AC3E}">
        <p14:creationId xmlns:p14="http://schemas.microsoft.com/office/powerpoint/2010/main" val="1819051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lang="ja-JP" altLang="en-US" sz="3200" dirty="0">
                <a:solidFill>
                  <a:schemeClr val="bg1">
                    <a:lumMod val="85000"/>
                  </a:schemeClr>
                </a:solidFill>
              </a:rPr>
              <a:t>自己紹介（山田</a:t>
            </a:r>
            <a:r>
              <a:rPr lang="en-US" altLang="ja-JP" sz="3200" dirty="0">
                <a:solidFill>
                  <a:schemeClr val="bg1">
                    <a:lumMod val="85000"/>
                  </a:schemeClr>
                </a:solidFill>
              </a:rPr>
              <a:t> </a:t>
            </a:r>
            <a:r>
              <a:rPr lang="ja-JP" altLang="en-US" sz="3200" dirty="0">
                <a:solidFill>
                  <a:schemeClr val="bg1">
                    <a:lumMod val="85000"/>
                  </a:schemeClr>
                </a:solidFill>
              </a:rPr>
              <a:t>雄）</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リクルートライフスタイルの分析基盤</a:t>
            </a:r>
            <a:endParaRPr lang="en-US" altLang="ja-JP" sz="3200" dirty="0">
              <a:solidFill>
                <a:schemeClr val="bg1">
                  <a:lumMod val="85000"/>
                </a:schemeClr>
              </a:solidFill>
            </a:endParaRPr>
          </a:p>
          <a:p>
            <a:pPr marL="342900" indent="-342900">
              <a:buFont typeface="+mj-lt"/>
              <a:buAutoNum type="arabicPeriod"/>
            </a:pPr>
            <a:r>
              <a:rPr lang="ja-JP" altLang="en-US" sz="3200" dirty="0"/>
              <a:t>マルチクラスタの作り方</a:t>
            </a:r>
            <a:endParaRPr lang="en-US" altLang="ja-JP" sz="3200" dirty="0"/>
          </a:p>
          <a:p>
            <a:pPr marL="342900" indent="-342900">
              <a:buFont typeface="+mj-lt"/>
              <a:buAutoNum type="arabicPeriod"/>
            </a:pPr>
            <a:r>
              <a:rPr lang="ja-JP" altLang="en-US" sz="3200" dirty="0">
                <a:solidFill>
                  <a:schemeClr val="bg1">
                    <a:lumMod val="85000"/>
                  </a:schemeClr>
                </a:solidFill>
              </a:rPr>
              <a:t>自己紹介（堤</a:t>
            </a:r>
            <a:r>
              <a:rPr lang="en-US" altLang="ja-JP" sz="3200" dirty="0">
                <a:solidFill>
                  <a:schemeClr val="bg1">
                    <a:lumMod val="85000"/>
                  </a:schemeClr>
                </a:solidFill>
              </a:rPr>
              <a:t> </a:t>
            </a:r>
            <a:r>
              <a:rPr lang="ja-JP" altLang="en-US" sz="3200" dirty="0">
                <a:solidFill>
                  <a:schemeClr val="bg1">
                    <a:lumMod val="85000"/>
                  </a:schemeClr>
                </a:solidFill>
              </a:rPr>
              <a:t>崇行）</a:t>
            </a:r>
            <a:endParaRPr lang="en-US" altLang="ja-JP" sz="3200" dirty="0">
              <a:solidFill>
                <a:schemeClr val="bg1">
                  <a:lumMod val="85000"/>
                </a:schemeClr>
              </a:solidFill>
            </a:endParaRPr>
          </a:p>
          <a:p>
            <a:pPr marL="342900" indent="-342900">
              <a:buFont typeface="+mj-lt"/>
              <a:buAutoNum type="arabicPeriod"/>
            </a:pPr>
            <a:r>
              <a:rPr lang="en-US" altLang="ja-JP" sz="3200" dirty="0">
                <a:solidFill>
                  <a:schemeClr val="bg1">
                    <a:lumMod val="85000"/>
                  </a:schemeClr>
                </a:solidFill>
              </a:rPr>
              <a:t>Redshift</a:t>
            </a:r>
            <a:r>
              <a:rPr lang="ja-JP" altLang="en-US" sz="3200" dirty="0">
                <a:solidFill>
                  <a:schemeClr val="bg1">
                    <a:lumMod val="85000"/>
                  </a:schemeClr>
                </a:solidFill>
              </a:rPr>
              <a:t>負荷監視</a:t>
            </a:r>
            <a:endParaRPr lang="en-US" altLang="ja-JP" sz="3200" dirty="0">
              <a:solidFill>
                <a:schemeClr val="bg1">
                  <a:lumMod val="85000"/>
                </a:schemeClr>
              </a:solidFill>
            </a:endParaRPr>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214303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別クラスタの作成手順</a:t>
            </a:r>
            <a:endParaRPr lang="ja-JP" altLang="en-US" sz="2800" dirty="0">
              <a:solidFill>
                <a:schemeClr val="tx2">
                  <a:lumMod val="60000"/>
                  <a:lumOff val="40000"/>
                </a:schemeClr>
              </a:solidFill>
            </a:endParaRPr>
          </a:p>
        </p:txBody>
      </p:sp>
      <p:cxnSp>
        <p:nvCxnSpPr>
          <p:cNvPr id="9" name="直線コネクタ 8"/>
          <p:cNvCxnSpPr/>
          <p:nvPr/>
        </p:nvCxnSpPr>
        <p:spPr>
          <a:xfrm flipV="1">
            <a:off x="144016" y="3573016"/>
            <a:ext cx="9144000" cy="72008"/>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4016" y="1841581"/>
            <a:ext cx="971600" cy="738664"/>
          </a:xfrm>
          <a:prstGeom prst="rect">
            <a:avLst/>
          </a:prstGeom>
          <a:noFill/>
        </p:spPr>
        <p:txBody>
          <a:bodyPr wrap="square" rtlCol="0">
            <a:spAutoFit/>
          </a:bodyPr>
          <a:lstStyle/>
          <a:p>
            <a:r>
              <a:rPr kumimoji="1" lang="ja-JP" altLang="en-US" sz="1400" dirty="0" smtClean="0"/>
              <a:t>鮮度低</a:t>
            </a:r>
            <a:endParaRPr kumimoji="1" lang="en-US" altLang="ja-JP" sz="1400" dirty="0" smtClean="0"/>
          </a:p>
          <a:p>
            <a:r>
              <a:rPr kumimoji="1" lang="en-US" altLang="ja-JP" sz="1400" dirty="0" err="1" smtClean="0"/>
              <a:t>Redshit</a:t>
            </a:r>
            <a:endParaRPr kumimoji="1" lang="en-US" altLang="ja-JP" sz="1400" dirty="0" smtClean="0"/>
          </a:p>
          <a:p>
            <a:r>
              <a:rPr lang="en-US" altLang="ja-JP" sz="1400" dirty="0"/>
              <a:t> B</a:t>
            </a:r>
            <a:endParaRPr kumimoji="1" lang="ja-JP" altLang="en-US" sz="1400" dirty="0"/>
          </a:p>
        </p:txBody>
      </p:sp>
      <p:sp>
        <p:nvSpPr>
          <p:cNvPr id="12" name="テキスト ボックス 11"/>
          <p:cNvSpPr txBox="1"/>
          <p:nvPr/>
        </p:nvSpPr>
        <p:spPr>
          <a:xfrm>
            <a:off x="144016" y="4731560"/>
            <a:ext cx="1003400" cy="738664"/>
          </a:xfrm>
          <a:prstGeom prst="rect">
            <a:avLst/>
          </a:prstGeom>
          <a:noFill/>
        </p:spPr>
        <p:txBody>
          <a:bodyPr wrap="square" rtlCol="0">
            <a:spAutoFit/>
          </a:bodyPr>
          <a:lstStyle/>
          <a:p>
            <a:r>
              <a:rPr kumimoji="1" lang="ja-JP" altLang="en-US" sz="1400" dirty="0" smtClean="0"/>
              <a:t>鮮度低</a:t>
            </a:r>
            <a:endParaRPr kumimoji="1" lang="en-US" altLang="ja-JP" sz="1400" dirty="0" smtClean="0"/>
          </a:p>
          <a:p>
            <a:r>
              <a:rPr lang="en-US" altLang="ja-JP" sz="1400" dirty="0" smtClean="0"/>
              <a:t>Redshift</a:t>
            </a:r>
            <a:endParaRPr kumimoji="1" lang="en-US" altLang="ja-JP" sz="1400" dirty="0" smtClean="0"/>
          </a:p>
          <a:p>
            <a:r>
              <a:rPr lang="en-US" altLang="ja-JP" sz="1400" dirty="0"/>
              <a:t> B</a:t>
            </a:r>
            <a:r>
              <a:rPr lang="en-US" altLang="ja-JP" sz="1400" dirty="0" smtClean="0"/>
              <a:t>’</a:t>
            </a:r>
            <a:endParaRPr kumimoji="1" lang="ja-JP" altLang="en-US" sz="1400" dirty="0"/>
          </a:p>
        </p:txBody>
      </p:sp>
      <p:sp>
        <p:nvSpPr>
          <p:cNvPr id="15" name="右矢印 14"/>
          <p:cNvSpPr/>
          <p:nvPr/>
        </p:nvSpPr>
        <p:spPr>
          <a:xfrm>
            <a:off x="2051720" y="1877183"/>
            <a:ext cx="432048"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185" y="4448075"/>
            <a:ext cx="1224136" cy="1224136"/>
          </a:xfrm>
          <a:prstGeom prst="rect">
            <a:avLst/>
          </a:prstGeom>
        </p:spPr>
      </p:pic>
      <p:pic>
        <p:nvPicPr>
          <p:cNvPr id="20"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9238" y="1841457"/>
            <a:ext cx="665163" cy="632498"/>
          </a:xfrm>
          <a:prstGeom prst="rect">
            <a:avLst/>
          </a:prstGeom>
        </p:spPr>
      </p:pic>
      <p:sp>
        <p:nvSpPr>
          <p:cNvPr id="21" name="テキスト ボックス 20"/>
          <p:cNvSpPr txBox="1"/>
          <p:nvPr/>
        </p:nvSpPr>
        <p:spPr>
          <a:xfrm>
            <a:off x="2806110" y="2115720"/>
            <a:ext cx="325730" cy="230832"/>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sp>
        <p:nvSpPr>
          <p:cNvPr id="24" name="直角三角形 23"/>
          <p:cNvSpPr/>
          <p:nvPr/>
        </p:nvSpPr>
        <p:spPr>
          <a:xfrm rot="13355901">
            <a:off x="2025808" y="4817218"/>
            <a:ext cx="537387" cy="582782"/>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521" y="4436596"/>
            <a:ext cx="1224136" cy="1224136"/>
          </a:xfrm>
          <a:prstGeom prst="rect">
            <a:avLst/>
          </a:prstGeom>
        </p:spPr>
      </p:pic>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0105" y="4618191"/>
            <a:ext cx="852033" cy="852033"/>
          </a:xfrm>
          <a:prstGeom prst="rect">
            <a:avLst/>
          </a:prstGeom>
        </p:spPr>
      </p:pic>
      <p:sp>
        <p:nvSpPr>
          <p:cNvPr id="28" name="直角三角形 27"/>
          <p:cNvSpPr/>
          <p:nvPr/>
        </p:nvSpPr>
        <p:spPr>
          <a:xfrm rot="13355901">
            <a:off x="3644963" y="4757273"/>
            <a:ext cx="537387" cy="582782"/>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217" y="1661480"/>
            <a:ext cx="852033" cy="852033"/>
          </a:xfrm>
          <a:prstGeom prst="rect">
            <a:avLst/>
          </a:prstGeom>
        </p:spPr>
      </p:pic>
      <p:sp>
        <p:nvSpPr>
          <p:cNvPr id="30" name="角丸四角形吹き出し 29"/>
          <p:cNvSpPr/>
          <p:nvPr/>
        </p:nvSpPr>
        <p:spPr>
          <a:xfrm>
            <a:off x="470017" y="2487284"/>
            <a:ext cx="3163405" cy="1046174"/>
          </a:xfrm>
          <a:prstGeom prst="wedgeRoundRectCallout">
            <a:avLst>
              <a:gd name="adj1" fmla="val -1562"/>
              <a:gd name="adj2" fmla="val -676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latin typeface="Meiryo" charset="-128"/>
                <a:ea typeface="Meiryo" charset="-128"/>
                <a:cs typeface="Meiryo" charset="-128"/>
              </a:rPr>
              <a:t>週次でクラスタを作り変えるため、残したいデータを</a:t>
            </a:r>
            <a:r>
              <a:rPr lang="en-US" altLang="ja-JP" sz="1200" dirty="0" smtClean="0">
                <a:latin typeface="Meiryo" charset="-128"/>
                <a:ea typeface="Meiryo" charset="-128"/>
                <a:cs typeface="Meiryo" charset="-128"/>
              </a:rPr>
              <a:t>s3</a:t>
            </a:r>
            <a:r>
              <a:rPr lang="ja-JP" altLang="en-US" sz="1200" dirty="0" smtClean="0">
                <a:latin typeface="Meiryo" charset="-128"/>
                <a:ea typeface="Meiryo" charset="-128"/>
                <a:cs typeface="Meiryo" charset="-128"/>
              </a:rPr>
              <a:t>に</a:t>
            </a:r>
            <a:r>
              <a:rPr lang="en-US" altLang="ja-JP" sz="1200" dirty="0" smtClean="0">
                <a:latin typeface="Meiryo" charset="-128"/>
                <a:ea typeface="Meiryo" charset="-128"/>
                <a:cs typeface="Meiryo" charset="-128"/>
              </a:rPr>
              <a:t>unload</a:t>
            </a:r>
            <a:r>
              <a:rPr lang="ja-JP" altLang="en-US" sz="1200" dirty="0" smtClean="0">
                <a:latin typeface="Meiryo" charset="-128"/>
                <a:ea typeface="Meiryo" charset="-128"/>
                <a:cs typeface="Meiryo" charset="-128"/>
              </a:rPr>
              <a:t>。</a:t>
            </a:r>
            <a:endParaRPr lang="en-US" altLang="ja-JP" sz="1200" dirty="0" smtClean="0">
              <a:latin typeface="Meiryo" charset="-128"/>
              <a:ea typeface="Meiryo" charset="-128"/>
              <a:cs typeface="Meiryo" charset="-128"/>
            </a:endParaRPr>
          </a:p>
          <a:p>
            <a:r>
              <a:rPr lang="ja-JP" altLang="en-US" sz="1200" dirty="0" smtClean="0">
                <a:latin typeface="Meiryo" charset="-128"/>
                <a:ea typeface="Meiryo" charset="-128"/>
                <a:cs typeface="Meiryo" charset="-128"/>
              </a:rPr>
              <a:t>ユーザが</a:t>
            </a:r>
            <a:r>
              <a:rPr lang="en-US" altLang="ja-JP" sz="1200" dirty="0" smtClean="0">
                <a:latin typeface="Meiryo" charset="-128"/>
                <a:ea typeface="Meiryo" charset="-128"/>
                <a:cs typeface="Meiryo" charset="-128"/>
              </a:rPr>
              <a:t>slack</a:t>
            </a:r>
            <a:r>
              <a:rPr lang="ja-JP" altLang="en-US" sz="1200" dirty="0" smtClean="0">
                <a:latin typeface="Meiryo" charset="-128"/>
                <a:ea typeface="Meiryo" charset="-128"/>
                <a:cs typeface="Meiryo" charset="-128"/>
              </a:rPr>
              <a:t>でつぶやいたテーブルを</a:t>
            </a:r>
            <a:r>
              <a:rPr lang="en-US" altLang="ja-JP" sz="1200" dirty="0" smtClean="0">
                <a:latin typeface="Meiryo" charset="-128"/>
                <a:ea typeface="Meiryo" charset="-128"/>
                <a:cs typeface="Meiryo" charset="-128"/>
              </a:rPr>
              <a:t>unload</a:t>
            </a:r>
            <a:r>
              <a:rPr lang="ja-JP" altLang="en-US" sz="1200" dirty="0" smtClean="0">
                <a:latin typeface="Meiryo" charset="-128"/>
                <a:ea typeface="Meiryo" charset="-128"/>
                <a:cs typeface="Meiryo" charset="-128"/>
              </a:rPr>
              <a:t>する</a:t>
            </a:r>
            <a:r>
              <a:rPr lang="en-US" altLang="ja-JP" sz="1200" dirty="0" smtClean="0">
                <a:latin typeface="Meiryo" charset="-128"/>
                <a:ea typeface="Meiryo" charset="-128"/>
                <a:cs typeface="Meiryo" charset="-128"/>
              </a:rPr>
              <a:t>bot</a:t>
            </a:r>
            <a:r>
              <a:rPr lang="ja-JP" altLang="en-US" sz="1200" dirty="0" smtClean="0">
                <a:latin typeface="Meiryo" charset="-128"/>
                <a:ea typeface="Meiryo" charset="-128"/>
                <a:cs typeface="Meiryo" charset="-128"/>
              </a:rPr>
              <a:t>を用意</a:t>
            </a:r>
            <a:endParaRPr lang="ja-JP" altLang="en-US" sz="1200" dirty="0">
              <a:latin typeface="Meiryo" charset="-128"/>
              <a:ea typeface="Meiryo" charset="-128"/>
              <a:cs typeface="Meiryo" charset="-128"/>
            </a:endParaRPr>
          </a:p>
        </p:txBody>
      </p:sp>
      <p:sp>
        <p:nvSpPr>
          <p:cNvPr id="31" name="角丸四角形吹き出し 30"/>
          <p:cNvSpPr/>
          <p:nvPr/>
        </p:nvSpPr>
        <p:spPr>
          <a:xfrm>
            <a:off x="120997" y="3728793"/>
            <a:ext cx="2866828" cy="674071"/>
          </a:xfrm>
          <a:prstGeom prst="wedgeRoundRectCallout">
            <a:avLst>
              <a:gd name="adj1" fmla="val -5978"/>
              <a:gd name="adj2" fmla="val 75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latin typeface="Meiryo" charset="-128"/>
                <a:ea typeface="Meiryo" charset="-128"/>
                <a:cs typeface="Meiryo" charset="-128"/>
              </a:rPr>
              <a:t>鮮度高の</a:t>
            </a:r>
            <a:r>
              <a:rPr lang="en-US" altLang="ja-JP" sz="1200" dirty="0" smtClean="0">
                <a:latin typeface="Meiryo" charset="-128"/>
                <a:ea typeface="Meiryo" charset="-128"/>
                <a:cs typeface="Meiryo" charset="-128"/>
              </a:rPr>
              <a:t>redshift</a:t>
            </a:r>
            <a:r>
              <a:rPr lang="ja-JP" altLang="en-US" sz="1200" dirty="0" smtClean="0">
                <a:latin typeface="Meiryo" charset="-128"/>
                <a:ea typeface="Meiryo" charset="-128"/>
                <a:cs typeface="Meiryo" charset="-128"/>
              </a:rPr>
              <a:t>の</a:t>
            </a:r>
            <a:r>
              <a:rPr lang="en-US" altLang="ja-JP" sz="1200" dirty="0" smtClean="0">
                <a:latin typeface="Meiryo" charset="-128"/>
                <a:ea typeface="Meiryo" charset="-128"/>
                <a:cs typeface="Meiryo" charset="-128"/>
              </a:rPr>
              <a:t>snapshot</a:t>
            </a:r>
            <a:r>
              <a:rPr lang="ja-JP" altLang="en-US" sz="1200" dirty="0" smtClean="0">
                <a:latin typeface="Meiryo" charset="-128"/>
                <a:ea typeface="Meiryo" charset="-128"/>
                <a:cs typeface="Meiryo" charset="-128"/>
              </a:rPr>
              <a:t>から復元</a:t>
            </a:r>
            <a:endParaRPr lang="ja-JP" altLang="en-US" sz="1200" dirty="0">
              <a:latin typeface="Meiryo" charset="-128"/>
              <a:ea typeface="Meiryo" charset="-128"/>
              <a:cs typeface="Meiryo" charset="-128"/>
            </a:endParaRPr>
          </a:p>
        </p:txBody>
      </p:sp>
      <p:sp>
        <p:nvSpPr>
          <p:cNvPr id="32" name="角丸四角形吹き出し 31"/>
          <p:cNvSpPr/>
          <p:nvPr/>
        </p:nvSpPr>
        <p:spPr>
          <a:xfrm>
            <a:off x="1661253" y="5717422"/>
            <a:ext cx="2448272" cy="674071"/>
          </a:xfrm>
          <a:prstGeom prst="wedgeRoundRectCallout">
            <a:avLst>
              <a:gd name="adj1" fmla="val 14590"/>
              <a:gd name="adj2" fmla="val -808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latin typeface="Meiryo" charset="-128"/>
                <a:ea typeface="Meiryo" charset="-128"/>
                <a:cs typeface="Meiryo" charset="-128"/>
              </a:rPr>
              <a:t>不要な</a:t>
            </a:r>
            <a:r>
              <a:rPr lang="ja-JP" altLang="en-US" sz="1200" smtClean="0">
                <a:latin typeface="Meiryo" charset="-128"/>
                <a:ea typeface="Meiryo" charset="-128"/>
                <a:cs typeface="Meiryo" charset="-128"/>
              </a:rPr>
              <a:t>テーブルのデータを削除</a:t>
            </a:r>
            <a:endParaRPr lang="ja-JP" altLang="en-US" sz="1200" dirty="0">
              <a:latin typeface="Meiryo" charset="-128"/>
              <a:ea typeface="Meiryo" charset="-128"/>
              <a:cs typeface="Meiryo" charset="-128"/>
            </a:endParaRPr>
          </a:p>
        </p:txBody>
      </p:sp>
      <p:sp>
        <p:nvSpPr>
          <p:cNvPr id="33" name="角丸四角形吹き出し 32"/>
          <p:cNvSpPr/>
          <p:nvPr/>
        </p:nvSpPr>
        <p:spPr>
          <a:xfrm>
            <a:off x="3131840" y="3739919"/>
            <a:ext cx="2448272" cy="674071"/>
          </a:xfrm>
          <a:prstGeom prst="wedgeRoundRectCallout">
            <a:avLst>
              <a:gd name="adj1" fmla="val 17184"/>
              <a:gd name="adj2" fmla="val 86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latin typeface="Meiryo" charset="-128"/>
                <a:ea typeface="Meiryo" charset="-128"/>
                <a:cs typeface="Meiryo" charset="-128"/>
              </a:rPr>
              <a:t>データサイズに合わせたクラスたに</a:t>
            </a:r>
            <a:r>
              <a:rPr lang="en-US" altLang="ja-JP" sz="1200" dirty="0" smtClean="0">
                <a:latin typeface="Meiryo" charset="-128"/>
                <a:ea typeface="Meiryo" charset="-128"/>
                <a:cs typeface="Meiryo" charset="-128"/>
              </a:rPr>
              <a:t>resize  </a:t>
            </a:r>
            <a:endParaRPr lang="ja-JP" altLang="en-US" sz="1200" dirty="0">
              <a:latin typeface="Meiryo" charset="-128"/>
              <a:ea typeface="Meiryo" charset="-128"/>
              <a:cs typeface="Meiryo" charset="-128"/>
            </a:endParaRPr>
          </a:p>
        </p:txBody>
      </p:sp>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6136" y="4634126"/>
            <a:ext cx="852033" cy="852033"/>
          </a:xfrm>
          <a:prstGeom prst="rect">
            <a:avLst/>
          </a:prstGeom>
        </p:spPr>
      </p:pic>
      <p:sp>
        <p:nvSpPr>
          <p:cNvPr id="35" name="右矢印 34"/>
          <p:cNvSpPr/>
          <p:nvPr/>
        </p:nvSpPr>
        <p:spPr>
          <a:xfrm>
            <a:off x="5295113" y="4864187"/>
            <a:ext cx="432048"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7" name="カギ線コネクタ 36"/>
          <p:cNvCxnSpPr>
            <a:stCxn id="20" idx="3"/>
            <a:endCxn id="34" idx="0"/>
          </p:cNvCxnSpPr>
          <p:nvPr/>
        </p:nvCxnSpPr>
        <p:spPr>
          <a:xfrm>
            <a:off x="3284401" y="2157706"/>
            <a:ext cx="2937752" cy="2476420"/>
          </a:xfrm>
          <a:prstGeom prst="bentConnector2">
            <a:avLst/>
          </a:prstGeom>
          <a:ln w="114300">
            <a:tailEnd type="triangle"/>
          </a:ln>
        </p:spPr>
        <p:style>
          <a:lnRef idx="2">
            <a:schemeClr val="accent1"/>
          </a:lnRef>
          <a:fillRef idx="0">
            <a:schemeClr val="accent1"/>
          </a:fillRef>
          <a:effectRef idx="1">
            <a:schemeClr val="accent1"/>
          </a:effectRef>
          <a:fontRef idx="minor">
            <a:schemeClr val="tx1"/>
          </a:fontRef>
        </p:style>
      </p:cxnSp>
      <p:sp>
        <p:nvSpPr>
          <p:cNvPr id="38" name="角丸四角形吹き出し 37"/>
          <p:cNvSpPr/>
          <p:nvPr/>
        </p:nvSpPr>
        <p:spPr>
          <a:xfrm>
            <a:off x="3986602" y="1211242"/>
            <a:ext cx="2448272" cy="674071"/>
          </a:xfrm>
          <a:prstGeom prst="wedgeRoundRectCallout">
            <a:avLst>
              <a:gd name="adj1" fmla="val 13553"/>
              <a:gd name="adj2" fmla="val 79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latin typeface="Meiryo" charset="-128"/>
                <a:ea typeface="Meiryo" charset="-128"/>
                <a:cs typeface="Meiryo" charset="-128"/>
              </a:rPr>
              <a:t>S3</a:t>
            </a:r>
            <a:r>
              <a:rPr lang="ja-JP" altLang="en-US" sz="1200" dirty="0" smtClean="0">
                <a:latin typeface="Meiryo" charset="-128"/>
                <a:ea typeface="Meiryo" charset="-128"/>
                <a:cs typeface="Meiryo" charset="-128"/>
              </a:rPr>
              <a:t>に</a:t>
            </a:r>
            <a:r>
              <a:rPr lang="en-US" altLang="ja-JP" sz="1200" dirty="0" smtClean="0">
                <a:latin typeface="Meiryo" charset="-128"/>
                <a:ea typeface="Meiryo" charset="-128"/>
                <a:cs typeface="Meiryo" charset="-128"/>
              </a:rPr>
              <a:t>backup</a:t>
            </a:r>
            <a:r>
              <a:rPr lang="ja-JP" altLang="en-US" sz="1200" dirty="0" smtClean="0">
                <a:latin typeface="Meiryo" charset="-128"/>
                <a:ea typeface="Meiryo" charset="-128"/>
                <a:cs typeface="Meiryo" charset="-128"/>
              </a:rPr>
              <a:t>したデータの</a:t>
            </a:r>
            <a:r>
              <a:rPr lang="en-US" altLang="ja-JP" sz="1200" dirty="0" smtClean="0">
                <a:latin typeface="Meiryo" charset="-128"/>
                <a:ea typeface="Meiryo" charset="-128"/>
                <a:cs typeface="Meiryo" charset="-128"/>
              </a:rPr>
              <a:t>load</a:t>
            </a:r>
            <a:endParaRPr lang="ja-JP" altLang="en-US" sz="1200" dirty="0">
              <a:latin typeface="Meiryo" charset="-128"/>
              <a:ea typeface="Meiryo" charset="-128"/>
              <a:cs typeface="Meiryo" charset="-128"/>
            </a:endParaRPr>
          </a:p>
        </p:txBody>
      </p:sp>
      <p:pic>
        <p:nvPicPr>
          <p:cNvPr id="39" name="図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7880" y="1682944"/>
            <a:ext cx="852033" cy="852033"/>
          </a:xfrm>
          <a:prstGeom prst="rect">
            <a:avLst/>
          </a:prstGeom>
        </p:spPr>
      </p:pic>
      <p:pic>
        <p:nvPicPr>
          <p:cNvPr id="40" name="図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4428" y="4655590"/>
            <a:ext cx="852033" cy="852033"/>
          </a:xfrm>
          <a:prstGeom prst="rect">
            <a:avLst/>
          </a:prstGeom>
        </p:spPr>
      </p:pic>
      <p:sp>
        <p:nvSpPr>
          <p:cNvPr id="41" name="右矢印 40"/>
          <p:cNvSpPr/>
          <p:nvPr/>
        </p:nvSpPr>
        <p:spPr>
          <a:xfrm rot="5400000">
            <a:off x="6729035" y="3393131"/>
            <a:ext cx="1482818"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5912939" y="5843139"/>
            <a:ext cx="2448272" cy="674071"/>
          </a:xfrm>
          <a:prstGeom prst="wedgeRoundRectCallout">
            <a:avLst>
              <a:gd name="adj1" fmla="val 16665"/>
              <a:gd name="adj2" fmla="val -120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latin typeface="Meiryo" charset="-128"/>
                <a:ea typeface="Meiryo" charset="-128"/>
                <a:cs typeface="Meiryo" charset="-128"/>
              </a:rPr>
              <a:t>IP</a:t>
            </a:r>
            <a:r>
              <a:rPr lang="ja-JP" altLang="en-US" sz="1200" dirty="0" smtClean="0">
                <a:latin typeface="Meiryo" charset="-128"/>
                <a:ea typeface="Meiryo" charset="-128"/>
                <a:cs typeface="Meiryo" charset="-128"/>
              </a:rPr>
              <a:t>アドレスの付け替え</a:t>
            </a:r>
            <a:endParaRPr lang="en-US" altLang="ja-JP" sz="1200" dirty="0" smtClean="0">
              <a:latin typeface="Meiryo" charset="-128"/>
              <a:ea typeface="Meiryo" charset="-128"/>
              <a:cs typeface="Meiryo" charset="-128"/>
            </a:endParaRPr>
          </a:p>
          <a:p>
            <a:endParaRPr lang="ja-JP" altLang="en-US" sz="1200" dirty="0">
              <a:latin typeface="Meiryo" charset="-128"/>
              <a:ea typeface="Meiryo" charset="-128"/>
              <a:cs typeface="Meiryo" charset="-128"/>
            </a:endParaRPr>
          </a:p>
        </p:txBody>
      </p:sp>
      <p:sp>
        <p:nvSpPr>
          <p:cNvPr id="43" name="右矢印 42"/>
          <p:cNvSpPr/>
          <p:nvPr/>
        </p:nvSpPr>
        <p:spPr>
          <a:xfrm>
            <a:off x="6612380" y="4919188"/>
            <a:ext cx="432048"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7896461" y="1938812"/>
            <a:ext cx="432048" cy="3600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5" name="図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6788" y="1692815"/>
            <a:ext cx="852033" cy="852033"/>
          </a:xfrm>
          <a:prstGeom prst="rect">
            <a:avLst/>
          </a:prstGeom>
        </p:spPr>
      </p:pic>
      <p:cxnSp>
        <p:nvCxnSpPr>
          <p:cNvPr id="47" name="直線コネクタ 46"/>
          <p:cNvCxnSpPr/>
          <p:nvPr/>
        </p:nvCxnSpPr>
        <p:spPr>
          <a:xfrm>
            <a:off x="8296788" y="1548277"/>
            <a:ext cx="847212" cy="103196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直線コネクタ 47"/>
          <p:cNvCxnSpPr/>
          <p:nvPr/>
        </p:nvCxnSpPr>
        <p:spPr>
          <a:xfrm flipH="1">
            <a:off x="8375057" y="1597920"/>
            <a:ext cx="589431" cy="102188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1" name="角丸四角形吹き出し 50"/>
          <p:cNvSpPr/>
          <p:nvPr/>
        </p:nvSpPr>
        <p:spPr>
          <a:xfrm>
            <a:off x="7148700" y="779311"/>
            <a:ext cx="1571694" cy="674071"/>
          </a:xfrm>
          <a:prstGeom prst="wedgeRoundRectCallout">
            <a:avLst>
              <a:gd name="adj1" fmla="val 47022"/>
              <a:gd name="adj2" fmla="val 79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smtClean="0">
                <a:latin typeface="Meiryo" charset="-128"/>
                <a:ea typeface="Meiryo" charset="-128"/>
                <a:cs typeface="Meiryo" charset="-128"/>
              </a:rPr>
              <a:t>クラスタの削除</a:t>
            </a:r>
            <a:endParaRPr lang="ja-JP" altLang="en-US" sz="1200" dirty="0">
              <a:latin typeface="Meiryo" charset="-128"/>
              <a:ea typeface="Meiryo" charset="-128"/>
              <a:cs typeface="Meiryo" charset="-128"/>
            </a:endParaRPr>
          </a:p>
        </p:txBody>
      </p:sp>
    </p:spTree>
    <p:extLst>
      <p:ext uri="{BB962C8B-B14F-4D97-AF65-F5344CB8AC3E}">
        <p14:creationId xmlns:p14="http://schemas.microsoft.com/office/powerpoint/2010/main" val="38089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別クラスタの作成手順</a:t>
            </a:r>
            <a:endParaRPr lang="ja-JP" altLang="en-US" sz="2800" dirty="0">
              <a:solidFill>
                <a:schemeClr val="tx2">
                  <a:lumMod val="60000"/>
                  <a:lumOff val="40000"/>
                </a:schemeClr>
              </a:solidFill>
            </a:endParaRPr>
          </a:p>
        </p:txBody>
      </p:sp>
      <p:sp>
        <p:nvSpPr>
          <p:cNvPr id="8" name="コンテンツ プレースホルダー 1"/>
          <p:cNvSpPr>
            <a:spLocks noGrp="1"/>
          </p:cNvSpPr>
          <p:nvPr>
            <p:ph idx="1"/>
          </p:nvPr>
        </p:nvSpPr>
        <p:spPr>
          <a:xfrm>
            <a:off x="457200" y="1600203"/>
            <a:ext cx="8507288" cy="4525963"/>
          </a:xfrm>
        </p:spPr>
        <p:txBody>
          <a:bodyPr>
            <a:normAutofit/>
          </a:bodyPr>
          <a:lstStyle/>
          <a:p>
            <a:pPr marL="457200" indent="-457200">
              <a:buFont typeface="+mj-lt"/>
              <a:buAutoNum type="arabicPeriod"/>
            </a:pPr>
            <a:r>
              <a:rPr kumimoji="1" lang="ja-JP" altLang="en-US" sz="2000" dirty="0" smtClean="0"/>
              <a:t>最新の</a:t>
            </a:r>
            <a:r>
              <a:rPr kumimoji="1" lang="en-US" altLang="ja-JP" sz="2000" dirty="0" smtClean="0"/>
              <a:t>snapshot</a:t>
            </a:r>
            <a:r>
              <a:rPr kumimoji="1" lang="ja-JP" altLang="en-US" sz="2000" dirty="0" smtClean="0"/>
              <a:t>取得</a:t>
            </a:r>
            <a:endParaRPr kumimoji="1" lang="en-US" altLang="ja-JP" sz="2000" dirty="0" smtClean="0"/>
          </a:p>
          <a:p>
            <a:pPr marL="457200" indent="-457200">
              <a:buFont typeface="+mj-lt"/>
              <a:buAutoNum type="arabicPeriod"/>
            </a:pPr>
            <a:r>
              <a:rPr lang="en-US" altLang="ja-JP" sz="2000" dirty="0"/>
              <a:t>s</a:t>
            </a:r>
            <a:r>
              <a:rPr lang="en-US" altLang="ja-JP" sz="2000" dirty="0" smtClean="0"/>
              <a:t>napshot</a:t>
            </a:r>
            <a:r>
              <a:rPr lang="ja-JP" altLang="en-US" sz="2000" dirty="0" smtClean="0"/>
              <a:t>からの</a:t>
            </a:r>
            <a:r>
              <a:rPr lang="en-US" altLang="ja-JP" sz="2000" dirty="0" smtClean="0"/>
              <a:t>restore</a:t>
            </a:r>
          </a:p>
          <a:p>
            <a:pPr marL="457200" indent="-457200">
              <a:buFont typeface="+mj-lt"/>
              <a:buAutoNum type="arabicPeriod"/>
            </a:pPr>
            <a:r>
              <a:rPr kumimoji="1" lang="ja-JP" altLang="en-US" sz="2000" dirty="0" smtClean="0"/>
              <a:t>不要データの</a:t>
            </a:r>
            <a:r>
              <a:rPr kumimoji="1" lang="en-US" altLang="ja-JP" sz="2000" dirty="0" smtClean="0"/>
              <a:t>truncate</a:t>
            </a:r>
          </a:p>
          <a:p>
            <a:pPr marL="838986" lvl="1" indent="-457200"/>
            <a:r>
              <a:rPr lang="ja-JP" altLang="en-US" sz="2800" dirty="0" smtClean="0">
                <a:solidFill>
                  <a:srgbClr val="FF0000"/>
                </a:solidFill>
              </a:rPr>
              <a:t>ちょっと</a:t>
            </a:r>
            <a:r>
              <a:rPr lang="en-US" altLang="ja-JP" sz="2800" dirty="0" smtClean="0">
                <a:solidFill>
                  <a:srgbClr val="FF0000"/>
                </a:solidFill>
              </a:rPr>
              <a:t>sleep</a:t>
            </a:r>
            <a:endParaRPr kumimoji="1" lang="en-US" altLang="ja-JP" sz="2800" dirty="0" smtClean="0">
              <a:solidFill>
                <a:srgbClr val="FF0000"/>
              </a:solidFill>
            </a:endParaRPr>
          </a:p>
          <a:p>
            <a:pPr marL="457200" indent="-457200">
              <a:buFont typeface="+mj-lt"/>
              <a:buAutoNum type="arabicPeriod"/>
            </a:pPr>
            <a:r>
              <a:rPr lang="ja-JP" altLang="en-US" sz="2000" dirty="0" smtClean="0"/>
              <a:t>データ総容量の確認</a:t>
            </a:r>
            <a:endParaRPr lang="en-US" altLang="ja-JP" sz="2000" dirty="0" smtClean="0"/>
          </a:p>
          <a:p>
            <a:pPr marL="457200" indent="-457200">
              <a:buFont typeface="+mj-lt"/>
              <a:buAutoNum type="arabicPeriod"/>
            </a:pPr>
            <a:r>
              <a:rPr kumimoji="1" lang="ja-JP" altLang="en-US" sz="2000" dirty="0" smtClean="0"/>
              <a:t>データ容量に合ったクラスタの台数に</a:t>
            </a:r>
            <a:r>
              <a:rPr kumimoji="1" lang="en-US" altLang="ja-JP" sz="2000" dirty="0" smtClean="0"/>
              <a:t>resize</a:t>
            </a:r>
          </a:p>
          <a:p>
            <a:pPr marL="457200" indent="-457200">
              <a:buFont typeface="+mj-lt"/>
              <a:buAutoNum type="arabicPeriod"/>
            </a:pPr>
            <a:r>
              <a:rPr lang="ja-JP" altLang="en-US" sz="2000" dirty="0" smtClean="0"/>
              <a:t>もともとあったクラスタの削除</a:t>
            </a:r>
            <a:endParaRPr lang="en-US" altLang="ja-JP" sz="2000" dirty="0" smtClean="0"/>
          </a:p>
          <a:p>
            <a:pPr marL="457200" indent="-457200">
              <a:buFont typeface="+mj-lt"/>
              <a:buAutoNum type="arabicPeriod"/>
            </a:pPr>
            <a:r>
              <a:rPr kumimoji="1" lang="ja-JP" altLang="en-US" sz="2000" dirty="0" smtClean="0"/>
              <a:t>新しく作成したクラスタをもともとあったクラスタの名前に</a:t>
            </a:r>
            <a:r>
              <a:rPr kumimoji="1" lang="en-US" altLang="ja-JP" sz="2000" dirty="0" smtClean="0"/>
              <a:t>rename</a:t>
            </a:r>
          </a:p>
          <a:p>
            <a:pPr marL="457200" indent="-457200">
              <a:buFont typeface="+mj-lt"/>
              <a:buAutoNum type="arabicPeriod"/>
            </a:pPr>
            <a:r>
              <a:rPr lang="en-US" altLang="ja-JP" sz="2000" dirty="0" smtClean="0"/>
              <a:t>IP</a:t>
            </a:r>
            <a:r>
              <a:rPr lang="ja-JP" altLang="en-US" sz="2000" dirty="0" smtClean="0"/>
              <a:t>の付け替え</a:t>
            </a:r>
            <a:endParaRPr kumimoji="1" lang="en-US" altLang="ja-JP" sz="2000" dirty="0" smtClean="0"/>
          </a:p>
          <a:p>
            <a:pPr marL="342900" indent="-342900">
              <a:buFont typeface="+mj-lt"/>
              <a:buAutoNum type="arabicPeriod"/>
            </a:pPr>
            <a:endParaRPr lang="en-US" altLang="ja-JP" sz="400" dirty="0"/>
          </a:p>
        </p:txBody>
      </p:sp>
      <p:sp>
        <p:nvSpPr>
          <p:cNvPr id="4" name="角丸四角形吹き出し 3"/>
          <p:cNvSpPr/>
          <p:nvPr/>
        </p:nvSpPr>
        <p:spPr>
          <a:xfrm>
            <a:off x="4283968" y="1916832"/>
            <a:ext cx="2448272" cy="818087"/>
          </a:xfrm>
          <a:prstGeom prst="wedgeRoundRectCallout">
            <a:avLst>
              <a:gd name="adj1" fmla="val -71001"/>
              <a:gd name="adj2" fmla="val 79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latin typeface="Meiryo" charset="-128"/>
                <a:ea typeface="Meiryo" charset="-128"/>
                <a:cs typeface="Meiryo" charset="-128"/>
              </a:rPr>
              <a:t>※</a:t>
            </a:r>
            <a:r>
              <a:rPr lang="ja-JP" altLang="en-US" sz="1200" dirty="0" smtClean="0">
                <a:latin typeface="Meiryo" charset="-128"/>
                <a:ea typeface="Meiryo" charset="-128"/>
                <a:cs typeface="Meiryo" charset="-128"/>
              </a:rPr>
              <a:t>ここ重要！！！</a:t>
            </a:r>
            <a:endParaRPr lang="en-US" altLang="ja-JP" sz="1200" dirty="0" smtClean="0">
              <a:latin typeface="Meiryo" charset="-128"/>
              <a:ea typeface="Meiryo" charset="-128"/>
              <a:cs typeface="Meiryo" charset="-128"/>
            </a:endParaRPr>
          </a:p>
          <a:p>
            <a:r>
              <a:rPr lang="en-US" altLang="ja-JP" sz="1200" dirty="0" smtClean="0">
                <a:latin typeface="Meiryo" charset="-128"/>
                <a:ea typeface="Meiryo" charset="-128"/>
                <a:cs typeface="Meiryo" charset="-128"/>
              </a:rPr>
              <a:t>Redshift</a:t>
            </a:r>
            <a:r>
              <a:rPr lang="ja-JP" altLang="en-US" sz="1200" dirty="0" smtClean="0">
                <a:latin typeface="Meiryo" charset="-128"/>
                <a:ea typeface="Meiryo" charset="-128"/>
                <a:cs typeface="Meiryo" charset="-128"/>
              </a:rPr>
              <a:t>はデータを消してもすぐ容量が減らない</a:t>
            </a:r>
            <a:endParaRPr lang="en-US" altLang="ja-JP" sz="1200" dirty="0" smtClean="0">
              <a:latin typeface="Meiryo" charset="-128"/>
              <a:ea typeface="Meiryo" charset="-128"/>
              <a:cs typeface="Meiryo" charset="-128"/>
            </a:endParaRPr>
          </a:p>
          <a:p>
            <a:endParaRPr lang="ja-JP" altLang="en-US" sz="1200" dirty="0">
              <a:latin typeface="Meiryo" charset="-128"/>
              <a:ea typeface="Meiryo" charset="-128"/>
              <a:cs typeface="Meiryo" charset="-128"/>
            </a:endParaRPr>
          </a:p>
        </p:txBody>
      </p:sp>
    </p:spTree>
    <p:extLst>
      <p:ext uri="{BB962C8B-B14F-4D97-AF65-F5344CB8AC3E}">
        <p14:creationId xmlns:p14="http://schemas.microsoft.com/office/powerpoint/2010/main" val="4093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おまけ：容量確認の</a:t>
            </a:r>
            <a:r>
              <a:rPr lang="en-US" altLang="ja-JP" sz="2800" dirty="0" smtClean="0">
                <a:solidFill>
                  <a:schemeClr val="tx2">
                    <a:lumMod val="60000"/>
                    <a:lumOff val="40000"/>
                  </a:schemeClr>
                </a:solidFill>
              </a:rPr>
              <a:t>SQL</a:t>
            </a:r>
            <a:endParaRPr lang="ja-JP" altLang="en-US" sz="2800" dirty="0">
              <a:solidFill>
                <a:schemeClr val="tx2">
                  <a:lumMod val="60000"/>
                  <a:lumOff val="40000"/>
                </a:schemeClr>
              </a:solidFill>
            </a:endParaRPr>
          </a:p>
        </p:txBody>
      </p:sp>
      <p:sp>
        <p:nvSpPr>
          <p:cNvPr id="8" name="コンテンツ プレースホルダー 1"/>
          <p:cNvSpPr>
            <a:spLocks noGrp="1"/>
          </p:cNvSpPr>
          <p:nvPr>
            <p:ph idx="1"/>
          </p:nvPr>
        </p:nvSpPr>
        <p:spPr>
          <a:xfrm>
            <a:off x="457200" y="1600203"/>
            <a:ext cx="8507288" cy="4525963"/>
          </a:xfrm>
        </p:spPr>
        <p:txBody>
          <a:bodyPr>
            <a:normAutofit/>
          </a:bodyPr>
          <a:lstStyle/>
          <a:p>
            <a:pPr marL="342900" lvl="0" indent="-342900" defTabSz="914400">
              <a:spcBef>
                <a:spcPts val="0"/>
              </a:spcBef>
              <a:buNone/>
            </a:pPr>
            <a:r>
              <a:rPr lang="en-US" altLang="ja-JP" sz="1600" dirty="0" smtClean="0"/>
              <a:t>SELECT</a:t>
            </a:r>
          </a:p>
          <a:p>
            <a:pPr marL="342900" lvl="0" indent="-342900" defTabSz="914400">
              <a:spcBef>
                <a:spcPts val="0"/>
              </a:spcBef>
              <a:buNone/>
            </a:pPr>
            <a:r>
              <a:rPr lang="en-US" altLang="ja-JP" sz="1600" dirty="0"/>
              <a:t>	CEIL((SUM(used)/1024/1024::float + (${BUFFER_SIZE_TB})) /${</a:t>
            </a:r>
            <a:r>
              <a:rPr lang="en-US" altLang="ja-JP" sz="1600" dirty="0" smtClean="0"/>
              <a:t>DISK_SIZE_PER_NODE_TB</a:t>
            </a:r>
            <a:r>
              <a:rPr lang="en-US" altLang="ja-JP" sz="1600" dirty="0"/>
              <a:t>} </a:t>
            </a:r>
            <a:r>
              <a:rPr lang="en-US" altLang="ja-JP" sz="1600" dirty="0" smtClean="0"/>
              <a:t>)</a:t>
            </a:r>
            <a:endParaRPr lang="en-US" altLang="ja-JP" sz="1600" dirty="0"/>
          </a:p>
          <a:p>
            <a:pPr marL="342900" lvl="0" indent="-342900" defTabSz="914400">
              <a:spcBef>
                <a:spcPts val="0"/>
              </a:spcBef>
              <a:buNone/>
            </a:pPr>
            <a:r>
              <a:rPr lang="en-US" altLang="ja-JP" sz="1600" dirty="0" smtClean="0"/>
              <a:t>FROM</a:t>
            </a:r>
          </a:p>
          <a:p>
            <a:pPr marL="342900" lvl="0" indent="-342900" defTabSz="914400">
              <a:spcBef>
                <a:spcPts val="0"/>
              </a:spcBef>
              <a:buNone/>
            </a:pPr>
            <a:r>
              <a:rPr lang="en-US" altLang="ja-JP" sz="1600" dirty="0"/>
              <a:t>	</a:t>
            </a:r>
            <a:r>
              <a:rPr lang="en-US" altLang="ja-JP" sz="1600" dirty="0" err="1" smtClean="0"/>
              <a:t>stv_partitions</a:t>
            </a:r>
            <a:endParaRPr lang="en-US" altLang="ja-JP" sz="1600" dirty="0" smtClean="0"/>
          </a:p>
          <a:p>
            <a:pPr marL="342900" lvl="0" indent="-342900" defTabSz="914400">
              <a:spcBef>
                <a:spcPts val="0"/>
              </a:spcBef>
              <a:buNone/>
            </a:pPr>
            <a:r>
              <a:rPr lang="en-US" altLang="ja-JP" sz="1600" dirty="0" smtClean="0"/>
              <a:t>WHERE</a:t>
            </a:r>
          </a:p>
          <a:p>
            <a:pPr marL="342900" lvl="0" indent="-342900" defTabSz="914400">
              <a:spcBef>
                <a:spcPts val="0"/>
              </a:spcBef>
              <a:buNone/>
            </a:pPr>
            <a:r>
              <a:rPr lang="en-US" altLang="ja-JP" sz="1600" dirty="0"/>
              <a:t>	</a:t>
            </a:r>
            <a:r>
              <a:rPr lang="en-US" altLang="ja-JP" sz="1600" dirty="0" err="1"/>
              <a:t>part_begin</a:t>
            </a:r>
            <a:r>
              <a:rPr lang="en-US" altLang="ja-JP" sz="1600" dirty="0"/>
              <a:t> = </a:t>
            </a:r>
            <a:r>
              <a:rPr lang="en-US" altLang="ja-JP" sz="1600" dirty="0" smtClean="0"/>
              <a:t>0;</a:t>
            </a:r>
          </a:p>
        </p:txBody>
      </p:sp>
    </p:spTree>
    <p:extLst>
      <p:ext uri="{BB962C8B-B14F-4D97-AF65-F5344CB8AC3E}">
        <p14:creationId xmlns:p14="http://schemas.microsoft.com/office/powerpoint/2010/main" val="1115387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lang="ja-JP" altLang="en-US" sz="3200" dirty="0">
                <a:solidFill>
                  <a:schemeClr val="bg1">
                    <a:lumMod val="85000"/>
                  </a:schemeClr>
                </a:solidFill>
              </a:rPr>
              <a:t>自己紹介（山田</a:t>
            </a:r>
            <a:r>
              <a:rPr lang="en-US" altLang="ja-JP" sz="3200" dirty="0">
                <a:solidFill>
                  <a:schemeClr val="bg1">
                    <a:lumMod val="85000"/>
                  </a:schemeClr>
                </a:solidFill>
              </a:rPr>
              <a:t> </a:t>
            </a:r>
            <a:r>
              <a:rPr lang="ja-JP" altLang="en-US" sz="3200" dirty="0">
                <a:solidFill>
                  <a:schemeClr val="bg1">
                    <a:lumMod val="85000"/>
                  </a:schemeClr>
                </a:solidFill>
              </a:rPr>
              <a:t>雄）</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リクルートライフスタイルの分析基盤</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マルチクラスタの作り方</a:t>
            </a:r>
            <a:endParaRPr lang="en-US" altLang="ja-JP" sz="3200" dirty="0">
              <a:solidFill>
                <a:schemeClr val="bg1">
                  <a:lumMod val="85000"/>
                </a:schemeClr>
              </a:solidFill>
            </a:endParaRPr>
          </a:p>
          <a:p>
            <a:pPr marL="342900" indent="-342900">
              <a:buFont typeface="+mj-lt"/>
              <a:buAutoNum type="arabicPeriod"/>
            </a:pPr>
            <a:r>
              <a:rPr lang="ja-JP" altLang="en-US" sz="3200" dirty="0"/>
              <a:t>自己紹介（堤</a:t>
            </a:r>
            <a:r>
              <a:rPr lang="en-US" altLang="ja-JP" sz="3200" dirty="0"/>
              <a:t> </a:t>
            </a:r>
            <a:r>
              <a:rPr lang="ja-JP" altLang="en-US" sz="3200" dirty="0"/>
              <a:t>崇行）</a:t>
            </a:r>
            <a:endParaRPr lang="en-US" altLang="ja-JP" sz="3200" dirty="0"/>
          </a:p>
          <a:p>
            <a:pPr marL="342900" indent="-342900">
              <a:buFont typeface="+mj-lt"/>
              <a:buAutoNum type="arabicPeriod"/>
            </a:pPr>
            <a:r>
              <a:rPr lang="en-US" altLang="ja-JP" sz="3200" dirty="0">
                <a:solidFill>
                  <a:schemeClr val="bg1">
                    <a:lumMod val="85000"/>
                  </a:schemeClr>
                </a:solidFill>
              </a:rPr>
              <a:t>Redshift</a:t>
            </a:r>
            <a:r>
              <a:rPr lang="ja-JP" altLang="en-US" sz="3200" dirty="0">
                <a:solidFill>
                  <a:schemeClr val="bg1">
                    <a:lumMod val="85000"/>
                  </a:schemeClr>
                </a:solidFill>
              </a:rPr>
              <a:t>負荷監視</a:t>
            </a:r>
            <a:endParaRPr lang="en-US" altLang="ja-JP" sz="3200" dirty="0">
              <a:solidFill>
                <a:schemeClr val="bg1">
                  <a:lumMod val="85000"/>
                </a:schemeClr>
              </a:solidFill>
            </a:endParaRPr>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1672255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xmlns="" id="{62418372-202A-4E5F-947A-DDD60709E863}"/>
              </a:ext>
            </a:extLst>
          </p:cNvPr>
          <p:cNvSpPr>
            <a:spLocks noGrp="1"/>
          </p:cNvSpPr>
          <p:nvPr>
            <p:ph idx="1"/>
          </p:nvPr>
        </p:nvSpPr>
        <p:spPr/>
        <p:txBody>
          <a:bodyPr/>
          <a:lstStyle/>
          <a:p>
            <a:r>
              <a:rPr lang="ja-JP" altLang="en-US" sz="2400" dirty="0"/>
              <a:t>堤 崇行 （ツツミ タカユキ）</a:t>
            </a:r>
            <a:endParaRPr lang="en-US" altLang="ja-JP" sz="2400" dirty="0"/>
          </a:p>
          <a:p>
            <a:endParaRPr kumimoji="1" lang="en-US" altLang="ja-JP" sz="2400" dirty="0"/>
          </a:p>
          <a:p>
            <a:pPr marL="342900" indent="-342900">
              <a:buFont typeface="Arial" panose="020B0604020202020204" pitchFamily="34" charset="0"/>
              <a:buChar char="•"/>
            </a:pPr>
            <a:r>
              <a:rPr kumimoji="1" lang="ja-JP" altLang="en-US" sz="2400" dirty="0"/>
              <a:t>所属</a:t>
            </a:r>
            <a:endParaRPr kumimoji="1" lang="en-US" altLang="ja-JP" sz="2400" dirty="0"/>
          </a:p>
          <a:p>
            <a:pPr marL="905580" lvl="1" indent="-342900">
              <a:buFont typeface="Arial" panose="020B0604020202020204" pitchFamily="34" charset="0"/>
              <a:buChar char="•"/>
            </a:pPr>
            <a:r>
              <a:rPr kumimoji="1" lang="ja-JP" altLang="en-US" sz="2400" dirty="0"/>
              <a:t>株式会社ＮＴＴデータ</a:t>
            </a:r>
            <a:r>
              <a:rPr lang="en-US" altLang="ja-JP" sz="2400" dirty="0"/>
              <a:t/>
            </a:r>
            <a:br>
              <a:rPr lang="en-US" altLang="ja-JP" sz="2400" dirty="0"/>
            </a:br>
            <a:endParaRPr lang="en-US" altLang="ja-JP" sz="2400" dirty="0"/>
          </a:p>
          <a:p>
            <a:pPr marL="342900" indent="-342900">
              <a:buFont typeface="Arial" panose="020B0604020202020204" pitchFamily="34" charset="0"/>
              <a:buChar char="•"/>
            </a:pPr>
            <a:r>
              <a:rPr kumimoji="1" lang="ja-JP" altLang="en-US" sz="2400" dirty="0"/>
              <a:t>経歴</a:t>
            </a:r>
            <a:endParaRPr kumimoji="1" lang="en-US" altLang="ja-JP" sz="2400" dirty="0"/>
          </a:p>
          <a:p>
            <a:pPr marL="905580" lvl="1" indent="-342900">
              <a:buFont typeface="Arial" panose="020B0604020202020204" pitchFamily="34" charset="0"/>
              <a:buChar char="•"/>
            </a:pPr>
            <a:r>
              <a:rPr lang="en-US" altLang="ja-JP" sz="2400" dirty="0"/>
              <a:t>Web</a:t>
            </a:r>
            <a:r>
              <a:rPr lang="ja-JP" altLang="en-US" sz="2400" dirty="0"/>
              <a:t>アプリ開発</a:t>
            </a:r>
            <a:endParaRPr lang="en-US" altLang="ja-JP" sz="2400" dirty="0"/>
          </a:p>
          <a:p>
            <a:pPr marL="905580" lvl="1" indent="-342900">
              <a:buFont typeface="Arial" panose="020B0604020202020204" pitchFamily="34" charset="0"/>
              <a:buChar char="•"/>
            </a:pPr>
            <a:r>
              <a:rPr kumimoji="1" lang="ja-JP" altLang="en-US" sz="2400" dirty="0"/>
              <a:t>データ基盤開発・運用 </a:t>
            </a:r>
            <a:r>
              <a:rPr kumimoji="1" lang="en-US" altLang="ja-JP" sz="2400" dirty="0"/>
              <a:t>/ </a:t>
            </a:r>
            <a:r>
              <a:rPr kumimoji="1" lang="ja-JP" altLang="en-US" sz="2400" dirty="0"/>
              <a:t>バッチ開発</a:t>
            </a:r>
            <a:endParaRPr kumimoji="1" lang="en-US" altLang="ja-JP" sz="2400" dirty="0"/>
          </a:p>
          <a:p>
            <a:pPr marL="905580" lvl="1"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好きなもの</a:t>
            </a:r>
            <a:endParaRPr kumimoji="1" lang="en-US" altLang="ja-JP" sz="2400" dirty="0"/>
          </a:p>
          <a:p>
            <a:pPr marL="905580" lvl="1" indent="-342900">
              <a:buFont typeface="Arial" panose="020B0604020202020204" pitchFamily="34" charset="0"/>
              <a:buChar char="•"/>
            </a:pPr>
            <a:r>
              <a:rPr kumimoji="1" lang="ja-JP" altLang="en-US" sz="2400" dirty="0"/>
              <a:t>ビックデータ</a:t>
            </a:r>
            <a:endParaRPr kumimoji="1" lang="en-US" altLang="ja-JP" sz="2400" dirty="0"/>
          </a:p>
          <a:p>
            <a:pPr marL="905580" lvl="1" indent="-342900">
              <a:buFont typeface="Arial" panose="020B0604020202020204" pitchFamily="34" charset="0"/>
              <a:buChar char="•"/>
            </a:pPr>
            <a:r>
              <a:rPr kumimoji="1" lang="ja-JP" altLang="en-US" sz="2400" dirty="0"/>
              <a:t>チョコレート</a:t>
            </a:r>
            <a:endParaRPr kumimoji="1" lang="en-US" altLang="ja-JP" sz="2400" dirty="0"/>
          </a:p>
          <a:p>
            <a:pPr marL="905580" lvl="1" indent="-342900">
              <a:buFont typeface="Arial" panose="020B0604020202020204" pitchFamily="34" charset="0"/>
              <a:buChar char="•"/>
            </a:pPr>
            <a:r>
              <a:rPr lang="ja-JP" altLang="en-US" sz="2400" dirty="0"/>
              <a:t>ビール</a:t>
            </a:r>
            <a:endParaRPr lang="en-US" altLang="ja-JP" sz="2400" dirty="0"/>
          </a:p>
          <a:p>
            <a:pPr marL="905580" lvl="1" indent="-342900">
              <a:buFont typeface="Arial" panose="020B0604020202020204" pitchFamily="34" charset="0"/>
              <a:buChar char="•"/>
            </a:pPr>
            <a:endParaRPr kumimoji="1" lang="en-US" altLang="ja-JP" sz="2400" dirty="0"/>
          </a:p>
        </p:txBody>
      </p:sp>
      <p:sp>
        <p:nvSpPr>
          <p:cNvPr id="3" name="テキスト プレースホルダー 2">
            <a:extLst>
              <a:ext uri="{FF2B5EF4-FFF2-40B4-BE49-F238E27FC236}">
                <a16:creationId xmlns:a16="http://schemas.microsoft.com/office/drawing/2014/main" xmlns="" id="{8CAF890B-8328-45E1-B662-DE54896F1D64}"/>
              </a:ext>
            </a:extLst>
          </p:cNvPr>
          <p:cNvSpPr>
            <a:spLocks noGrp="1"/>
          </p:cNvSpPr>
          <p:nvPr>
            <p:ph type="body" sz="quarter" idx="10"/>
          </p:nvPr>
        </p:nvSpPr>
        <p:spPr/>
        <p:txBody>
          <a:bodyPr/>
          <a:lstStyle/>
          <a:p>
            <a:r>
              <a:rPr kumimoji="1" lang="ja-JP" altLang="en-US" dirty="0"/>
              <a:t>自己紹介</a:t>
            </a:r>
          </a:p>
        </p:txBody>
      </p:sp>
      <p:pic>
        <p:nvPicPr>
          <p:cNvPr id="5" name="図 4">
            <a:extLst>
              <a:ext uri="{FF2B5EF4-FFF2-40B4-BE49-F238E27FC236}">
                <a16:creationId xmlns:a16="http://schemas.microsoft.com/office/drawing/2014/main" xmlns="" id="{7D735E2E-5245-499B-ACCC-45E645B33173}"/>
              </a:ext>
            </a:extLst>
          </p:cNvPr>
          <p:cNvPicPr>
            <a:picLocks noChangeAspect="1"/>
          </p:cNvPicPr>
          <p:nvPr/>
        </p:nvPicPr>
        <p:blipFill rotWithShape="1">
          <a:blip r:embed="rId2">
            <a:extLst>
              <a:ext uri="{28A0092B-C50C-407E-A947-70E740481C1C}">
                <a14:useLocalDpi xmlns:a14="http://schemas.microsoft.com/office/drawing/2010/main" val="0"/>
              </a:ext>
            </a:extLst>
          </a:blip>
          <a:srcRect l="43010" t="24686" r="33495" b="47567"/>
          <a:stretch/>
        </p:blipFill>
        <p:spPr>
          <a:xfrm>
            <a:off x="6544792" y="908720"/>
            <a:ext cx="2148396" cy="1695635"/>
          </a:xfrm>
          <a:prstGeom prst="rect">
            <a:avLst/>
          </a:prstGeom>
        </p:spPr>
      </p:pic>
    </p:spTree>
    <p:extLst>
      <p:ext uri="{BB962C8B-B14F-4D97-AF65-F5344CB8AC3E}">
        <p14:creationId xmlns:p14="http://schemas.microsoft.com/office/powerpoint/2010/main" val="1998154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lang="ja-JP" altLang="en-US" sz="3200" dirty="0">
                <a:solidFill>
                  <a:schemeClr val="bg1">
                    <a:lumMod val="85000"/>
                  </a:schemeClr>
                </a:solidFill>
              </a:rPr>
              <a:t>自己紹介（山田</a:t>
            </a:r>
            <a:r>
              <a:rPr lang="en-US" altLang="ja-JP" sz="3200" dirty="0">
                <a:solidFill>
                  <a:schemeClr val="bg1">
                    <a:lumMod val="85000"/>
                  </a:schemeClr>
                </a:solidFill>
              </a:rPr>
              <a:t> </a:t>
            </a:r>
            <a:r>
              <a:rPr lang="ja-JP" altLang="en-US" sz="3200" dirty="0">
                <a:solidFill>
                  <a:schemeClr val="bg1">
                    <a:lumMod val="85000"/>
                  </a:schemeClr>
                </a:solidFill>
              </a:rPr>
              <a:t>雄）</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リクルートライフスタイルの分析基盤</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マルチクラスタの作り方</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自己紹介（堤</a:t>
            </a:r>
            <a:r>
              <a:rPr lang="en-US" altLang="ja-JP" sz="3200" dirty="0">
                <a:solidFill>
                  <a:schemeClr val="bg1">
                    <a:lumMod val="85000"/>
                  </a:schemeClr>
                </a:solidFill>
              </a:rPr>
              <a:t> </a:t>
            </a:r>
            <a:r>
              <a:rPr lang="ja-JP" altLang="en-US" sz="3200" dirty="0">
                <a:solidFill>
                  <a:schemeClr val="bg1">
                    <a:lumMod val="85000"/>
                  </a:schemeClr>
                </a:solidFill>
              </a:rPr>
              <a:t>崇行）</a:t>
            </a:r>
            <a:endParaRPr lang="en-US" altLang="ja-JP" sz="3200" dirty="0">
              <a:solidFill>
                <a:schemeClr val="bg1">
                  <a:lumMod val="85000"/>
                </a:schemeClr>
              </a:solidFill>
            </a:endParaRPr>
          </a:p>
          <a:p>
            <a:pPr marL="342900" indent="-342900">
              <a:buFont typeface="+mj-lt"/>
              <a:buAutoNum type="arabicPeriod"/>
            </a:pPr>
            <a:r>
              <a:rPr lang="en-US" altLang="ja-JP" sz="3200" dirty="0"/>
              <a:t>Redshift</a:t>
            </a:r>
            <a:r>
              <a:rPr lang="ja-JP" altLang="en-US" sz="3200" dirty="0"/>
              <a:t>負荷監視</a:t>
            </a:r>
            <a:endParaRPr lang="en-US" altLang="ja-JP" sz="3200" dirty="0"/>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64035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kumimoji="1" lang="ja-JP" altLang="en-US" sz="3200" dirty="0" smtClean="0"/>
              <a:t>自己紹介（山田</a:t>
            </a:r>
            <a:r>
              <a:rPr kumimoji="1" lang="en-US" altLang="ja-JP" sz="3200" dirty="0" smtClean="0"/>
              <a:t> </a:t>
            </a:r>
            <a:r>
              <a:rPr kumimoji="1" lang="ja-JP" altLang="en-US" sz="3200" dirty="0" smtClean="0"/>
              <a:t>雄</a:t>
            </a:r>
            <a:r>
              <a:rPr lang="ja-JP" altLang="en-US" sz="3200" dirty="0" smtClean="0"/>
              <a:t>）</a:t>
            </a:r>
            <a:endParaRPr kumimoji="1" lang="en-US" altLang="ja-JP" sz="3200" dirty="0" smtClean="0"/>
          </a:p>
          <a:p>
            <a:pPr marL="342900" indent="-342900">
              <a:buFont typeface="+mj-lt"/>
              <a:buAutoNum type="arabicPeriod"/>
            </a:pPr>
            <a:r>
              <a:rPr lang="ja-JP" altLang="en-US" sz="3200" dirty="0" smtClean="0"/>
              <a:t>リクルートライフスタイルの分析基盤</a:t>
            </a:r>
            <a:endParaRPr lang="en-US" altLang="ja-JP" sz="3200" dirty="0" smtClean="0"/>
          </a:p>
          <a:p>
            <a:pPr marL="342900" indent="-342900">
              <a:buFont typeface="+mj-lt"/>
              <a:buAutoNum type="arabicPeriod"/>
            </a:pPr>
            <a:r>
              <a:rPr lang="ja-JP" altLang="en-US" sz="3200" dirty="0" smtClean="0"/>
              <a:t>マルチクラスタの作り方</a:t>
            </a:r>
            <a:endParaRPr lang="en-US" altLang="ja-JP" sz="3200" dirty="0" smtClean="0"/>
          </a:p>
          <a:p>
            <a:pPr marL="342900" indent="-342900">
              <a:buFont typeface="+mj-lt"/>
              <a:buAutoNum type="arabicPeriod"/>
            </a:pPr>
            <a:r>
              <a:rPr lang="ja-JP" altLang="en-US" sz="3200" dirty="0" smtClean="0"/>
              <a:t>自己紹介（堤</a:t>
            </a:r>
            <a:r>
              <a:rPr lang="en-US" altLang="ja-JP" sz="3200" dirty="0" smtClean="0"/>
              <a:t> </a:t>
            </a:r>
            <a:r>
              <a:rPr lang="ja-JP" altLang="en-US" sz="3200" dirty="0" smtClean="0"/>
              <a:t>崇行）</a:t>
            </a:r>
            <a:endParaRPr lang="en-US" altLang="ja-JP" sz="3200" dirty="0" smtClean="0"/>
          </a:p>
          <a:p>
            <a:pPr marL="342900" indent="-342900">
              <a:buFont typeface="+mj-lt"/>
              <a:buAutoNum type="arabicPeriod"/>
            </a:pPr>
            <a:r>
              <a:rPr lang="en-US" altLang="ja-JP" sz="3200" dirty="0" smtClean="0"/>
              <a:t>Redshift</a:t>
            </a:r>
            <a:r>
              <a:rPr lang="ja-JP" altLang="en-US" sz="3200" dirty="0" smtClean="0"/>
              <a:t>負荷監視</a:t>
            </a:r>
            <a:endParaRPr lang="en-US" altLang="ja-JP" sz="3200" dirty="0" smtClean="0"/>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844566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xmlns="" id="{D7464264-9F3E-4E22-80B1-228125366AC8}"/>
              </a:ext>
            </a:extLst>
          </p:cNvPr>
          <p:cNvSpPr>
            <a:spLocks noGrp="1"/>
          </p:cNvSpPr>
          <p:nvPr>
            <p:ph type="title"/>
          </p:nvPr>
        </p:nvSpPr>
        <p:spPr/>
        <p:txBody>
          <a:bodyPr anchor="b"/>
          <a:lstStyle/>
          <a:p>
            <a:r>
              <a:rPr kumimoji="1" lang="en-US" altLang="ja-JP" cap="none" dirty="0"/>
              <a:t>Redshift</a:t>
            </a:r>
            <a:r>
              <a:rPr kumimoji="1" lang="ja-JP" altLang="en-US" cap="none" dirty="0"/>
              <a:t>負荷監視</a:t>
            </a:r>
          </a:p>
        </p:txBody>
      </p:sp>
      <p:sp>
        <p:nvSpPr>
          <p:cNvPr id="4" name="テキスト プレースホルダー 3">
            <a:extLst>
              <a:ext uri="{FF2B5EF4-FFF2-40B4-BE49-F238E27FC236}">
                <a16:creationId xmlns:a16="http://schemas.microsoft.com/office/drawing/2014/main" xmlns="" id="{D38EB3C8-1368-4B5C-94B6-511E681A5C6C}"/>
              </a:ext>
            </a:extLst>
          </p:cNvPr>
          <p:cNvSpPr>
            <a:spLocks noGrp="1"/>
          </p:cNvSpPr>
          <p:nvPr>
            <p:ph type="body" idx="1"/>
          </p:nvPr>
        </p:nvSpPr>
        <p:spPr/>
        <p:txBody>
          <a:bodyPr anchor="t"/>
          <a:lstStyle/>
          <a:p>
            <a:r>
              <a:rPr lang="ja-JP" altLang="en-US" dirty="0"/>
              <a:t>メトリクス可視化</a:t>
            </a:r>
            <a:endParaRPr kumimoji="1" lang="ja-JP" altLang="en-US" dirty="0"/>
          </a:p>
        </p:txBody>
      </p:sp>
    </p:spTree>
    <p:extLst>
      <p:ext uri="{BB962C8B-B14F-4D97-AF65-F5344CB8AC3E}">
        <p14:creationId xmlns:p14="http://schemas.microsoft.com/office/powerpoint/2010/main" val="1338785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xmlns="" id="{06374296-7080-4658-8B91-1837308BE94B}"/>
              </a:ext>
            </a:extLst>
          </p:cNvPr>
          <p:cNvSpPr>
            <a:spLocks noGrp="1"/>
          </p:cNvSpPr>
          <p:nvPr>
            <p:ph idx="1"/>
          </p:nvPr>
        </p:nvSpPr>
        <p:spPr/>
        <p:txBody>
          <a:bodyPr>
            <a:normAutofit fontScale="92500" lnSpcReduction="10000"/>
          </a:bodyPr>
          <a:lstStyle/>
          <a:p>
            <a:pPr marL="0" indent="0">
              <a:buNone/>
            </a:pPr>
            <a:r>
              <a:rPr kumimoji="1" lang="ja-JP" altLang="en-US" dirty="0"/>
              <a:t>利用者にとって快適な</a:t>
            </a:r>
            <a:r>
              <a:rPr kumimoji="1" lang="en-US" altLang="ja-JP" dirty="0"/>
              <a:t>Redshift</a:t>
            </a:r>
            <a:r>
              <a:rPr kumimoji="1" lang="ja-JP" altLang="en-US" dirty="0" err="1"/>
              <a:t>を維</a:t>
            </a:r>
            <a:r>
              <a:rPr kumimoji="1" lang="ja-JP" altLang="en-US" dirty="0"/>
              <a:t>持するため</a:t>
            </a:r>
            <a:r>
              <a:rPr kumimoji="1" lang="en-US" altLang="ja-JP" dirty="0"/>
              <a:t/>
            </a:r>
            <a:br>
              <a:rPr kumimoji="1" lang="en-US" altLang="ja-JP" dirty="0"/>
            </a:br>
            <a:r>
              <a:rPr lang="ja-JP" altLang="en-US" dirty="0"/>
              <a:t>状況を知り適切に対応する</a:t>
            </a:r>
            <a:endParaRPr lang="en-US" altLang="ja-JP" dirty="0"/>
          </a:p>
          <a:p>
            <a:pPr lvl="1"/>
            <a:r>
              <a:rPr lang="ja-JP" altLang="en-US" dirty="0"/>
              <a:t>知る</a:t>
            </a:r>
            <a:endParaRPr lang="en-US" altLang="ja-JP" dirty="0"/>
          </a:p>
          <a:p>
            <a:pPr lvl="2"/>
            <a:r>
              <a:rPr lang="ja-JP" altLang="en-US" dirty="0"/>
              <a:t>クエリ実行時間が伸びていないか</a:t>
            </a:r>
            <a:endParaRPr lang="en-US" altLang="ja-JP" dirty="0"/>
          </a:p>
          <a:p>
            <a:pPr lvl="1"/>
            <a:r>
              <a:rPr lang="ja-JP" altLang="en-US" dirty="0"/>
              <a:t>対応する</a:t>
            </a:r>
            <a:endParaRPr lang="en-US" altLang="ja-JP" dirty="0"/>
          </a:p>
          <a:p>
            <a:pPr lvl="2"/>
            <a:r>
              <a:rPr lang="ja-JP" altLang="en-US" dirty="0"/>
              <a:t>特定のクエリを止める</a:t>
            </a:r>
            <a:endParaRPr lang="en-US" altLang="ja-JP" dirty="0"/>
          </a:p>
          <a:p>
            <a:pPr lvl="2"/>
            <a:r>
              <a:rPr lang="ja-JP" altLang="en-US" dirty="0"/>
              <a:t>クエリを改善する</a:t>
            </a:r>
          </a:p>
          <a:p>
            <a:pPr lvl="3"/>
            <a:endParaRPr lang="en-US" altLang="ja-JP" dirty="0"/>
          </a:p>
          <a:p>
            <a:pPr lvl="1"/>
            <a:r>
              <a:rPr lang="ja-JP" altLang="en-US" dirty="0"/>
              <a:t>知る</a:t>
            </a:r>
            <a:endParaRPr lang="en-US" altLang="ja-JP" dirty="0"/>
          </a:p>
          <a:p>
            <a:pPr lvl="2"/>
            <a:r>
              <a:rPr lang="ja-JP" altLang="en-US" dirty="0"/>
              <a:t>ディスク容量や</a:t>
            </a:r>
            <a:r>
              <a:rPr lang="en-US" altLang="ja-JP" dirty="0"/>
              <a:t>CPU</a:t>
            </a:r>
            <a:r>
              <a:rPr lang="ja-JP" altLang="en-US" dirty="0"/>
              <a:t>は足りているか</a:t>
            </a:r>
            <a:endParaRPr lang="en-US" altLang="ja-JP" dirty="0"/>
          </a:p>
          <a:p>
            <a:pPr lvl="1"/>
            <a:r>
              <a:rPr lang="ja-JP" altLang="en-US" dirty="0"/>
              <a:t>対応する</a:t>
            </a:r>
            <a:endParaRPr lang="en-US" altLang="ja-JP" dirty="0"/>
          </a:p>
          <a:p>
            <a:pPr lvl="2"/>
            <a:r>
              <a:rPr lang="ja-JP" altLang="en-US" dirty="0"/>
              <a:t>クラスタサイズの調整</a:t>
            </a:r>
            <a:endParaRPr lang="en-US" altLang="ja-JP" dirty="0"/>
          </a:p>
        </p:txBody>
      </p:sp>
      <p:sp>
        <p:nvSpPr>
          <p:cNvPr id="4" name="タイトル 3">
            <a:extLst>
              <a:ext uri="{FF2B5EF4-FFF2-40B4-BE49-F238E27FC236}">
                <a16:creationId xmlns:a16="http://schemas.microsoft.com/office/drawing/2014/main" xmlns="" id="{2368CA85-D970-446A-839B-D7700A9DCE51}"/>
              </a:ext>
            </a:extLst>
          </p:cNvPr>
          <p:cNvSpPr>
            <a:spLocks noGrp="1"/>
          </p:cNvSpPr>
          <p:nvPr>
            <p:ph type="title"/>
          </p:nvPr>
        </p:nvSpPr>
        <p:spPr/>
        <p:txBody>
          <a:bodyPr/>
          <a:lstStyle/>
          <a:p>
            <a:r>
              <a:rPr kumimoji="1" lang="en-US" altLang="ja-JP" dirty="0"/>
              <a:t>Redshift</a:t>
            </a:r>
            <a:r>
              <a:rPr kumimoji="1" lang="ja-JP" altLang="en-US" dirty="0"/>
              <a:t>負荷監視</a:t>
            </a:r>
          </a:p>
        </p:txBody>
      </p:sp>
      <p:sp>
        <p:nvSpPr>
          <p:cNvPr id="5" name="吹き出し: 四角形 4">
            <a:extLst>
              <a:ext uri="{FF2B5EF4-FFF2-40B4-BE49-F238E27FC236}">
                <a16:creationId xmlns:a16="http://schemas.microsoft.com/office/drawing/2014/main" xmlns="" id="{31D5EC95-BF2B-45CA-B746-90792B4D1760}"/>
              </a:ext>
            </a:extLst>
          </p:cNvPr>
          <p:cNvSpPr/>
          <p:nvPr/>
        </p:nvSpPr>
        <p:spPr>
          <a:xfrm>
            <a:off x="6137797" y="3013363"/>
            <a:ext cx="1703876" cy="574386"/>
          </a:xfrm>
          <a:prstGeom prst="wedgeRectCallout">
            <a:avLst>
              <a:gd name="adj1" fmla="val -63328"/>
              <a:gd name="adj2" fmla="val -4420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本日はこちら</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887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矢印: 右 29">
            <a:extLst>
              <a:ext uri="{FF2B5EF4-FFF2-40B4-BE49-F238E27FC236}">
                <a16:creationId xmlns:a16="http://schemas.microsoft.com/office/drawing/2014/main" xmlns="" id="{17FAF8C6-F82B-44AB-A330-10F10FF4C946}"/>
              </a:ext>
            </a:extLst>
          </p:cNvPr>
          <p:cNvSpPr/>
          <p:nvPr/>
        </p:nvSpPr>
        <p:spPr>
          <a:xfrm>
            <a:off x="2152076" y="3345848"/>
            <a:ext cx="2724725" cy="549540"/>
          </a:xfrm>
          <a:prstGeom prst="rightArrow">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xmlns="" id="{0E18DA9E-0F7A-40FF-B9D7-BDB141A4AD0D}"/>
              </a:ext>
            </a:extLst>
          </p:cNvPr>
          <p:cNvSpPr>
            <a:spLocks noGrp="1"/>
          </p:cNvSpPr>
          <p:nvPr>
            <p:ph idx="1"/>
          </p:nvPr>
        </p:nvSpPr>
        <p:spPr/>
        <p:txBody>
          <a:bodyPr/>
          <a:lstStyle/>
          <a:p>
            <a:r>
              <a:rPr kumimoji="1" lang="ja-JP" altLang="en-US" dirty="0"/>
              <a:t>パフォーマンス</a:t>
            </a:r>
            <a:r>
              <a:rPr lang="ja-JP" altLang="en-US" dirty="0"/>
              <a:t>低下が発生しているか</a:t>
            </a:r>
            <a:r>
              <a:rPr kumimoji="1" lang="ja-JP" altLang="en-US" dirty="0"/>
              <a:t>を知りたい</a:t>
            </a:r>
            <a:endParaRPr lang="en-US" altLang="ja-JP" dirty="0"/>
          </a:p>
          <a:p>
            <a:pPr lvl="1" fontAlgn="auto">
              <a:spcAft>
                <a:spcPts val="0"/>
              </a:spcAft>
            </a:pPr>
            <a:endParaRPr lang="en-US" altLang="ja-JP" dirty="0"/>
          </a:p>
        </p:txBody>
      </p:sp>
      <p:sp>
        <p:nvSpPr>
          <p:cNvPr id="2" name="タイトル 1">
            <a:extLst>
              <a:ext uri="{FF2B5EF4-FFF2-40B4-BE49-F238E27FC236}">
                <a16:creationId xmlns:a16="http://schemas.microsoft.com/office/drawing/2014/main" xmlns="" id="{E822D523-430C-40E8-BD26-485ADA8F9A77}"/>
              </a:ext>
            </a:extLst>
          </p:cNvPr>
          <p:cNvSpPr>
            <a:spLocks noGrp="1"/>
          </p:cNvSpPr>
          <p:nvPr>
            <p:ph type="title"/>
          </p:nvPr>
        </p:nvSpPr>
        <p:spPr/>
        <p:txBody>
          <a:bodyPr/>
          <a:lstStyle/>
          <a:p>
            <a:r>
              <a:rPr kumimoji="1" lang="ja-JP" altLang="en-US" dirty="0"/>
              <a:t>今回の知りたいこと</a:t>
            </a:r>
          </a:p>
        </p:txBody>
      </p:sp>
      <p:grpSp>
        <p:nvGrpSpPr>
          <p:cNvPr id="15" name="グループ化 14">
            <a:extLst>
              <a:ext uri="{FF2B5EF4-FFF2-40B4-BE49-F238E27FC236}">
                <a16:creationId xmlns:a16="http://schemas.microsoft.com/office/drawing/2014/main" xmlns="" id="{DDE61201-8BE5-4003-AAF8-818AE14260F3}"/>
              </a:ext>
            </a:extLst>
          </p:cNvPr>
          <p:cNvGrpSpPr/>
          <p:nvPr/>
        </p:nvGrpSpPr>
        <p:grpSpPr>
          <a:xfrm>
            <a:off x="530979" y="2456568"/>
            <a:ext cx="1478167" cy="1429577"/>
            <a:chOff x="457200" y="1999423"/>
            <a:chExt cx="1478167" cy="1429577"/>
          </a:xfrm>
        </p:grpSpPr>
        <p:pic>
          <p:nvPicPr>
            <p:cNvPr id="4" name="Picture 41">
              <a:extLst>
                <a:ext uri="{FF2B5EF4-FFF2-40B4-BE49-F238E27FC236}">
                  <a16:creationId xmlns:a16="http://schemas.microsoft.com/office/drawing/2014/main" xmlns="" id="{E378AC9F-4815-4313-AEAF-C3B67E4020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721864"/>
              <a:ext cx="731520" cy="707136"/>
            </a:xfrm>
            <a:prstGeom prst="rect">
              <a:avLst/>
            </a:prstGeom>
          </p:spPr>
        </p:pic>
        <p:pic>
          <p:nvPicPr>
            <p:cNvPr id="12" name="Picture 41">
              <a:extLst>
                <a:ext uri="{FF2B5EF4-FFF2-40B4-BE49-F238E27FC236}">
                  <a16:creationId xmlns:a16="http://schemas.microsoft.com/office/drawing/2014/main" xmlns="" id="{8647181D-6ADD-4F91-A2FA-CFF0DE475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3847" y="2721864"/>
              <a:ext cx="731520" cy="707136"/>
            </a:xfrm>
            <a:prstGeom prst="rect">
              <a:avLst/>
            </a:prstGeom>
          </p:spPr>
        </p:pic>
        <p:pic>
          <p:nvPicPr>
            <p:cNvPr id="13" name="Picture 41">
              <a:extLst>
                <a:ext uri="{FF2B5EF4-FFF2-40B4-BE49-F238E27FC236}">
                  <a16:creationId xmlns:a16="http://schemas.microsoft.com/office/drawing/2014/main" xmlns="" id="{1EFB9A8F-8B14-4FBC-92A4-AAAEA6B3D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 y="1999423"/>
              <a:ext cx="731520" cy="707136"/>
            </a:xfrm>
            <a:prstGeom prst="rect">
              <a:avLst/>
            </a:prstGeom>
          </p:spPr>
        </p:pic>
      </p:grpSp>
      <p:sp>
        <p:nvSpPr>
          <p:cNvPr id="16" name="正方形/長方形 15">
            <a:extLst>
              <a:ext uri="{FF2B5EF4-FFF2-40B4-BE49-F238E27FC236}">
                <a16:creationId xmlns:a16="http://schemas.microsoft.com/office/drawing/2014/main" xmlns="" id="{CE310977-837F-4224-97CC-B8BA401329AF}"/>
              </a:ext>
            </a:extLst>
          </p:cNvPr>
          <p:cNvSpPr/>
          <p:nvPr/>
        </p:nvSpPr>
        <p:spPr>
          <a:xfrm>
            <a:off x="2152076" y="24969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pic>
        <p:nvPicPr>
          <p:cNvPr id="17" name="Picture 35">
            <a:extLst>
              <a:ext uri="{FF2B5EF4-FFF2-40B4-BE49-F238E27FC236}">
                <a16:creationId xmlns:a16="http://schemas.microsoft.com/office/drawing/2014/main" xmlns="" id="{E63A454B-20C3-4D01-AFB3-F16E957F23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765" y="4066380"/>
            <a:ext cx="529721" cy="731520"/>
          </a:xfrm>
          <a:prstGeom prst="rect">
            <a:avLst/>
          </a:prstGeom>
        </p:spPr>
      </p:pic>
      <p:sp>
        <p:nvSpPr>
          <p:cNvPr id="18" name="正方形/長方形 17">
            <a:extLst>
              <a:ext uri="{FF2B5EF4-FFF2-40B4-BE49-F238E27FC236}">
                <a16:creationId xmlns:a16="http://schemas.microsoft.com/office/drawing/2014/main" xmlns="" id="{8610AD86-8F70-4C64-881F-7AA92032CCD1}"/>
              </a:ext>
            </a:extLst>
          </p:cNvPr>
          <p:cNvSpPr/>
          <p:nvPr/>
        </p:nvSpPr>
        <p:spPr>
          <a:xfrm>
            <a:off x="2304476" y="26493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xmlns="" id="{AFE6A138-C105-4582-8DA0-B9D73B1C7E72}"/>
              </a:ext>
            </a:extLst>
          </p:cNvPr>
          <p:cNvSpPr/>
          <p:nvPr/>
        </p:nvSpPr>
        <p:spPr>
          <a:xfrm>
            <a:off x="2456876" y="28017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xmlns="" id="{A21D5D0D-6AC5-4715-AE70-3EC4EB4961A2}"/>
              </a:ext>
            </a:extLst>
          </p:cNvPr>
          <p:cNvSpPr/>
          <p:nvPr/>
        </p:nvSpPr>
        <p:spPr>
          <a:xfrm>
            <a:off x="2609276" y="29541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xmlns="" id="{5E2ADE6C-CAF0-4E35-A8F6-BD88D4ED9875}"/>
              </a:ext>
            </a:extLst>
          </p:cNvPr>
          <p:cNvSpPr/>
          <p:nvPr/>
        </p:nvSpPr>
        <p:spPr>
          <a:xfrm>
            <a:off x="2761676" y="31065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xmlns="" id="{0A3AD293-3215-4722-8786-AF65D15BEC62}"/>
              </a:ext>
            </a:extLst>
          </p:cNvPr>
          <p:cNvSpPr/>
          <p:nvPr/>
        </p:nvSpPr>
        <p:spPr>
          <a:xfrm>
            <a:off x="2914076" y="32589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xmlns="" id="{06D4158C-4A55-428D-B073-99A63D6EB86F}"/>
              </a:ext>
            </a:extLst>
          </p:cNvPr>
          <p:cNvSpPr/>
          <p:nvPr/>
        </p:nvSpPr>
        <p:spPr>
          <a:xfrm>
            <a:off x="3066476" y="34113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xmlns="" id="{54C7FB4E-FCB4-4075-9A24-F2A485FED671}"/>
              </a:ext>
            </a:extLst>
          </p:cNvPr>
          <p:cNvSpPr/>
          <p:nvPr/>
        </p:nvSpPr>
        <p:spPr>
          <a:xfrm>
            <a:off x="3218876" y="35637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xmlns="" id="{7C98E2E2-9C84-4D2F-B139-870875F195DD}"/>
              </a:ext>
            </a:extLst>
          </p:cNvPr>
          <p:cNvSpPr/>
          <p:nvPr/>
        </p:nvSpPr>
        <p:spPr>
          <a:xfrm>
            <a:off x="3371276" y="37161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xmlns="" id="{72D263B3-D684-4A05-8D33-528E757BF24E}"/>
              </a:ext>
            </a:extLst>
          </p:cNvPr>
          <p:cNvSpPr/>
          <p:nvPr/>
        </p:nvSpPr>
        <p:spPr>
          <a:xfrm>
            <a:off x="3523676" y="38685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xmlns="" id="{26B7845D-229D-45D4-BB37-3BE5EB667637}"/>
              </a:ext>
            </a:extLst>
          </p:cNvPr>
          <p:cNvSpPr/>
          <p:nvPr/>
        </p:nvSpPr>
        <p:spPr>
          <a:xfrm>
            <a:off x="3676076" y="40209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xmlns="" id="{7E092FA0-ABB9-47CD-A05A-B94FC4534719}"/>
              </a:ext>
            </a:extLst>
          </p:cNvPr>
          <p:cNvSpPr/>
          <p:nvPr/>
        </p:nvSpPr>
        <p:spPr>
          <a:xfrm>
            <a:off x="3828476" y="41733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xmlns="" id="{5DE5FD57-737B-4110-81EA-A43E9193415A}"/>
              </a:ext>
            </a:extLst>
          </p:cNvPr>
          <p:cNvSpPr/>
          <p:nvPr/>
        </p:nvSpPr>
        <p:spPr>
          <a:xfrm>
            <a:off x="3980876" y="4325780"/>
            <a:ext cx="738909" cy="478536"/>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SQL</a:t>
            </a:r>
            <a:endParaRPr kumimoji="1" lang="ja-JP" altLang="en-US" dirty="0">
              <a:latin typeface="Meiryo UI" panose="020B0604030504040204" pitchFamily="50" charset="-128"/>
              <a:ea typeface="Meiryo UI" panose="020B0604030504040204" pitchFamily="50" charset="-128"/>
            </a:endParaRPr>
          </a:p>
        </p:txBody>
      </p:sp>
      <p:pic>
        <p:nvPicPr>
          <p:cNvPr id="31" name="Picture 81">
            <a:extLst>
              <a:ext uri="{FF2B5EF4-FFF2-40B4-BE49-F238E27FC236}">
                <a16:creationId xmlns:a16="http://schemas.microsoft.com/office/drawing/2014/main" xmlns="" id="{4E3F3A49-00A6-44AB-B78B-C704CFB198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0381" y="3318866"/>
            <a:ext cx="548640" cy="603504"/>
          </a:xfrm>
          <a:prstGeom prst="rect">
            <a:avLst/>
          </a:prstGeom>
        </p:spPr>
      </p:pic>
      <p:sp>
        <p:nvSpPr>
          <p:cNvPr id="32" name="吹き出し: 四角形 31">
            <a:extLst>
              <a:ext uri="{FF2B5EF4-FFF2-40B4-BE49-F238E27FC236}">
                <a16:creationId xmlns:a16="http://schemas.microsoft.com/office/drawing/2014/main" xmlns="" id="{D83132D8-0617-4BF1-A749-404B6EA56C8B}"/>
              </a:ext>
            </a:extLst>
          </p:cNvPr>
          <p:cNvSpPr/>
          <p:nvPr/>
        </p:nvSpPr>
        <p:spPr>
          <a:xfrm>
            <a:off x="5906888" y="2391036"/>
            <a:ext cx="2779912" cy="571500"/>
          </a:xfrm>
          <a:prstGeom prst="wedgeRectCallout">
            <a:avLst>
              <a:gd name="adj1" fmla="val -58362"/>
              <a:gd name="adj2" fmla="val 511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同時実行数</a:t>
            </a:r>
            <a:r>
              <a:rPr kumimoji="1" lang="en-US" altLang="ja-JP" dirty="0">
                <a:latin typeface="Meiryo UI" panose="020B0604030504040204" pitchFamily="50" charset="-128"/>
                <a:ea typeface="Meiryo UI" panose="020B0604030504040204" pitchFamily="50" charset="-128"/>
              </a:rPr>
              <a:t>15</a:t>
            </a:r>
            <a:r>
              <a:rPr kumimoji="1" lang="ja-JP" altLang="en-US" dirty="0">
                <a:latin typeface="Meiryo UI" panose="020B0604030504040204" pitchFamily="50" charset="-128"/>
                <a:ea typeface="Meiryo UI" panose="020B0604030504040204" pitchFamily="50" charset="-128"/>
              </a:rPr>
              <a:t>以下推奨</a:t>
            </a:r>
            <a:r>
              <a:rPr lang="en-US" altLang="ja-JP" sz="900" dirty="0">
                <a:latin typeface="Meiryo UI" panose="020B0604030504040204" pitchFamily="50" charset="-128"/>
                <a:ea typeface="Meiryo UI" panose="020B0604030504040204" pitchFamily="50" charset="-128"/>
              </a:rPr>
              <a:t>※1</a:t>
            </a:r>
            <a:endParaRPr kumimoji="1" lang="en-US" altLang="ja-JP" dirty="0">
              <a:latin typeface="Meiryo UI" panose="020B0604030504040204" pitchFamily="50" charset="-128"/>
              <a:ea typeface="Meiryo UI" panose="020B0604030504040204" pitchFamily="50" charset="-128"/>
            </a:endParaRPr>
          </a:p>
        </p:txBody>
      </p:sp>
      <p:sp>
        <p:nvSpPr>
          <p:cNvPr id="33" name="吹き出し: 四角形 32">
            <a:extLst>
              <a:ext uri="{FF2B5EF4-FFF2-40B4-BE49-F238E27FC236}">
                <a16:creationId xmlns:a16="http://schemas.microsoft.com/office/drawing/2014/main" xmlns="" id="{6460C5BB-8D37-444B-AD64-55852B5472E4}"/>
              </a:ext>
            </a:extLst>
          </p:cNvPr>
          <p:cNvSpPr/>
          <p:nvPr/>
        </p:nvSpPr>
        <p:spPr>
          <a:xfrm>
            <a:off x="5914452" y="3070439"/>
            <a:ext cx="2772348" cy="571500"/>
          </a:xfrm>
          <a:prstGeom prst="wedgeRectCallout">
            <a:avLst>
              <a:gd name="adj1" fmla="val -57684"/>
              <a:gd name="adj2" fmla="val 4472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クエリキューに溜まっている？</a:t>
            </a:r>
          </a:p>
        </p:txBody>
      </p:sp>
      <p:sp>
        <p:nvSpPr>
          <p:cNvPr id="34" name="吹き出し: 四角形 33">
            <a:extLst>
              <a:ext uri="{FF2B5EF4-FFF2-40B4-BE49-F238E27FC236}">
                <a16:creationId xmlns:a16="http://schemas.microsoft.com/office/drawing/2014/main" xmlns="" id="{EBC31273-F155-4DCF-815A-2C7F9F0A4BC7}"/>
              </a:ext>
            </a:extLst>
          </p:cNvPr>
          <p:cNvSpPr/>
          <p:nvPr/>
        </p:nvSpPr>
        <p:spPr>
          <a:xfrm>
            <a:off x="5922016" y="3749842"/>
            <a:ext cx="2772348" cy="571500"/>
          </a:xfrm>
          <a:prstGeom prst="wedgeRectCallout">
            <a:avLst>
              <a:gd name="adj1" fmla="val -58017"/>
              <a:gd name="adj2" fmla="val -39318"/>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アドホック</a:t>
            </a:r>
            <a:r>
              <a:rPr lang="ja-JP" altLang="en-US" dirty="0">
                <a:latin typeface="Meiryo UI" panose="020B0604030504040204" pitchFamily="50" charset="-128"/>
                <a:ea typeface="Meiryo UI" panose="020B0604030504040204" pitchFamily="50" charset="-128"/>
              </a:rPr>
              <a:t>クエリ</a:t>
            </a:r>
            <a:r>
              <a:rPr kumimoji="1" lang="ja-JP" altLang="en-US" dirty="0">
                <a:latin typeface="Meiryo UI" panose="020B0604030504040204" pitchFamily="50" charset="-128"/>
                <a:ea typeface="Meiryo UI" panose="020B0604030504040204" pitchFamily="50" charset="-128"/>
              </a:rPr>
              <a:t>が多い？</a:t>
            </a:r>
          </a:p>
        </p:txBody>
      </p:sp>
      <p:sp>
        <p:nvSpPr>
          <p:cNvPr id="35" name="テキスト ボックス 34">
            <a:extLst>
              <a:ext uri="{FF2B5EF4-FFF2-40B4-BE49-F238E27FC236}">
                <a16:creationId xmlns:a16="http://schemas.microsoft.com/office/drawing/2014/main" xmlns="" id="{A6E01FF6-FFB7-44D5-B3AB-7D48A9EDE124}"/>
              </a:ext>
            </a:extLst>
          </p:cNvPr>
          <p:cNvSpPr txBox="1"/>
          <p:nvPr/>
        </p:nvSpPr>
        <p:spPr>
          <a:xfrm>
            <a:off x="2890985" y="6400226"/>
            <a:ext cx="6013185"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※1: http://docs.aws.amazon.com/ja_jp/redshift/latest/dg/cm-c-defining-query-queues.html</a:t>
            </a:r>
            <a:endParaRPr kumimoji="1" lang="ja-JP" altLang="en-US" sz="1000" dirty="0">
              <a:latin typeface="Meiryo UI" panose="020B0604030504040204" pitchFamily="50" charset="-128"/>
              <a:ea typeface="Meiryo UI" panose="020B0604030504040204" pitchFamily="50" charset="-128"/>
            </a:endParaRPr>
          </a:p>
        </p:txBody>
      </p:sp>
      <p:sp>
        <p:nvSpPr>
          <p:cNvPr id="36" name="吹き出し: 四角形 35">
            <a:extLst>
              <a:ext uri="{FF2B5EF4-FFF2-40B4-BE49-F238E27FC236}">
                <a16:creationId xmlns:a16="http://schemas.microsoft.com/office/drawing/2014/main" xmlns="" id="{B4F581D1-4E3B-4AD9-93D5-923A0FEA1C5D}"/>
              </a:ext>
            </a:extLst>
          </p:cNvPr>
          <p:cNvSpPr/>
          <p:nvPr/>
        </p:nvSpPr>
        <p:spPr>
          <a:xfrm>
            <a:off x="5910670" y="4429245"/>
            <a:ext cx="2772348" cy="571500"/>
          </a:xfrm>
          <a:prstGeom prst="wedgeRectCallout">
            <a:avLst>
              <a:gd name="adj1" fmla="val -56351"/>
              <a:gd name="adj2" fmla="val -47399"/>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データ量が増えた？</a:t>
            </a:r>
          </a:p>
        </p:txBody>
      </p:sp>
      <p:sp>
        <p:nvSpPr>
          <p:cNvPr id="38" name="吹き出し: 四角形 37">
            <a:extLst>
              <a:ext uri="{FF2B5EF4-FFF2-40B4-BE49-F238E27FC236}">
                <a16:creationId xmlns:a16="http://schemas.microsoft.com/office/drawing/2014/main" xmlns="" id="{FA3A3810-15C5-4DE8-980B-A3ED46050453}"/>
              </a:ext>
            </a:extLst>
          </p:cNvPr>
          <p:cNvSpPr/>
          <p:nvPr/>
        </p:nvSpPr>
        <p:spPr>
          <a:xfrm>
            <a:off x="5906888" y="5112520"/>
            <a:ext cx="2772348" cy="571500"/>
          </a:xfrm>
          <a:prstGeom prst="wedgeRectCallout">
            <a:avLst>
              <a:gd name="adj1" fmla="val -55352"/>
              <a:gd name="adj2" fmla="val -45783"/>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ロードが完了していない？</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68382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B78D45E2-E5DA-41DF-B3F0-CED5699614DE}"/>
              </a:ext>
            </a:extLst>
          </p:cNvPr>
          <p:cNvSpPr>
            <a:spLocks noGrp="1"/>
          </p:cNvSpPr>
          <p:nvPr>
            <p:ph idx="1"/>
          </p:nvPr>
        </p:nvSpPr>
        <p:spPr/>
        <p:txBody>
          <a:bodyPr/>
          <a:lstStyle/>
          <a:p>
            <a:r>
              <a:rPr lang="ja-JP" altLang="en-US" dirty="0"/>
              <a:t>知るために必要なメトリクス</a:t>
            </a:r>
            <a:endParaRPr lang="en-US" altLang="ja-JP" dirty="0"/>
          </a:p>
        </p:txBody>
      </p:sp>
      <p:sp>
        <p:nvSpPr>
          <p:cNvPr id="2" name="タイトル 1">
            <a:extLst>
              <a:ext uri="{FF2B5EF4-FFF2-40B4-BE49-F238E27FC236}">
                <a16:creationId xmlns:a16="http://schemas.microsoft.com/office/drawing/2014/main" xmlns="" id="{C60CC5F4-05AB-4CDA-99D2-E94C91BE8016}"/>
              </a:ext>
            </a:extLst>
          </p:cNvPr>
          <p:cNvSpPr>
            <a:spLocks noGrp="1"/>
          </p:cNvSpPr>
          <p:nvPr>
            <p:ph type="title"/>
          </p:nvPr>
        </p:nvSpPr>
        <p:spPr/>
        <p:txBody>
          <a:bodyPr/>
          <a:lstStyle/>
          <a:p>
            <a:r>
              <a:rPr lang="ja-JP" altLang="en-US" dirty="0"/>
              <a:t>必要なメトリクス</a:t>
            </a:r>
            <a:endParaRPr kumimoji="1" lang="ja-JP" altLang="en-US" dirty="0"/>
          </a:p>
        </p:txBody>
      </p:sp>
      <p:graphicFrame>
        <p:nvGraphicFramePr>
          <p:cNvPr id="4" name="図表 3">
            <a:extLst>
              <a:ext uri="{FF2B5EF4-FFF2-40B4-BE49-F238E27FC236}">
                <a16:creationId xmlns:a16="http://schemas.microsoft.com/office/drawing/2014/main" xmlns="" id="{CD8E519F-6307-4719-8046-AFBBF7C3A4F6}"/>
              </a:ext>
            </a:extLst>
          </p:cNvPr>
          <p:cNvGraphicFramePr/>
          <p:nvPr>
            <p:extLst/>
          </p:nvPr>
        </p:nvGraphicFramePr>
        <p:xfrm>
          <a:off x="886690" y="2542309"/>
          <a:ext cx="7726220" cy="551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テキスト ボックス 7">
            <a:extLst>
              <a:ext uri="{FF2B5EF4-FFF2-40B4-BE49-F238E27FC236}">
                <a16:creationId xmlns:a16="http://schemas.microsoft.com/office/drawing/2014/main" xmlns="" id="{A372A4C0-4418-48C6-8A58-1E30F235157B}"/>
              </a:ext>
            </a:extLst>
          </p:cNvPr>
          <p:cNvSpPr txBox="1"/>
          <p:nvPr/>
        </p:nvSpPr>
        <p:spPr>
          <a:xfrm>
            <a:off x="1076447" y="3351419"/>
            <a:ext cx="3038011" cy="70788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キューにいるクエリ数</a:t>
            </a:r>
            <a:endParaRPr kumimoji="1"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キューにいた時間</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xmlns="" id="{843EAAC0-F10F-44E2-8743-58AEECDEB6FF}"/>
              </a:ext>
            </a:extLst>
          </p:cNvPr>
          <p:cNvSpPr txBox="1"/>
          <p:nvPr/>
        </p:nvSpPr>
        <p:spPr>
          <a:xfrm>
            <a:off x="4600120" y="3351419"/>
            <a:ext cx="2525050" cy="1015663"/>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クエリ実行数</a:t>
            </a:r>
            <a:endParaRPr kumimoji="1"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クエリ同時実行数</a:t>
            </a:r>
            <a:endParaRPr kumimoji="1"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2000" dirty="0">
                <a:latin typeface="メイリオ" panose="020B0604030504040204" pitchFamily="50" charset="-128"/>
                <a:ea typeface="メイリオ" panose="020B0604030504040204" pitchFamily="50" charset="-128"/>
              </a:rPr>
              <a:t>クエリ実行時間</a:t>
            </a:r>
            <a:endParaRPr kumimoji="1"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6894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EAD54C8B-384B-4450-A5E8-8D52BEFA2F5C}"/>
              </a:ext>
            </a:extLst>
          </p:cNvPr>
          <p:cNvSpPr>
            <a:spLocks noGrp="1"/>
          </p:cNvSpPr>
          <p:nvPr>
            <p:ph idx="1"/>
          </p:nvPr>
        </p:nvSpPr>
        <p:spPr/>
        <p:txBody>
          <a:bodyPr/>
          <a:lstStyle/>
          <a:p>
            <a:r>
              <a:rPr kumimoji="1" lang="en-US" altLang="ja-JP" dirty="0"/>
              <a:t>Redshift </a:t>
            </a:r>
            <a:r>
              <a:rPr kumimoji="1" lang="en-US" altLang="ja-JP" dirty="0" err="1"/>
              <a:t>CloudWatch</a:t>
            </a:r>
            <a:r>
              <a:rPr lang="ja-JP" altLang="en-US" dirty="0"/>
              <a:t>メトリクス一覧</a:t>
            </a:r>
            <a:endParaRPr kumimoji="1" lang="en-US" altLang="ja-JP" dirty="0"/>
          </a:p>
          <a:p>
            <a:pPr lvl="1"/>
            <a:endParaRPr kumimoji="1" lang="ja-JP" altLang="en-US" dirty="0"/>
          </a:p>
        </p:txBody>
      </p:sp>
      <p:sp>
        <p:nvSpPr>
          <p:cNvPr id="2" name="タイトル 1">
            <a:extLst>
              <a:ext uri="{FF2B5EF4-FFF2-40B4-BE49-F238E27FC236}">
                <a16:creationId xmlns:a16="http://schemas.microsoft.com/office/drawing/2014/main" xmlns="" id="{B8E2AB5F-4780-46E6-88B3-0A1E9AD1F666}"/>
              </a:ext>
            </a:extLst>
          </p:cNvPr>
          <p:cNvSpPr>
            <a:spLocks noGrp="1"/>
          </p:cNvSpPr>
          <p:nvPr>
            <p:ph type="title"/>
          </p:nvPr>
        </p:nvSpPr>
        <p:spPr/>
        <p:txBody>
          <a:bodyPr/>
          <a:lstStyle/>
          <a:p>
            <a:r>
              <a:rPr kumimoji="1" lang="en-US" altLang="ja-JP" dirty="0" err="1"/>
              <a:t>CloudWatch</a:t>
            </a:r>
            <a:r>
              <a:rPr kumimoji="1" lang="ja-JP" altLang="en-US" dirty="0"/>
              <a:t>で確認可能なメトリクスか</a:t>
            </a:r>
          </a:p>
        </p:txBody>
      </p:sp>
      <p:sp>
        <p:nvSpPr>
          <p:cNvPr id="5" name="正方形/長方形 4">
            <a:extLst>
              <a:ext uri="{FF2B5EF4-FFF2-40B4-BE49-F238E27FC236}">
                <a16:creationId xmlns:a16="http://schemas.microsoft.com/office/drawing/2014/main" xmlns="" id="{DA570887-4672-43C6-9CB5-B94B2539C76A}"/>
              </a:ext>
            </a:extLst>
          </p:cNvPr>
          <p:cNvSpPr/>
          <p:nvPr/>
        </p:nvSpPr>
        <p:spPr>
          <a:xfrm>
            <a:off x="1034472" y="6389190"/>
            <a:ext cx="7652328" cy="246221"/>
          </a:xfrm>
          <a:prstGeom prst="rect">
            <a:avLst/>
          </a:prstGeom>
        </p:spPr>
        <p:txBody>
          <a:bodyPr wrap="square">
            <a:spAutoFit/>
          </a:bodyPr>
          <a:lstStyle/>
          <a:p>
            <a:pPr algn="r"/>
            <a:r>
              <a:rPr lang="ja-JP" altLang="en-US" sz="1000" dirty="0"/>
              <a:t>引用： </a:t>
            </a:r>
            <a:r>
              <a:rPr lang="en-US" altLang="ja-JP" sz="1000" dirty="0"/>
              <a:t>Amazon Redshift </a:t>
            </a:r>
            <a:r>
              <a:rPr lang="ja-JP" altLang="en-US" sz="1000" dirty="0"/>
              <a:t>パフォーマンスデータの概要 </a:t>
            </a:r>
            <a:r>
              <a:rPr lang="en-US" altLang="ja-JP" sz="1000" dirty="0"/>
              <a:t>( </a:t>
            </a:r>
            <a:r>
              <a:rPr lang="ja-JP" altLang="en-US" sz="1000" dirty="0">
                <a:hlinkClick r:id="rId3"/>
              </a:rPr>
              <a:t>http://docs.aws.amazon.com/ja_jp/redshift/latest/mgmt/metrics-listing.html</a:t>
            </a:r>
            <a:r>
              <a:rPr lang="ja-JP" altLang="en-US" sz="1000" dirty="0"/>
              <a:t> </a:t>
            </a:r>
            <a:r>
              <a:rPr lang="en-US" altLang="ja-JP" sz="1000" dirty="0"/>
              <a:t>)</a:t>
            </a:r>
            <a:endParaRPr lang="ja-JP" altLang="en-US" sz="1000" dirty="0"/>
          </a:p>
        </p:txBody>
      </p:sp>
      <p:pic>
        <p:nvPicPr>
          <p:cNvPr id="9" name="図 8">
            <a:extLst>
              <a:ext uri="{FF2B5EF4-FFF2-40B4-BE49-F238E27FC236}">
                <a16:creationId xmlns:a16="http://schemas.microsoft.com/office/drawing/2014/main" xmlns="" id="{B4D4F505-42FA-4B4C-929E-A2B669958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81" y="2641477"/>
            <a:ext cx="4604395" cy="3137672"/>
          </a:xfrm>
          <a:prstGeom prst="rect">
            <a:avLst/>
          </a:prstGeom>
        </p:spPr>
      </p:pic>
      <p:sp>
        <p:nvSpPr>
          <p:cNvPr id="10" name="テキスト ボックス 9">
            <a:extLst>
              <a:ext uri="{FF2B5EF4-FFF2-40B4-BE49-F238E27FC236}">
                <a16:creationId xmlns:a16="http://schemas.microsoft.com/office/drawing/2014/main" xmlns="" id="{BA501372-64F6-4759-B47F-92D1DBC99B89}"/>
              </a:ext>
            </a:extLst>
          </p:cNvPr>
          <p:cNvSpPr txBox="1"/>
          <p:nvPr/>
        </p:nvSpPr>
        <p:spPr>
          <a:xfrm>
            <a:off x="5407956" y="2988494"/>
            <a:ext cx="3288080" cy="2585323"/>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b="1" dirty="0">
                <a:latin typeface="メイリオ" panose="020B0604030504040204" pitchFamily="50" charset="-128"/>
                <a:ea typeface="メイリオ" panose="020B0604030504040204" pitchFamily="50" charset="-128"/>
              </a:rPr>
              <a:t>Queries</a:t>
            </a:r>
          </a:p>
          <a:p>
            <a:pPr marL="285750" indent="-285750">
              <a:buFont typeface="Arial" panose="020B0604020202020204" pitchFamily="34" charset="0"/>
              <a:buChar char="•"/>
            </a:pPr>
            <a:r>
              <a:rPr kumimoji="1" lang="en-US" altLang="ja-JP" dirty="0">
                <a:latin typeface="メイリオ" panose="020B0604030504040204" pitchFamily="50" charset="-128"/>
                <a:ea typeface="メイリオ" panose="020B0604030504040204" pitchFamily="50" charset="-128"/>
              </a:rPr>
              <a:t>CPU</a:t>
            </a:r>
            <a:r>
              <a:rPr kumimoji="1" lang="ja-JP" altLang="en-US" dirty="0">
                <a:latin typeface="メイリオ" panose="020B0604030504040204" pitchFamily="50" charset="-128"/>
                <a:ea typeface="メイリオ" panose="020B0604030504040204" pitchFamily="50" charset="-128"/>
              </a:rPr>
              <a:t>使用率</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NW</a:t>
            </a:r>
            <a:r>
              <a:rPr lang="ja-JP" altLang="en-US" dirty="0">
                <a:latin typeface="メイリオ" panose="020B0604030504040204" pitchFamily="50" charset="-128"/>
                <a:ea typeface="メイリオ" panose="020B0604030504040204" pitchFamily="50" charset="-128"/>
              </a:rPr>
              <a:t>受信</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送信スループット</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書込</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読込</a:t>
            </a:r>
            <a:r>
              <a:rPr kumimoji="1" lang="en-US" altLang="ja-JP" dirty="0">
                <a:latin typeface="メイリオ" panose="020B0604030504040204" pitchFamily="50" charset="-128"/>
                <a:ea typeface="メイリオ" panose="020B0604030504040204" pitchFamily="50" charset="-128"/>
              </a:rPr>
              <a:t>IOPS</a:t>
            </a: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書込</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読込スループット</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書込</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読込レイテンシー</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dirty="0">
                <a:latin typeface="メイリオ" panose="020B0604030504040204" pitchFamily="50" charset="-128"/>
                <a:ea typeface="メイリオ" panose="020B0604030504040204" pitchFamily="50" charset="-128"/>
              </a:rPr>
              <a:t>DB</a:t>
            </a:r>
            <a:r>
              <a:rPr kumimoji="1" lang="ja-JP" altLang="en-US" dirty="0">
                <a:latin typeface="メイリオ" panose="020B0604030504040204" pitchFamily="50" charset="-128"/>
                <a:ea typeface="メイリオ" panose="020B0604030504040204" pitchFamily="50" charset="-128"/>
              </a:rPr>
              <a:t>接続数</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ヘルスステータス</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ディスク使用量</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xmlns="" id="{340D8F69-B83C-4AB5-90F8-617A0883F566}"/>
              </a:ext>
            </a:extLst>
          </p:cNvPr>
          <p:cNvSpPr txBox="1"/>
          <p:nvPr/>
        </p:nvSpPr>
        <p:spPr>
          <a:xfrm>
            <a:off x="1806308" y="2272145"/>
            <a:ext cx="2252540"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Redshift</a:t>
            </a:r>
            <a:r>
              <a:rPr kumimoji="1" lang="ja-JP" altLang="en-US" dirty="0">
                <a:latin typeface="メイリオ" panose="020B0604030504040204" pitchFamily="50" charset="-128"/>
                <a:ea typeface="メイリオ" panose="020B0604030504040204" pitchFamily="50" charset="-128"/>
              </a:rPr>
              <a:t>コンソール</a:t>
            </a:r>
          </a:p>
        </p:txBody>
      </p:sp>
      <p:sp>
        <p:nvSpPr>
          <p:cNvPr id="13" name="吹き出し: 四角形 12">
            <a:extLst>
              <a:ext uri="{FF2B5EF4-FFF2-40B4-BE49-F238E27FC236}">
                <a16:creationId xmlns:a16="http://schemas.microsoft.com/office/drawing/2014/main" xmlns="" id="{656F3DF5-AF2A-406C-AC57-822EE30A6C62}"/>
              </a:ext>
            </a:extLst>
          </p:cNvPr>
          <p:cNvSpPr/>
          <p:nvPr/>
        </p:nvSpPr>
        <p:spPr>
          <a:xfrm>
            <a:off x="6085743" y="2272145"/>
            <a:ext cx="2610294" cy="471624"/>
          </a:xfrm>
          <a:prstGeom prst="wedgeRectCallout">
            <a:avLst>
              <a:gd name="adj1" fmla="val -37030"/>
              <a:gd name="adj2" fmla="val 10414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t>クエリのメトリクスがある</a:t>
            </a:r>
          </a:p>
        </p:txBody>
      </p:sp>
    </p:spTree>
    <p:extLst>
      <p:ext uri="{BB962C8B-B14F-4D97-AF65-F5344CB8AC3E}">
        <p14:creationId xmlns:p14="http://schemas.microsoft.com/office/powerpoint/2010/main" val="1949821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8E2AB5F-4780-46E6-88B3-0A1E9AD1F666}"/>
              </a:ext>
            </a:extLst>
          </p:cNvPr>
          <p:cNvSpPr>
            <a:spLocks noGrp="1"/>
          </p:cNvSpPr>
          <p:nvPr>
            <p:ph type="title"/>
          </p:nvPr>
        </p:nvSpPr>
        <p:spPr/>
        <p:txBody>
          <a:bodyPr>
            <a:normAutofit fontScale="90000"/>
          </a:bodyPr>
          <a:lstStyle/>
          <a:p>
            <a:r>
              <a:rPr lang="en-US" altLang="ja-JP" dirty="0" err="1"/>
              <a:t>CloudWatch</a:t>
            </a:r>
            <a:r>
              <a:rPr lang="ja-JP" altLang="en-US" dirty="0"/>
              <a:t>で確認可能なメトリクスか</a:t>
            </a:r>
            <a:r>
              <a:rPr lang="en-US" altLang="ja-JP" dirty="0"/>
              <a:t/>
            </a:r>
            <a:br>
              <a:rPr lang="en-US" altLang="ja-JP" dirty="0"/>
            </a:br>
            <a:r>
              <a:rPr lang="en-US" altLang="ja-JP" dirty="0"/>
              <a:t>― Queries ―</a:t>
            </a:r>
            <a:endParaRPr kumimoji="1" lang="ja-JP" altLang="en-US" dirty="0"/>
          </a:p>
        </p:txBody>
      </p:sp>
      <p:sp>
        <p:nvSpPr>
          <p:cNvPr id="7" name="テキスト ボックス 6">
            <a:extLst>
              <a:ext uri="{FF2B5EF4-FFF2-40B4-BE49-F238E27FC236}">
                <a16:creationId xmlns:a16="http://schemas.microsoft.com/office/drawing/2014/main" xmlns="" id="{1EBF7242-433E-45CB-A794-EF064A7D77B9}"/>
              </a:ext>
            </a:extLst>
          </p:cNvPr>
          <p:cNvSpPr txBox="1"/>
          <p:nvPr/>
        </p:nvSpPr>
        <p:spPr>
          <a:xfrm>
            <a:off x="300182" y="3127697"/>
            <a:ext cx="3005951" cy="2477601"/>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可視化したいメトリクス</a:t>
            </a:r>
            <a:endParaRPr kumimoji="1" lang="en-US" altLang="ja-JP"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キューにいるクエリ数</a:t>
            </a:r>
            <a:endParaRPr kumimoji="1" lang="en-US" altLang="ja-JP"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キューにいた時間</a:t>
            </a:r>
            <a:endParaRPr lang="en-US" altLang="ja-JP"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クエリ実行数</a:t>
            </a:r>
            <a:endParaRPr lang="en-US" altLang="ja-JP"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クエリ同時実行数</a:t>
            </a:r>
            <a:endParaRPr lang="en-US" altLang="ja-JP"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クエリ実行時間</a:t>
            </a:r>
            <a:endParaRPr lang="en-US" altLang="ja-JP"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xmlns="" id="{FEAA5F47-15DA-421F-9254-B0164CF148B5}"/>
              </a:ext>
            </a:extLst>
          </p:cNvPr>
          <p:cNvSpPr/>
          <p:nvPr/>
        </p:nvSpPr>
        <p:spPr>
          <a:xfrm>
            <a:off x="1034472" y="6389190"/>
            <a:ext cx="7652328" cy="246221"/>
          </a:xfrm>
          <a:prstGeom prst="rect">
            <a:avLst/>
          </a:prstGeom>
        </p:spPr>
        <p:txBody>
          <a:bodyPr wrap="square">
            <a:spAutoFit/>
          </a:bodyPr>
          <a:lstStyle/>
          <a:p>
            <a:pPr algn="r"/>
            <a:r>
              <a:rPr lang="ja-JP" altLang="en-US" sz="1000" dirty="0"/>
              <a:t>引用： </a:t>
            </a:r>
            <a:r>
              <a:rPr lang="en-US" altLang="ja-JP" sz="1000" dirty="0"/>
              <a:t>Amazon Redshift </a:t>
            </a:r>
            <a:r>
              <a:rPr lang="ja-JP" altLang="en-US" sz="1000" dirty="0"/>
              <a:t>パフォーマンスデータの概要 </a:t>
            </a:r>
            <a:r>
              <a:rPr lang="en-US" altLang="ja-JP" sz="1000" dirty="0"/>
              <a:t>( </a:t>
            </a:r>
            <a:r>
              <a:rPr lang="ja-JP" altLang="en-US" sz="1000" dirty="0">
                <a:hlinkClick r:id="rId3"/>
              </a:rPr>
              <a:t>http://docs.aws.amazon.com/ja_jp/redshift/latest/mgmt/metrics-listing.html</a:t>
            </a:r>
            <a:r>
              <a:rPr lang="ja-JP" altLang="en-US" sz="1000" dirty="0"/>
              <a:t> </a:t>
            </a:r>
            <a:r>
              <a:rPr lang="en-US" altLang="ja-JP" sz="1000" dirty="0"/>
              <a:t>)</a:t>
            </a:r>
            <a:endParaRPr lang="ja-JP" altLang="en-US" sz="1000" dirty="0"/>
          </a:p>
        </p:txBody>
      </p:sp>
      <p:grpSp>
        <p:nvGrpSpPr>
          <p:cNvPr id="18" name="グループ化 17">
            <a:extLst>
              <a:ext uri="{FF2B5EF4-FFF2-40B4-BE49-F238E27FC236}">
                <a16:creationId xmlns:a16="http://schemas.microsoft.com/office/drawing/2014/main" xmlns="" id="{B6A812B7-6F6D-4150-AD95-F22184F0854C}"/>
              </a:ext>
            </a:extLst>
          </p:cNvPr>
          <p:cNvGrpSpPr/>
          <p:nvPr/>
        </p:nvGrpSpPr>
        <p:grpSpPr>
          <a:xfrm>
            <a:off x="300182" y="1318115"/>
            <a:ext cx="4271818" cy="1384165"/>
            <a:chOff x="457200" y="1215107"/>
            <a:chExt cx="4271818" cy="1384165"/>
          </a:xfrm>
        </p:grpSpPr>
        <p:pic>
          <p:nvPicPr>
            <p:cNvPr id="6" name="図 5">
              <a:extLst>
                <a:ext uri="{FF2B5EF4-FFF2-40B4-BE49-F238E27FC236}">
                  <a16:creationId xmlns:a16="http://schemas.microsoft.com/office/drawing/2014/main" xmlns="" id="{C507280E-02EA-44E0-A7FC-EAF07F67DE1F}"/>
                </a:ext>
              </a:extLst>
            </p:cNvPr>
            <p:cNvPicPr>
              <a:picLocks noChangeAspect="1"/>
            </p:cNvPicPr>
            <p:nvPr/>
          </p:nvPicPr>
          <p:blipFill rotWithShape="1">
            <a:blip r:embed="rId4">
              <a:extLst>
                <a:ext uri="{28A0092B-C50C-407E-A947-70E740481C1C}">
                  <a14:useLocalDpi xmlns:a14="http://schemas.microsoft.com/office/drawing/2010/main" val="0"/>
                </a:ext>
              </a:extLst>
            </a:blip>
            <a:srcRect l="6800" t="24123" r="18985" b="2224"/>
            <a:stretch/>
          </p:blipFill>
          <p:spPr>
            <a:xfrm>
              <a:off x="457200" y="1564919"/>
              <a:ext cx="4271818" cy="1034353"/>
            </a:xfrm>
            <a:prstGeom prst="rect">
              <a:avLst/>
            </a:prstGeom>
          </p:spPr>
        </p:pic>
        <p:sp>
          <p:nvSpPr>
            <p:cNvPr id="14" name="テキスト ボックス 13">
              <a:extLst>
                <a:ext uri="{FF2B5EF4-FFF2-40B4-BE49-F238E27FC236}">
                  <a16:creationId xmlns:a16="http://schemas.microsoft.com/office/drawing/2014/main" xmlns="" id="{42E00FA0-A7F3-4FBB-A0F8-E56E76D5CDF7}"/>
                </a:ext>
              </a:extLst>
            </p:cNvPr>
            <p:cNvSpPr txBox="1"/>
            <p:nvPr/>
          </p:nvSpPr>
          <p:spPr>
            <a:xfrm>
              <a:off x="919413" y="1215107"/>
              <a:ext cx="3347391"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パフォーマンスタブの</a:t>
              </a:r>
              <a:r>
                <a:rPr kumimoji="1" lang="en-US" altLang="ja-JP" dirty="0">
                  <a:latin typeface="メイリオ" panose="020B0604030504040204" pitchFamily="50" charset="-128"/>
                  <a:ea typeface="メイリオ" panose="020B0604030504040204" pitchFamily="50" charset="-128"/>
                </a:rPr>
                <a:t>Queries</a:t>
              </a:r>
              <a:endParaRPr kumimoji="1" lang="ja-JP" altLang="en-US" dirty="0">
                <a:latin typeface="メイリオ" panose="020B0604030504040204" pitchFamily="50" charset="-128"/>
                <a:ea typeface="メイリオ" panose="020B0604030504040204" pitchFamily="50" charset="-128"/>
              </a:endParaRPr>
            </a:p>
          </p:txBody>
        </p:sp>
      </p:grpSp>
      <p:grpSp>
        <p:nvGrpSpPr>
          <p:cNvPr id="17" name="グループ化 16">
            <a:extLst>
              <a:ext uri="{FF2B5EF4-FFF2-40B4-BE49-F238E27FC236}">
                <a16:creationId xmlns:a16="http://schemas.microsoft.com/office/drawing/2014/main" xmlns="" id="{98F6D223-ECE7-4C04-BE65-7F77BB3F35AA}"/>
              </a:ext>
            </a:extLst>
          </p:cNvPr>
          <p:cNvGrpSpPr/>
          <p:nvPr/>
        </p:nvGrpSpPr>
        <p:grpSpPr>
          <a:xfrm>
            <a:off x="4742873" y="1318115"/>
            <a:ext cx="4235306" cy="1685305"/>
            <a:chOff x="4879997" y="1483747"/>
            <a:chExt cx="4235306" cy="1685305"/>
          </a:xfrm>
        </p:grpSpPr>
        <p:pic>
          <p:nvPicPr>
            <p:cNvPr id="12" name="図 11">
              <a:extLst>
                <a:ext uri="{FF2B5EF4-FFF2-40B4-BE49-F238E27FC236}">
                  <a16:creationId xmlns:a16="http://schemas.microsoft.com/office/drawing/2014/main" xmlns="" id="{51D363E2-2543-4B16-A8FC-6A863A46E5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9997" y="1816601"/>
              <a:ext cx="4235306" cy="1352451"/>
            </a:xfrm>
            <a:prstGeom prst="rect">
              <a:avLst/>
            </a:prstGeom>
          </p:spPr>
        </p:pic>
        <p:sp>
          <p:nvSpPr>
            <p:cNvPr id="15" name="テキスト ボックス 14">
              <a:extLst>
                <a:ext uri="{FF2B5EF4-FFF2-40B4-BE49-F238E27FC236}">
                  <a16:creationId xmlns:a16="http://schemas.microsoft.com/office/drawing/2014/main" xmlns="" id="{F9DD1DE9-01C5-4EAE-B3C3-95E4E2556861}"/>
                </a:ext>
              </a:extLst>
            </p:cNvPr>
            <p:cNvSpPr txBox="1"/>
            <p:nvPr/>
          </p:nvSpPr>
          <p:spPr>
            <a:xfrm>
              <a:off x="6265538" y="1483747"/>
              <a:ext cx="1500732"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Queries</a:t>
              </a:r>
              <a:r>
                <a:rPr kumimoji="1" lang="ja-JP" altLang="en-US" dirty="0">
                  <a:latin typeface="メイリオ" panose="020B0604030504040204" pitchFamily="50" charset="-128"/>
                  <a:ea typeface="メイリオ" panose="020B0604030504040204" pitchFamily="50" charset="-128"/>
                </a:rPr>
                <a:t>タブ</a:t>
              </a:r>
            </a:p>
          </p:txBody>
        </p:sp>
      </p:grpSp>
      <p:sp>
        <p:nvSpPr>
          <p:cNvPr id="28" name="テキスト ボックス 27">
            <a:extLst>
              <a:ext uri="{FF2B5EF4-FFF2-40B4-BE49-F238E27FC236}">
                <a16:creationId xmlns:a16="http://schemas.microsoft.com/office/drawing/2014/main" xmlns="" id="{CD8163D1-A737-45B6-961D-CED6D62DE37D}"/>
              </a:ext>
            </a:extLst>
          </p:cNvPr>
          <p:cNvSpPr txBox="1"/>
          <p:nvPr/>
        </p:nvSpPr>
        <p:spPr>
          <a:xfrm>
            <a:off x="2974051" y="4298306"/>
            <a:ext cx="417102" cy="369332"/>
          </a:xfrm>
          <a:prstGeom prst="rect">
            <a:avLst/>
          </a:prstGeom>
          <a:noFill/>
        </p:spPr>
        <p:txBody>
          <a:bodyPr wrap="none" rtlCol="0">
            <a:spAutoFit/>
          </a:bodyPr>
          <a:lstStyle/>
          <a:p>
            <a:r>
              <a:rPr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rPr>
              <a:t>△</a:t>
            </a:r>
            <a:endParaRPr kumimoji="1"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endParaRPr>
          </a:p>
        </p:txBody>
      </p:sp>
      <p:sp>
        <p:nvSpPr>
          <p:cNvPr id="29" name="テキスト ボックス 28">
            <a:extLst>
              <a:ext uri="{FF2B5EF4-FFF2-40B4-BE49-F238E27FC236}">
                <a16:creationId xmlns:a16="http://schemas.microsoft.com/office/drawing/2014/main" xmlns="" id="{F0CB17D1-9D82-4419-A0A4-C82A6D6089E4}"/>
              </a:ext>
            </a:extLst>
          </p:cNvPr>
          <p:cNvSpPr txBox="1"/>
          <p:nvPr/>
        </p:nvSpPr>
        <p:spPr>
          <a:xfrm>
            <a:off x="2974051" y="3486172"/>
            <a:ext cx="417102" cy="369332"/>
          </a:xfrm>
          <a:prstGeom prst="rect">
            <a:avLst/>
          </a:prstGeom>
          <a:noFill/>
        </p:spPr>
        <p:txBody>
          <a:bodyPr wrap="none" rtlCol="0">
            <a:spAutoFit/>
          </a:bodyPr>
          <a:lstStyle/>
          <a:p>
            <a:r>
              <a:rPr lang="ja-JP" altLang="en-US" b="1" dirty="0">
                <a:solidFill>
                  <a:srgbClr val="FF0000"/>
                </a:solidFill>
                <a:latin typeface="ＭＳ ゴシック" panose="020B0609070205080204" pitchFamily="49" charset="-128"/>
                <a:ea typeface="ＭＳ ゴシック" panose="020B0609070205080204" pitchFamily="49" charset="-128"/>
              </a:rPr>
              <a:t>✕</a:t>
            </a:r>
            <a:endParaRPr kumimoji="1" lang="ja-JP" altLang="en-US" b="1" dirty="0">
              <a:solidFill>
                <a:srgbClr val="FF0000"/>
              </a:solidFill>
              <a:latin typeface="ＭＳ ゴシック" panose="020B0609070205080204" pitchFamily="49" charset="-128"/>
              <a:ea typeface="ＭＳ ゴシック" panose="020B0609070205080204" pitchFamily="49" charset="-128"/>
            </a:endParaRPr>
          </a:p>
        </p:txBody>
      </p:sp>
      <p:sp>
        <p:nvSpPr>
          <p:cNvPr id="30" name="テキスト ボックス 29">
            <a:extLst>
              <a:ext uri="{FF2B5EF4-FFF2-40B4-BE49-F238E27FC236}">
                <a16:creationId xmlns:a16="http://schemas.microsoft.com/office/drawing/2014/main" xmlns="" id="{E680CEFA-10F7-4E9B-83F7-4300CD5D1881}"/>
              </a:ext>
            </a:extLst>
          </p:cNvPr>
          <p:cNvSpPr txBox="1"/>
          <p:nvPr/>
        </p:nvSpPr>
        <p:spPr>
          <a:xfrm>
            <a:off x="2974051" y="3911589"/>
            <a:ext cx="417102" cy="369332"/>
          </a:xfrm>
          <a:prstGeom prst="rect">
            <a:avLst/>
          </a:prstGeom>
          <a:noFill/>
        </p:spPr>
        <p:txBody>
          <a:bodyPr wrap="none" rtlCol="0">
            <a:spAutoFit/>
          </a:bodyPr>
          <a:lstStyle/>
          <a:p>
            <a:r>
              <a:rPr lang="ja-JP" altLang="en-US" b="1" dirty="0">
                <a:solidFill>
                  <a:srgbClr val="FF0000"/>
                </a:solidFill>
                <a:latin typeface="ＭＳ ゴシック" panose="020B0609070205080204" pitchFamily="49" charset="-128"/>
                <a:ea typeface="ＭＳ ゴシック" panose="020B0609070205080204" pitchFamily="49" charset="-128"/>
              </a:rPr>
              <a:t>✕</a:t>
            </a:r>
            <a:endParaRPr kumimoji="1" lang="ja-JP" altLang="en-US" b="1" dirty="0">
              <a:solidFill>
                <a:srgbClr val="FF0000"/>
              </a:solidFill>
              <a:latin typeface="ＭＳ ゴシック" panose="020B0609070205080204" pitchFamily="49" charset="-128"/>
              <a:ea typeface="ＭＳ ゴシック" panose="020B0609070205080204" pitchFamily="49" charset="-128"/>
            </a:endParaRPr>
          </a:p>
        </p:txBody>
      </p:sp>
      <p:sp>
        <p:nvSpPr>
          <p:cNvPr id="32" name="テキスト ボックス 31">
            <a:extLst>
              <a:ext uri="{FF2B5EF4-FFF2-40B4-BE49-F238E27FC236}">
                <a16:creationId xmlns:a16="http://schemas.microsoft.com/office/drawing/2014/main" xmlns="" id="{55566683-4D4D-45C2-B518-27CEEB06E8E5}"/>
              </a:ext>
            </a:extLst>
          </p:cNvPr>
          <p:cNvSpPr txBox="1"/>
          <p:nvPr/>
        </p:nvSpPr>
        <p:spPr>
          <a:xfrm>
            <a:off x="2974051" y="4736432"/>
            <a:ext cx="417102" cy="369332"/>
          </a:xfrm>
          <a:prstGeom prst="rect">
            <a:avLst/>
          </a:prstGeom>
          <a:noFill/>
        </p:spPr>
        <p:txBody>
          <a:bodyPr wrap="none" rtlCol="0">
            <a:spAutoFit/>
          </a:bodyPr>
          <a:lstStyle/>
          <a:p>
            <a:r>
              <a:rPr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rPr>
              <a:t>△</a:t>
            </a:r>
            <a:endParaRPr kumimoji="1"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endParaRPr>
          </a:p>
        </p:txBody>
      </p:sp>
      <p:sp>
        <p:nvSpPr>
          <p:cNvPr id="33" name="テキスト ボックス 32">
            <a:extLst>
              <a:ext uri="{FF2B5EF4-FFF2-40B4-BE49-F238E27FC236}">
                <a16:creationId xmlns:a16="http://schemas.microsoft.com/office/drawing/2014/main" xmlns="" id="{E8C81367-D47A-47A8-947B-C4E9DD9E7CCD}"/>
              </a:ext>
            </a:extLst>
          </p:cNvPr>
          <p:cNvSpPr txBox="1"/>
          <p:nvPr/>
        </p:nvSpPr>
        <p:spPr>
          <a:xfrm>
            <a:off x="2966222" y="5157011"/>
            <a:ext cx="417102" cy="369332"/>
          </a:xfrm>
          <a:prstGeom prst="rect">
            <a:avLst/>
          </a:prstGeom>
          <a:noFill/>
        </p:spPr>
        <p:txBody>
          <a:bodyPr wrap="none" rtlCol="0">
            <a:spAutoFit/>
          </a:bodyPr>
          <a:lstStyle/>
          <a:p>
            <a:r>
              <a:rPr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rPr>
              <a:t>△</a:t>
            </a:r>
            <a:endParaRPr kumimoji="1" lang="ja-JP" altLang="en-US" b="1" dirty="0">
              <a:solidFill>
                <a:schemeClr val="tx2">
                  <a:lumMod val="60000"/>
                  <a:lumOff val="40000"/>
                </a:schemeClr>
              </a:solidFill>
              <a:latin typeface="ＭＳ ゴシック" panose="020B0609070205080204" pitchFamily="49" charset="-128"/>
              <a:ea typeface="ＭＳ ゴシック" panose="020B0609070205080204" pitchFamily="49" charset="-128"/>
            </a:endParaRPr>
          </a:p>
        </p:txBody>
      </p:sp>
      <p:sp>
        <p:nvSpPr>
          <p:cNvPr id="35" name="吹き出し: 四角形 34">
            <a:extLst>
              <a:ext uri="{FF2B5EF4-FFF2-40B4-BE49-F238E27FC236}">
                <a16:creationId xmlns:a16="http://schemas.microsoft.com/office/drawing/2014/main" xmlns="" id="{6A266D82-8E57-46FA-BE2C-4BE5DA8C3630}"/>
              </a:ext>
            </a:extLst>
          </p:cNvPr>
          <p:cNvSpPr/>
          <p:nvPr/>
        </p:nvSpPr>
        <p:spPr>
          <a:xfrm>
            <a:off x="3785932" y="3842076"/>
            <a:ext cx="4979378" cy="1651123"/>
          </a:xfrm>
          <a:prstGeom prst="wedgeRectCallout">
            <a:avLst>
              <a:gd name="adj1" fmla="val -34259"/>
              <a:gd name="adj2" fmla="val -69378"/>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クエリ各々の詳細は確認しやすい</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平均等集計値はみにくい</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キュー関連のメトリクスは見当たらない</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概ねのクエリ同時実行数はわかる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77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xmlns="" id="{63B462F3-9A66-4099-89BF-38533C166296}"/>
              </a:ext>
            </a:extLst>
          </p:cNvPr>
          <p:cNvGraphicFramePr>
            <a:graphicFrameLocks noGrp="1"/>
          </p:cNvGraphicFramePr>
          <p:nvPr>
            <p:ph idx="1"/>
            <p:extLst/>
          </p:nvPr>
        </p:nvGraphicFramePr>
        <p:xfrm>
          <a:off x="457200" y="1600201"/>
          <a:ext cx="7698509" cy="2583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タイトル 1">
            <a:extLst>
              <a:ext uri="{FF2B5EF4-FFF2-40B4-BE49-F238E27FC236}">
                <a16:creationId xmlns:a16="http://schemas.microsoft.com/office/drawing/2014/main" xmlns="" id="{E66F1B29-52C5-46ED-BFEF-0D9C8D39A414}"/>
              </a:ext>
            </a:extLst>
          </p:cNvPr>
          <p:cNvSpPr>
            <a:spLocks noGrp="1"/>
          </p:cNvSpPr>
          <p:nvPr>
            <p:ph type="title"/>
          </p:nvPr>
        </p:nvSpPr>
        <p:spPr/>
        <p:txBody>
          <a:bodyPr/>
          <a:lstStyle/>
          <a:p>
            <a:r>
              <a:rPr kumimoji="1" lang="en-US" altLang="ja-JP" dirty="0" err="1"/>
              <a:t>CloudWatch</a:t>
            </a:r>
            <a:r>
              <a:rPr lang="ja-JP" altLang="en-US" dirty="0"/>
              <a:t>にないメトリクスを取る</a:t>
            </a:r>
            <a:endParaRPr kumimoji="1" lang="ja-JP" altLang="en-US" dirty="0"/>
          </a:p>
        </p:txBody>
      </p:sp>
      <p:sp>
        <p:nvSpPr>
          <p:cNvPr id="6" name="吹き出し: 四角形 5">
            <a:extLst>
              <a:ext uri="{FF2B5EF4-FFF2-40B4-BE49-F238E27FC236}">
                <a16:creationId xmlns:a16="http://schemas.microsoft.com/office/drawing/2014/main" xmlns="" id="{A7866EE5-0B8B-4EC4-B567-E432C94A849F}"/>
              </a:ext>
            </a:extLst>
          </p:cNvPr>
          <p:cNvSpPr/>
          <p:nvPr/>
        </p:nvSpPr>
        <p:spPr>
          <a:xfrm>
            <a:off x="2188042" y="4572637"/>
            <a:ext cx="6498759" cy="738270"/>
          </a:xfrm>
          <a:prstGeom prst="wedgeRectCallout">
            <a:avLst>
              <a:gd name="adj1" fmla="val -40119"/>
              <a:gd name="adj2" fmla="val -92193"/>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r>
              <a:rPr lang="ja-JP" altLang="en-US" dirty="0">
                <a:latin typeface="メイリオ" panose="020B0604030504040204" pitchFamily="50" charset="-128"/>
                <a:ea typeface="メイリオ" panose="020B0604030504040204" pitchFamily="50" charset="-128"/>
              </a:rPr>
              <a:t>メトリクスを見たい時は</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Redshift</a:t>
            </a:r>
            <a:r>
              <a:rPr lang="ja-JP" altLang="en-US" dirty="0">
                <a:latin typeface="メイリオ" panose="020B0604030504040204" pitchFamily="50" charset="-128"/>
                <a:ea typeface="メイリオ" panose="020B0604030504040204" pitchFamily="50" charset="-128"/>
              </a:rPr>
              <a:t>の負荷が高くなっている時なので配慮したい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5802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092439D-5427-4F57-93D8-0FB52C37A17D}"/>
              </a:ext>
            </a:extLst>
          </p:cNvPr>
          <p:cNvSpPr>
            <a:spLocks noGrp="1"/>
          </p:cNvSpPr>
          <p:nvPr>
            <p:ph type="title"/>
          </p:nvPr>
        </p:nvSpPr>
        <p:spPr/>
        <p:txBody>
          <a:bodyPr/>
          <a:lstStyle/>
          <a:p>
            <a:r>
              <a:rPr kumimoji="1" lang="ja-JP" altLang="en-US" dirty="0"/>
              <a:t>負荷を抑えてメトリクスを取得する</a:t>
            </a:r>
          </a:p>
        </p:txBody>
      </p:sp>
      <p:sp>
        <p:nvSpPr>
          <p:cNvPr id="6" name="テキスト ボックス 5">
            <a:extLst>
              <a:ext uri="{FF2B5EF4-FFF2-40B4-BE49-F238E27FC236}">
                <a16:creationId xmlns:a16="http://schemas.microsoft.com/office/drawing/2014/main" xmlns="" id="{72B5D014-61A4-4CC7-9FB1-12E399DA4D73}"/>
              </a:ext>
            </a:extLst>
          </p:cNvPr>
          <p:cNvSpPr txBox="1"/>
          <p:nvPr/>
        </p:nvSpPr>
        <p:spPr>
          <a:xfrm>
            <a:off x="457200" y="1245527"/>
            <a:ext cx="5304657" cy="129266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実行するクエリの特徴</a:t>
            </a: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複雑なクエリもある</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Select</a:t>
            </a:r>
            <a:r>
              <a:rPr lang="ja-JP" altLang="en-US" dirty="0">
                <a:latin typeface="メイリオ" panose="020B0604030504040204" pitchFamily="50" charset="-128"/>
                <a:ea typeface="メイリオ" panose="020B0604030504040204" pitchFamily="50" charset="-128"/>
              </a:rPr>
              <a:t>に時間を要するシステムテーブルもある</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似たようなテーブルを参照する</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xmlns="" id="{D2CC187F-F6DB-4ADD-973A-BA300C13D746}"/>
              </a:ext>
            </a:extLst>
          </p:cNvPr>
          <p:cNvSpPr txBox="1"/>
          <p:nvPr/>
        </p:nvSpPr>
        <p:spPr>
          <a:xfrm>
            <a:off x="457200" y="2782669"/>
            <a:ext cx="1107996"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解決策</a:t>
            </a:r>
          </a:p>
        </p:txBody>
      </p:sp>
      <p:pic>
        <p:nvPicPr>
          <p:cNvPr id="10" name="図 9">
            <a:extLst>
              <a:ext uri="{FF2B5EF4-FFF2-40B4-BE49-F238E27FC236}">
                <a16:creationId xmlns:a16="http://schemas.microsoft.com/office/drawing/2014/main" xmlns="" id="{FC166B0E-F957-4312-B2F2-DB6AAF38F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98" y="4989945"/>
            <a:ext cx="1081600" cy="995072"/>
          </a:xfrm>
          <a:prstGeom prst="rect">
            <a:avLst/>
          </a:prstGeom>
        </p:spPr>
      </p:pic>
      <p:grpSp>
        <p:nvGrpSpPr>
          <p:cNvPr id="11" name="グループ化 10">
            <a:extLst>
              <a:ext uri="{FF2B5EF4-FFF2-40B4-BE49-F238E27FC236}">
                <a16:creationId xmlns:a16="http://schemas.microsoft.com/office/drawing/2014/main" xmlns="" id="{40AD5973-FC3F-469E-9CB2-041E38901DD0}"/>
              </a:ext>
            </a:extLst>
          </p:cNvPr>
          <p:cNvGrpSpPr/>
          <p:nvPr/>
        </p:nvGrpSpPr>
        <p:grpSpPr>
          <a:xfrm>
            <a:off x="500976" y="3244334"/>
            <a:ext cx="1020442" cy="933659"/>
            <a:chOff x="1226852" y="2721295"/>
            <a:chExt cx="1020442" cy="933659"/>
          </a:xfrm>
        </p:grpSpPr>
        <p:pic>
          <p:nvPicPr>
            <p:cNvPr id="12" name="Picture 81">
              <a:extLst>
                <a:ext uri="{FF2B5EF4-FFF2-40B4-BE49-F238E27FC236}">
                  <a16:creationId xmlns:a16="http://schemas.microsoft.com/office/drawing/2014/main" xmlns="" id="{53D5610F-AF7C-4C23-BBC1-A6BC1986C2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2753" y="2721295"/>
              <a:ext cx="548640" cy="603504"/>
            </a:xfrm>
            <a:prstGeom prst="rect">
              <a:avLst/>
            </a:prstGeom>
          </p:spPr>
        </p:pic>
        <p:sp>
          <p:nvSpPr>
            <p:cNvPr id="13" name="TextBox 399">
              <a:extLst>
                <a:ext uri="{FF2B5EF4-FFF2-40B4-BE49-F238E27FC236}">
                  <a16:creationId xmlns:a16="http://schemas.microsoft.com/office/drawing/2014/main" xmlns="" id="{75B37101-0A63-44D9-880E-13DC768E0878}"/>
                </a:ext>
              </a:extLst>
            </p:cNvPr>
            <p:cNvSpPr txBox="1"/>
            <p:nvPr/>
          </p:nvSpPr>
          <p:spPr>
            <a:xfrm>
              <a:off x="1226852" y="3362626"/>
              <a:ext cx="1020442" cy="292328"/>
            </a:xfrm>
            <a:prstGeom prst="rect">
              <a:avLst/>
            </a:prstGeom>
            <a:noFill/>
          </p:spPr>
          <p:txBody>
            <a:bodyPr wrap="square" lIns="0" tIns="0" rIns="0" bIns="0" rtlCol="0" anchor="t">
              <a:noAutofit/>
            </a:bodyPr>
            <a:lstStyle/>
            <a:p>
              <a:pPr algn="ctr"/>
              <a:r>
                <a:rPr lang="en-US" sz="1600" dirty="0"/>
                <a:t>Redshift</a:t>
              </a:r>
            </a:p>
          </p:txBody>
        </p:sp>
      </p:grpSp>
      <p:sp>
        <p:nvSpPr>
          <p:cNvPr id="14" name="矢印: 上下 13">
            <a:extLst>
              <a:ext uri="{FF2B5EF4-FFF2-40B4-BE49-F238E27FC236}">
                <a16:creationId xmlns:a16="http://schemas.microsoft.com/office/drawing/2014/main" xmlns="" id="{83AF4181-B81F-4169-BA30-99ECAF831A04}"/>
              </a:ext>
            </a:extLst>
          </p:cNvPr>
          <p:cNvSpPr/>
          <p:nvPr/>
        </p:nvSpPr>
        <p:spPr>
          <a:xfrm>
            <a:off x="877270" y="4177993"/>
            <a:ext cx="267855" cy="732333"/>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xmlns="" id="{5000CB4E-7BBC-49AF-85F0-C7F0A79EEFE3}"/>
              </a:ext>
            </a:extLst>
          </p:cNvPr>
          <p:cNvSpPr txBox="1"/>
          <p:nvPr/>
        </p:nvSpPr>
        <p:spPr>
          <a:xfrm>
            <a:off x="3565237" y="3244334"/>
            <a:ext cx="5059398" cy="2862322"/>
          </a:xfrm>
          <a:prstGeom prst="rect">
            <a:avLst/>
          </a:prstGeom>
          <a:noFill/>
        </p:spPr>
        <p:txBody>
          <a:bodyPr wrap="none" rtlCol="0">
            <a:spAutoFit/>
          </a:bodyPr>
          <a:lstStyle/>
          <a:p>
            <a:pPr marL="342900" indent="-342900">
              <a:buFont typeface="+mj-lt"/>
              <a:buAutoNum type="arabicPeriod"/>
            </a:pPr>
            <a:r>
              <a:rPr lang="en-US" altLang="ja-JP" dirty="0" err="1">
                <a:latin typeface="メイリオ" panose="020B0604030504040204" pitchFamily="50" charset="-128"/>
                <a:ea typeface="メイリオ" panose="020B0604030504040204" pitchFamily="50" charset="-128"/>
              </a:rPr>
              <a:t>DBLink</a:t>
            </a:r>
            <a:r>
              <a:rPr lang="ja-JP" altLang="en-US" dirty="0">
                <a:latin typeface="メイリオ" panose="020B0604030504040204" pitchFamily="50" charset="-128"/>
                <a:ea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rPr>
              <a:t>Postgres</a:t>
            </a:r>
            <a:r>
              <a:rPr lang="ja-JP" altLang="en-US" dirty="0">
                <a:latin typeface="メイリオ" panose="020B0604030504040204" pitchFamily="50" charset="-128"/>
                <a:ea typeface="メイリオ" panose="020B0604030504040204" pitchFamily="50" charset="-128"/>
              </a:rPr>
              <a:t>から</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Redshift</a:t>
            </a:r>
            <a:r>
              <a:rPr lang="ja-JP" altLang="en-US" dirty="0">
                <a:latin typeface="メイリオ" panose="020B0604030504040204" pitchFamily="50" charset="-128"/>
                <a:ea typeface="メイリオ" panose="020B0604030504040204" pitchFamily="50" charset="-128"/>
              </a:rPr>
              <a:t>のシステムテーブルを参照</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dirty="0" err="1">
                <a:latin typeface="メイリオ" panose="020B0604030504040204" pitchFamily="50" charset="-128"/>
                <a:ea typeface="メイリオ" panose="020B0604030504040204" pitchFamily="50" charset="-128"/>
              </a:rPr>
              <a:t>DBLink</a:t>
            </a:r>
            <a:r>
              <a:rPr lang="ja-JP" altLang="en-US" dirty="0">
                <a:latin typeface="メイリオ" panose="020B0604030504040204" pitchFamily="50" charset="-128"/>
                <a:ea typeface="メイリオ" panose="020B0604030504040204" pitchFamily="50" charset="-128"/>
              </a:rPr>
              <a:t>で参照したテーブルを</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マテビュー（マテリアライズドビュー）化</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dirty="0">
                <a:latin typeface="メイリオ" panose="020B0604030504040204" pitchFamily="50" charset="-128"/>
                <a:ea typeface="メイリオ" panose="020B0604030504040204" pitchFamily="50" charset="-128"/>
              </a:rPr>
              <a:t>集計や結合は</a:t>
            </a:r>
            <a:r>
              <a:rPr lang="en-US" altLang="ja-JP" dirty="0">
                <a:latin typeface="メイリオ" panose="020B0604030504040204" pitchFamily="50" charset="-128"/>
                <a:ea typeface="メイリオ" panose="020B0604030504040204" pitchFamily="50" charset="-128"/>
              </a:rPr>
              <a:t>Postgres</a:t>
            </a:r>
            <a:r>
              <a:rPr lang="ja-JP" altLang="en-US" dirty="0">
                <a:latin typeface="メイリオ" panose="020B0604030504040204" pitchFamily="50" charset="-128"/>
                <a:ea typeface="メイリオ" panose="020B0604030504040204" pitchFamily="50" charset="-128"/>
              </a:rPr>
              <a:t>側で実行</a:t>
            </a: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dirty="0">
                <a:latin typeface="メイリオ" panose="020B0604030504040204" pitchFamily="50" charset="-128"/>
                <a:ea typeface="メイリオ" panose="020B0604030504040204" pitchFamily="50" charset="-128"/>
              </a:rPr>
              <a:t>システムテーブル・ビューは</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日でリフレッシュされるので別途保存</a:t>
            </a:r>
            <a:endParaRPr lang="en-US" altLang="ja-JP"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xmlns="" id="{E52EBA9F-2E30-41F7-94CF-F9AB6BEBDBE2}"/>
              </a:ext>
            </a:extLst>
          </p:cNvPr>
          <p:cNvSpPr txBox="1"/>
          <p:nvPr/>
        </p:nvSpPr>
        <p:spPr>
          <a:xfrm>
            <a:off x="1110210" y="4323209"/>
            <a:ext cx="883575" cy="338554"/>
          </a:xfrm>
          <a:prstGeom prst="rect">
            <a:avLst/>
          </a:prstGeom>
          <a:noFill/>
        </p:spPr>
        <p:txBody>
          <a:bodyPr wrap="none" rtlCol="0">
            <a:spAutoFit/>
          </a:bodyPr>
          <a:lstStyle/>
          <a:p>
            <a:r>
              <a:rPr kumimoji="1" lang="en-US" altLang="ja-JP" sz="1600" dirty="0" err="1">
                <a:latin typeface="Meiryo UI" panose="020B0604030504040204" pitchFamily="50" charset="-128"/>
                <a:ea typeface="Meiryo UI" panose="020B0604030504040204" pitchFamily="50" charset="-128"/>
              </a:rPr>
              <a:t>DBLink</a:t>
            </a:r>
            <a:endParaRPr kumimoji="1" lang="ja-JP" altLang="en-US" sz="1600" dirty="0">
              <a:latin typeface="Meiryo UI" panose="020B0604030504040204" pitchFamily="50" charset="-128"/>
              <a:ea typeface="Meiryo UI" panose="020B0604030504040204" pitchFamily="50" charset="-128"/>
            </a:endParaRPr>
          </a:p>
        </p:txBody>
      </p:sp>
      <p:sp>
        <p:nvSpPr>
          <p:cNvPr id="17" name="フローチャート: 内部記憶 16">
            <a:extLst>
              <a:ext uri="{FF2B5EF4-FFF2-40B4-BE49-F238E27FC236}">
                <a16:creationId xmlns:a16="http://schemas.microsoft.com/office/drawing/2014/main" xmlns="" id="{310386E6-1E7F-45F8-B1AA-351EB0F11516}"/>
              </a:ext>
            </a:extLst>
          </p:cNvPr>
          <p:cNvSpPr/>
          <p:nvPr/>
        </p:nvSpPr>
        <p:spPr>
          <a:xfrm>
            <a:off x="1490105" y="5045037"/>
            <a:ext cx="715335" cy="600105"/>
          </a:xfrm>
          <a:prstGeom prst="flowChartInternalStorage">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dirty="0">
                <a:latin typeface="Meiryo UI" panose="020B0604030504040204" pitchFamily="50" charset="-128"/>
                <a:ea typeface="Meiryo UI" panose="020B0604030504040204" pitchFamily="50" charset="-128"/>
              </a:rPr>
              <a:t>MV</a:t>
            </a:r>
            <a:endParaRPr kumimoji="1" lang="ja-JP" altLang="en-US" dirty="0">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xmlns="" id="{88CFD06F-F110-478C-ABF9-BC780D828146}"/>
              </a:ext>
            </a:extLst>
          </p:cNvPr>
          <p:cNvSpPr/>
          <p:nvPr/>
        </p:nvSpPr>
        <p:spPr>
          <a:xfrm>
            <a:off x="2309090" y="5068455"/>
            <a:ext cx="849746" cy="621145"/>
          </a:xfrm>
          <a:prstGeom prst="lef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dirty="0"/>
              <a:t>参照</a:t>
            </a:r>
            <a:endParaRPr kumimoji="1" lang="ja-JP" altLang="en-US" sz="1600" dirty="0"/>
          </a:p>
        </p:txBody>
      </p:sp>
      <p:sp>
        <p:nvSpPr>
          <p:cNvPr id="19" name="フローチャート: 内部記憶 18">
            <a:extLst>
              <a:ext uri="{FF2B5EF4-FFF2-40B4-BE49-F238E27FC236}">
                <a16:creationId xmlns:a16="http://schemas.microsoft.com/office/drawing/2014/main" xmlns="" id="{A94462DA-5C40-478B-9934-FCF335282129}"/>
              </a:ext>
            </a:extLst>
          </p:cNvPr>
          <p:cNvSpPr/>
          <p:nvPr/>
        </p:nvSpPr>
        <p:spPr>
          <a:xfrm>
            <a:off x="1490105" y="3249412"/>
            <a:ext cx="709536" cy="598426"/>
          </a:xfrm>
          <a:prstGeom prst="flowChartInternalStorage">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err="1">
                <a:latin typeface="Meiryo UI" panose="020B0604030504040204" pitchFamily="50" charset="-128"/>
                <a:ea typeface="Meiryo UI" panose="020B0604030504040204" pitchFamily="50" charset="-128"/>
              </a:rPr>
              <a:t>Sxx</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5411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線矢印コネクタ 30">
            <a:extLst>
              <a:ext uri="{FF2B5EF4-FFF2-40B4-BE49-F238E27FC236}">
                <a16:creationId xmlns:a16="http://schemas.microsoft.com/office/drawing/2014/main" xmlns="" id="{EBF39168-2AFE-4BFF-BD27-456588E3D2F3}"/>
              </a:ext>
            </a:extLst>
          </p:cNvPr>
          <p:cNvCxnSpPr>
            <a:cxnSpLocks/>
            <a:stCxn id="13" idx="0"/>
            <a:endCxn id="11" idx="2"/>
          </p:cNvCxnSpPr>
          <p:nvPr/>
        </p:nvCxnSpPr>
        <p:spPr>
          <a:xfrm flipV="1">
            <a:off x="3091433" y="3140182"/>
            <a:ext cx="1444055" cy="89693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xmlns="" id="{B720207E-5BCB-43ED-A970-2159A34D4098}"/>
              </a:ext>
            </a:extLst>
          </p:cNvPr>
          <p:cNvCxnSpPr>
            <a:cxnSpLocks/>
            <a:stCxn id="13" idx="0"/>
            <a:endCxn id="7" idx="2"/>
          </p:cNvCxnSpPr>
          <p:nvPr/>
        </p:nvCxnSpPr>
        <p:spPr>
          <a:xfrm flipV="1">
            <a:off x="3091433" y="3008036"/>
            <a:ext cx="1" cy="1029085"/>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xmlns="" id="{4460E86D-08B1-4453-BFF7-FD4BC47A0CCF}"/>
              </a:ext>
            </a:extLst>
          </p:cNvPr>
          <p:cNvSpPr>
            <a:spLocks noGrp="1"/>
          </p:cNvSpPr>
          <p:nvPr>
            <p:ph type="title"/>
          </p:nvPr>
        </p:nvSpPr>
        <p:spPr/>
        <p:txBody>
          <a:bodyPr>
            <a:normAutofit fontScale="90000"/>
          </a:bodyPr>
          <a:lstStyle/>
          <a:p>
            <a:r>
              <a:rPr kumimoji="1" lang="ja-JP" altLang="en-US" dirty="0"/>
              <a:t>アーキテクチャ</a:t>
            </a:r>
          </a:p>
        </p:txBody>
      </p:sp>
      <p:pic>
        <p:nvPicPr>
          <p:cNvPr id="11" name="図 10">
            <a:extLst>
              <a:ext uri="{FF2B5EF4-FFF2-40B4-BE49-F238E27FC236}">
                <a16:creationId xmlns:a16="http://schemas.microsoft.com/office/drawing/2014/main" xmlns="" id="{E50D7A59-E3B9-4161-BF6E-314F06772F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7035" y="2585329"/>
            <a:ext cx="716905" cy="554853"/>
          </a:xfrm>
          <a:prstGeom prst="rect">
            <a:avLst/>
          </a:prstGeom>
        </p:spPr>
      </p:pic>
      <p:cxnSp>
        <p:nvCxnSpPr>
          <p:cNvPr id="17" name="直線矢印コネクタ 16">
            <a:extLst>
              <a:ext uri="{FF2B5EF4-FFF2-40B4-BE49-F238E27FC236}">
                <a16:creationId xmlns:a16="http://schemas.microsoft.com/office/drawing/2014/main" xmlns="" id="{61824DDA-2A9C-4B24-A02B-ABF01C1E38FE}"/>
              </a:ext>
            </a:extLst>
          </p:cNvPr>
          <p:cNvCxnSpPr>
            <a:stCxn id="8" idx="3"/>
            <a:endCxn id="9" idx="1"/>
          </p:cNvCxnSpPr>
          <p:nvPr/>
        </p:nvCxnSpPr>
        <p:spPr>
          <a:xfrm>
            <a:off x="1665260" y="2434677"/>
            <a:ext cx="1165492" cy="1249"/>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xmlns="" id="{010C9062-8D22-48E0-8446-3D73408BFEB5}"/>
              </a:ext>
            </a:extLst>
          </p:cNvPr>
          <p:cNvCxnSpPr>
            <a:cxnSpLocks/>
            <a:stCxn id="9" idx="3"/>
            <a:endCxn id="5" idx="1"/>
          </p:cNvCxnSpPr>
          <p:nvPr/>
        </p:nvCxnSpPr>
        <p:spPr>
          <a:xfrm flipV="1">
            <a:off x="3352118" y="2435925"/>
            <a:ext cx="2350094" cy="1"/>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xmlns="" id="{51A27E8E-3F25-4C1D-B205-D979BB5B2FAC}"/>
              </a:ext>
            </a:extLst>
          </p:cNvPr>
          <p:cNvCxnSpPr>
            <a:cxnSpLocks/>
            <a:stCxn id="15" idx="1"/>
            <a:endCxn id="5" idx="3"/>
          </p:cNvCxnSpPr>
          <p:nvPr/>
        </p:nvCxnSpPr>
        <p:spPr>
          <a:xfrm flipH="1" flipV="1">
            <a:off x="6464212" y="2435925"/>
            <a:ext cx="865912" cy="2226"/>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grpSp>
        <p:nvGrpSpPr>
          <p:cNvPr id="24" name="グループ化 23">
            <a:extLst>
              <a:ext uri="{FF2B5EF4-FFF2-40B4-BE49-F238E27FC236}">
                <a16:creationId xmlns:a16="http://schemas.microsoft.com/office/drawing/2014/main" xmlns="" id="{BF35C171-E73F-41C0-83D1-042988085964}"/>
              </a:ext>
            </a:extLst>
          </p:cNvPr>
          <p:cNvGrpSpPr/>
          <p:nvPr/>
        </p:nvGrpSpPr>
        <p:grpSpPr>
          <a:xfrm>
            <a:off x="2781962" y="4037121"/>
            <a:ext cx="618941" cy="743715"/>
            <a:chOff x="3077769" y="4211755"/>
            <a:chExt cx="618941" cy="743715"/>
          </a:xfrm>
        </p:grpSpPr>
        <p:pic>
          <p:nvPicPr>
            <p:cNvPr id="13" name="図 12">
              <a:extLst>
                <a:ext uri="{FF2B5EF4-FFF2-40B4-BE49-F238E27FC236}">
                  <a16:creationId xmlns:a16="http://schemas.microsoft.com/office/drawing/2014/main" xmlns="" id="{4134F391-1FFE-448C-9C16-51614980762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4716"/>
            <a:stretch/>
          </p:blipFill>
          <p:spPr>
            <a:xfrm>
              <a:off x="3131263" y="4211755"/>
              <a:ext cx="511954" cy="444389"/>
            </a:xfrm>
            <a:prstGeom prst="rect">
              <a:avLst/>
            </a:prstGeom>
          </p:spPr>
        </p:pic>
        <p:pic>
          <p:nvPicPr>
            <p:cNvPr id="14" name="図 13">
              <a:extLst>
                <a:ext uri="{FF2B5EF4-FFF2-40B4-BE49-F238E27FC236}">
                  <a16:creationId xmlns:a16="http://schemas.microsoft.com/office/drawing/2014/main" xmlns="" id="{66710EEB-CC87-4A2E-95B5-0D292D50864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3040"/>
            <a:stretch/>
          </p:blipFill>
          <p:spPr>
            <a:xfrm>
              <a:off x="3077769" y="4672367"/>
              <a:ext cx="618941" cy="283103"/>
            </a:xfrm>
            <a:prstGeom prst="rect">
              <a:avLst/>
            </a:prstGeom>
          </p:spPr>
        </p:pic>
      </p:grpSp>
      <p:grpSp>
        <p:nvGrpSpPr>
          <p:cNvPr id="25" name="グループ化 24">
            <a:extLst>
              <a:ext uri="{FF2B5EF4-FFF2-40B4-BE49-F238E27FC236}">
                <a16:creationId xmlns:a16="http://schemas.microsoft.com/office/drawing/2014/main" xmlns="" id="{D857E6B3-F848-4633-8D80-775E484E6A06}"/>
              </a:ext>
            </a:extLst>
          </p:cNvPr>
          <p:cNvGrpSpPr/>
          <p:nvPr/>
        </p:nvGrpSpPr>
        <p:grpSpPr>
          <a:xfrm>
            <a:off x="2531716" y="2134511"/>
            <a:ext cx="1119435" cy="873525"/>
            <a:chOff x="2308507" y="2721295"/>
            <a:chExt cx="1119435" cy="873525"/>
          </a:xfrm>
        </p:grpSpPr>
        <p:pic>
          <p:nvPicPr>
            <p:cNvPr id="9" name="Picture 5">
              <a:extLst>
                <a:ext uri="{FF2B5EF4-FFF2-40B4-BE49-F238E27FC236}">
                  <a16:creationId xmlns:a16="http://schemas.microsoft.com/office/drawing/2014/main" xmlns="" id="{AAB02441-0FB4-4119-A1A2-8F74C4B835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7543" y="2721295"/>
              <a:ext cx="521366" cy="602829"/>
            </a:xfrm>
            <a:prstGeom prst="rect">
              <a:avLst/>
            </a:prstGeom>
          </p:spPr>
        </p:pic>
        <p:pic>
          <p:nvPicPr>
            <p:cNvPr id="7" name="図 6">
              <a:extLst>
                <a:ext uri="{FF2B5EF4-FFF2-40B4-BE49-F238E27FC236}">
                  <a16:creationId xmlns:a16="http://schemas.microsoft.com/office/drawing/2014/main" xmlns="" id="{6E143A69-E0A5-436A-9537-B451AA0E37F5}"/>
                </a:ext>
              </a:extLst>
            </p:cNvPr>
            <p:cNvPicPr>
              <a:picLocks noChangeAspect="1"/>
            </p:cNvPicPr>
            <p:nvPr/>
          </p:nvPicPr>
          <p:blipFill rotWithShape="1">
            <a:blip r:embed="rId7">
              <a:extLst>
                <a:ext uri="{28A0092B-C50C-407E-A947-70E740481C1C}">
                  <a14:useLocalDpi xmlns:a14="http://schemas.microsoft.com/office/drawing/2010/main" val="0"/>
                </a:ext>
              </a:extLst>
            </a:blip>
            <a:srcRect t="78203"/>
            <a:stretch/>
          </p:blipFill>
          <p:spPr>
            <a:xfrm>
              <a:off x="2308507" y="3370339"/>
              <a:ext cx="1119435" cy="224481"/>
            </a:xfrm>
            <a:prstGeom prst="rect">
              <a:avLst/>
            </a:prstGeom>
          </p:spPr>
        </p:pic>
      </p:grpSp>
      <p:grpSp>
        <p:nvGrpSpPr>
          <p:cNvPr id="42" name="グループ化 41">
            <a:extLst>
              <a:ext uri="{FF2B5EF4-FFF2-40B4-BE49-F238E27FC236}">
                <a16:creationId xmlns:a16="http://schemas.microsoft.com/office/drawing/2014/main" xmlns="" id="{48F8DA46-BD59-478C-88B6-DA08D879591E}"/>
              </a:ext>
            </a:extLst>
          </p:cNvPr>
          <p:cNvGrpSpPr/>
          <p:nvPr/>
        </p:nvGrpSpPr>
        <p:grpSpPr>
          <a:xfrm>
            <a:off x="7330124" y="2061913"/>
            <a:ext cx="752475" cy="980998"/>
            <a:chOff x="7382121" y="2294700"/>
            <a:chExt cx="752475" cy="980998"/>
          </a:xfrm>
        </p:grpSpPr>
        <p:pic>
          <p:nvPicPr>
            <p:cNvPr id="15" name="グラフィックス 14">
              <a:extLst>
                <a:ext uri="{FF2B5EF4-FFF2-40B4-BE49-F238E27FC236}">
                  <a16:creationId xmlns:a16="http://schemas.microsoft.com/office/drawing/2014/main" xmlns="" id="{42041167-A1A0-48DE-88A3-ED9C7E47033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382121" y="2294700"/>
              <a:ext cx="752475" cy="752475"/>
            </a:xfrm>
            <a:prstGeom prst="rect">
              <a:avLst/>
            </a:prstGeom>
          </p:spPr>
        </p:pic>
        <p:sp>
          <p:nvSpPr>
            <p:cNvPr id="19" name="正方形/長方形 18">
              <a:extLst>
                <a:ext uri="{FF2B5EF4-FFF2-40B4-BE49-F238E27FC236}">
                  <a16:creationId xmlns:a16="http://schemas.microsoft.com/office/drawing/2014/main" xmlns="" id="{DA25E709-F4D6-4AC2-8B79-11BD0ED4A731}"/>
                </a:ext>
              </a:extLst>
            </p:cNvPr>
            <p:cNvSpPr/>
            <p:nvPr/>
          </p:nvSpPr>
          <p:spPr>
            <a:xfrm>
              <a:off x="7392085" y="2967921"/>
              <a:ext cx="742511" cy="307777"/>
            </a:xfrm>
            <a:prstGeom prst="rect">
              <a:avLst/>
            </a:prstGeom>
          </p:spPr>
          <p:txBody>
            <a:bodyPr wrap="none">
              <a:spAutoFit/>
            </a:bodyPr>
            <a:lstStyle/>
            <a:p>
              <a:r>
                <a:rPr lang="en-US" altLang="ja-JP" sz="1400" dirty="0"/>
                <a:t>Kibana</a:t>
              </a:r>
              <a:endParaRPr lang="ja-JP" altLang="en-US" sz="1400" dirty="0"/>
            </a:p>
          </p:txBody>
        </p:sp>
      </p:grpSp>
      <p:grpSp>
        <p:nvGrpSpPr>
          <p:cNvPr id="41" name="グループ化 40">
            <a:extLst>
              <a:ext uri="{FF2B5EF4-FFF2-40B4-BE49-F238E27FC236}">
                <a16:creationId xmlns:a16="http://schemas.microsoft.com/office/drawing/2014/main" xmlns="" id="{DFF25B48-6C75-4B38-8735-000CE520CB7A}"/>
              </a:ext>
            </a:extLst>
          </p:cNvPr>
          <p:cNvGrpSpPr/>
          <p:nvPr/>
        </p:nvGrpSpPr>
        <p:grpSpPr>
          <a:xfrm>
            <a:off x="5457880" y="2054925"/>
            <a:ext cx="1250663" cy="987987"/>
            <a:chOff x="4888440" y="2287712"/>
            <a:chExt cx="1250663" cy="987987"/>
          </a:xfrm>
        </p:grpSpPr>
        <p:pic>
          <p:nvPicPr>
            <p:cNvPr id="5" name="グラフィックス 4">
              <a:extLst>
                <a:ext uri="{FF2B5EF4-FFF2-40B4-BE49-F238E27FC236}">
                  <a16:creationId xmlns:a16="http://schemas.microsoft.com/office/drawing/2014/main" xmlns="" id="{27755639-B9BE-4FCB-847D-7B3CA49E6A0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132772" y="2287712"/>
              <a:ext cx="762000" cy="762000"/>
            </a:xfrm>
            <a:prstGeom prst="rect">
              <a:avLst/>
            </a:prstGeom>
          </p:spPr>
        </p:pic>
        <p:sp>
          <p:nvSpPr>
            <p:cNvPr id="20" name="正方形/長方形 19">
              <a:extLst>
                <a:ext uri="{FF2B5EF4-FFF2-40B4-BE49-F238E27FC236}">
                  <a16:creationId xmlns:a16="http://schemas.microsoft.com/office/drawing/2014/main" xmlns="" id="{CF798B1C-B5B1-40BD-B21E-D640231AFE7B}"/>
                </a:ext>
              </a:extLst>
            </p:cNvPr>
            <p:cNvSpPr/>
            <p:nvPr/>
          </p:nvSpPr>
          <p:spPr>
            <a:xfrm>
              <a:off x="4888440" y="2967922"/>
              <a:ext cx="1250663" cy="307777"/>
            </a:xfrm>
            <a:prstGeom prst="rect">
              <a:avLst/>
            </a:prstGeom>
          </p:spPr>
          <p:txBody>
            <a:bodyPr wrap="none">
              <a:spAutoFit/>
            </a:bodyPr>
            <a:lstStyle/>
            <a:p>
              <a:r>
                <a:rPr lang="en-US" altLang="ja-JP" sz="1400" dirty="0"/>
                <a:t>Elasticsearch</a:t>
              </a:r>
              <a:endParaRPr lang="ja-JP" altLang="en-US" sz="1400" dirty="0"/>
            </a:p>
          </p:txBody>
        </p:sp>
      </p:grpSp>
      <p:grpSp>
        <p:nvGrpSpPr>
          <p:cNvPr id="26" name="グループ化 25">
            <a:extLst>
              <a:ext uri="{FF2B5EF4-FFF2-40B4-BE49-F238E27FC236}">
                <a16:creationId xmlns:a16="http://schemas.microsoft.com/office/drawing/2014/main" xmlns="" id="{07379F02-D6C3-4C93-A107-A2AA755509BB}"/>
              </a:ext>
            </a:extLst>
          </p:cNvPr>
          <p:cNvGrpSpPr/>
          <p:nvPr/>
        </p:nvGrpSpPr>
        <p:grpSpPr>
          <a:xfrm>
            <a:off x="880719" y="2132925"/>
            <a:ext cx="1020442" cy="933659"/>
            <a:chOff x="1226852" y="2721295"/>
            <a:chExt cx="1020442" cy="933659"/>
          </a:xfrm>
        </p:grpSpPr>
        <p:pic>
          <p:nvPicPr>
            <p:cNvPr id="8" name="Picture 81">
              <a:extLst>
                <a:ext uri="{FF2B5EF4-FFF2-40B4-BE49-F238E27FC236}">
                  <a16:creationId xmlns:a16="http://schemas.microsoft.com/office/drawing/2014/main" xmlns="" id="{A90E2529-3016-456B-889C-AA2AFEDFD9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62753" y="2721295"/>
              <a:ext cx="548640" cy="603504"/>
            </a:xfrm>
            <a:prstGeom prst="rect">
              <a:avLst/>
            </a:prstGeom>
          </p:spPr>
        </p:pic>
        <p:sp>
          <p:nvSpPr>
            <p:cNvPr id="22" name="TextBox 399">
              <a:extLst>
                <a:ext uri="{FF2B5EF4-FFF2-40B4-BE49-F238E27FC236}">
                  <a16:creationId xmlns:a16="http://schemas.microsoft.com/office/drawing/2014/main" xmlns="" id="{8734D978-7637-4670-A8E5-3178568EF15F}"/>
                </a:ext>
              </a:extLst>
            </p:cNvPr>
            <p:cNvSpPr txBox="1"/>
            <p:nvPr/>
          </p:nvSpPr>
          <p:spPr>
            <a:xfrm>
              <a:off x="1226852" y="3362626"/>
              <a:ext cx="1020442" cy="292328"/>
            </a:xfrm>
            <a:prstGeom prst="rect">
              <a:avLst/>
            </a:prstGeom>
            <a:noFill/>
          </p:spPr>
          <p:txBody>
            <a:bodyPr wrap="square" lIns="0" tIns="0" rIns="0" bIns="0" rtlCol="0" anchor="t">
              <a:noAutofit/>
            </a:bodyPr>
            <a:lstStyle/>
            <a:p>
              <a:pPr algn="ctr"/>
              <a:r>
                <a:rPr lang="en-US" sz="1400" dirty="0"/>
                <a:t>Redshift</a:t>
              </a:r>
            </a:p>
          </p:txBody>
        </p:sp>
      </p:grpSp>
      <p:sp>
        <p:nvSpPr>
          <p:cNvPr id="49" name="テキスト ボックス 48">
            <a:extLst>
              <a:ext uri="{FF2B5EF4-FFF2-40B4-BE49-F238E27FC236}">
                <a16:creationId xmlns:a16="http://schemas.microsoft.com/office/drawing/2014/main" xmlns="" id="{F25B10FD-08E1-4F07-BF3A-473A1C5E86FB}"/>
              </a:ext>
            </a:extLst>
          </p:cNvPr>
          <p:cNvSpPr txBox="1"/>
          <p:nvPr/>
        </p:nvSpPr>
        <p:spPr>
          <a:xfrm>
            <a:off x="1252935" y="3455955"/>
            <a:ext cx="1803699" cy="369332"/>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1. </a:t>
            </a:r>
            <a:r>
              <a:rPr kumimoji="1" lang="ja-JP" altLang="en-US" dirty="0">
                <a:latin typeface="Meiryo UI" panose="020B0604030504040204" pitchFamily="50" charset="-128"/>
                <a:ea typeface="Meiryo UI" panose="020B0604030504040204" pitchFamily="50" charset="-128"/>
              </a:rPr>
              <a:t>マテビュー更新</a:t>
            </a:r>
          </a:p>
        </p:txBody>
      </p:sp>
      <p:sp>
        <p:nvSpPr>
          <p:cNvPr id="51" name="テキスト ボックス 50">
            <a:extLst>
              <a:ext uri="{FF2B5EF4-FFF2-40B4-BE49-F238E27FC236}">
                <a16:creationId xmlns:a16="http://schemas.microsoft.com/office/drawing/2014/main" xmlns="" id="{B8AC8AC8-DB3E-4B41-913D-CEDDEFD0098F}"/>
              </a:ext>
            </a:extLst>
          </p:cNvPr>
          <p:cNvSpPr txBox="1"/>
          <p:nvPr/>
        </p:nvSpPr>
        <p:spPr>
          <a:xfrm>
            <a:off x="4001326" y="3463168"/>
            <a:ext cx="3954224" cy="369332"/>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2. Postgres</a:t>
            </a:r>
            <a:r>
              <a:rPr lang="ja-JP" altLang="en-US" dirty="0">
                <a:latin typeface="Meiryo UI" panose="020B0604030504040204" pitchFamily="50" charset="-128"/>
                <a:ea typeface="Meiryo UI" panose="020B0604030504040204" pitchFamily="50" charset="-128"/>
              </a:rPr>
              <a:t>から</a:t>
            </a:r>
            <a:r>
              <a:rPr lang="en-US" altLang="ja-JP" dirty="0">
                <a:latin typeface="Meiryo UI" panose="020B0604030504040204" pitchFamily="50" charset="-128"/>
                <a:ea typeface="Meiryo UI" panose="020B0604030504040204" pitchFamily="50" charset="-128"/>
              </a:rPr>
              <a:t>Elasticsearch</a:t>
            </a:r>
            <a:r>
              <a:rPr lang="ja-JP" altLang="en-US" dirty="0">
                <a:latin typeface="Meiryo UI" panose="020B0604030504040204" pitchFamily="50" charset="-128"/>
                <a:ea typeface="Meiryo UI" panose="020B0604030504040204" pitchFamily="50" charset="-128"/>
              </a:rPr>
              <a:t>へロード</a:t>
            </a:r>
            <a:endParaRPr kumimoji="1" lang="ja-JP" altLang="en-US" dirty="0">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xmlns="" id="{87E34749-2875-4237-B8C7-9997A12B9601}"/>
              </a:ext>
            </a:extLst>
          </p:cNvPr>
          <p:cNvSpPr txBox="1"/>
          <p:nvPr/>
        </p:nvSpPr>
        <p:spPr>
          <a:xfrm>
            <a:off x="1932300" y="4825487"/>
            <a:ext cx="2318263"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ワークフローを定期実行</a:t>
            </a:r>
            <a:endParaRPr kumimoji="1" lang="ja-JP" altLang="en-US"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xmlns="" id="{476454CC-AEC9-4BFB-8350-5A0EE81AEAA2}"/>
              </a:ext>
            </a:extLst>
          </p:cNvPr>
          <p:cNvSpPr txBox="1"/>
          <p:nvPr/>
        </p:nvSpPr>
        <p:spPr>
          <a:xfrm>
            <a:off x="1845473" y="2096134"/>
            <a:ext cx="793807" cy="307777"/>
          </a:xfrm>
          <a:prstGeom prst="rect">
            <a:avLst/>
          </a:prstGeom>
          <a:noFill/>
        </p:spPr>
        <p:txBody>
          <a:bodyPr wrap="none" rtlCol="0">
            <a:spAutoFit/>
          </a:bodyPr>
          <a:lstStyle/>
          <a:p>
            <a:r>
              <a:rPr kumimoji="1" lang="en-US" altLang="ja-JP" sz="1400" dirty="0" err="1">
                <a:latin typeface="Meiryo UI" panose="020B0604030504040204" pitchFamily="50" charset="-128"/>
                <a:ea typeface="Meiryo UI" panose="020B0604030504040204" pitchFamily="50" charset="-128"/>
              </a:rPr>
              <a:t>DBLink</a:t>
            </a:r>
            <a:endParaRPr kumimoji="1" lang="ja-JP" altLang="en-US" sz="14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xmlns="" id="{0319E385-ADA5-4D55-945D-33C69C7942C1}"/>
              </a:ext>
            </a:extLst>
          </p:cNvPr>
          <p:cNvSpPr txBox="1"/>
          <p:nvPr/>
        </p:nvSpPr>
        <p:spPr>
          <a:xfrm>
            <a:off x="5214223" y="1736064"/>
            <a:ext cx="1737976" cy="338554"/>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時系列</a:t>
            </a:r>
            <a:r>
              <a:rPr lang="ja-JP" altLang="en-US" sz="1600" dirty="0">
                <a:latin typeface="Meiryo UI" panose="020B0604030504040204" pitchFamily="50" charset="-128"/>
                <a:ea typeface="Meiryo UI" panose="020B0604030504040204" pitchFamily="50" charset="-128"/>
              </a:rPr>
              <a:t>データストア</a:t>
            </a:r>
            <a:endParaRPr kumimoji="1" lang="ja-JP" altLang="en-US" sz="16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xmlns="" id="{54BCE1EF-1436-4D8F-B41F-C4153CA93AB6}"/>
              </a:ext>
            </a:extLst>
          </p:cNvPr>
          <p:cNvSpPr txBox="1"/>
          <p:nvPr/>
        </p:nvSpPr>
        <p:spPr>
          <a:xfrm>
            <a:off x="7306250" y="1738714"/>
            <a:ext cx="800220" cy="338554"/>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可視化</a:t>
            </a:r>
          </a:p>
        </p:txBody>
      </p:sp>
    </p:spTree>
    <p:extLst>
      <p:ext uri="{BB962C8B-B14F-4D97-AF65-F5344CB8AC3E}">
        <p14:creationId xmlns:p14="http://schemas.microsoft.com/office/powerpoint/2010/main" val="365850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線矢印コネクタ 30">
            <a:extLst>
              <a:ext uri="{FF2B5EF4-FFF2-40B4-BE49-F238E27FC236}">
                <a16:creationId xmlns:a16="http://schemas.microsoft.com/office/drawing/2014/main" xmlns="" id="{EBF39168-2AFE-4BFF-BD27-456588E3D2F3}"/>
              </a:ext>
            </a:extLst>
          </p:cNvPr>
          <p:cNvCxnSpPr>
            <a:cxnSpLocks/>
            <a:stCxn id="13" idx="0"/>
            <a:endCxn id="11" idx="2"/>
          </p:cNvCxnSpPr>
          <p:nvPr/>
        </p:nvCxnSpPr>
        <p:spPr>
          <a:xfrm flipV="1">
            <a:off x="3091433" y="2661565"/>
            <a:ext cx="1444055" cy="89693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xmlns="" id="{B720207E-5BCB-43ED-A970-2159A34D4098}"/>
              </a:ext>
            </a:extLst>
          </p:cNvPr>
          <p:cNvCxnSpPr>
            <a:cxnSpLocks/>
            <a:stCxn id="13" idx="0"/>
            <a:endCxn id="7" idx="2"/>
          </p:cNvCxnSpPr>
          <p:nvPr/>
        </p:nvCxnSpPr>
        <p:spPr>
          <a:xfrm flipV="1">
            <a:off x="3091433" y="2529419"/>
            <a:ext cx="1" cy="1029085"/>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grpSp>
        <p:nvGrpSpPr>
          <p:cNvPr id="24" name="グループ化 23">
            <a:extLst>
              <a:ext uri="{FF2B5EF4-FFF2-40B4-BE49-F238E27FC236}">
                <a16:creationId xmlns:a16="http://schemas.microsoft.com/office/drawing/2014/main" xmlns="" id="{BF35C171-E73F-41C0-83D1-042988085964}"/>
              </a:ext>
            </a:extLst>
          </p:cNvPr>
          <p:cNvGrpSpPr/>
          <p:nvPr/>
        </p:nvGrpSpPr>
        <p:grpSpPr>
          <a:xfrm>
            <a:off x="2781962" y="3558504"/>
            <a:ext cx="618941" cy="743715"/>
            <a:chOff x="3077769" y="4211755"/>
            <a:chExt cx="618941" cy="743715"/>
          </a:xfrm>
        </p:grpSpPr>
        <p:pic>
          <p:nvPicPr>
            <p:cNvPr id="13" name="図 12">
              <a:extLst>
                <a:ext uri="{FF2B5EF4-FFF2-40B4-BE49-F238E27FC236}">
                  <a16:creationId xmlns:a16="http://schemas.microsoft.com/office/drawing/2014/main" xmlns="" id="{4134F391-1FFE-448C-9C16-5161498076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716"/>
            <a:stretch/>
          </p:blipFill>
          <p:spPr>
            <a:xfrm>
              <a:off x="3131263" y="4211755"/>
              <a:ext cx="511954" cy="444389"/>
            </a:xfrm>
            <a:prstGeom prst="rect">
              <a:avLst/>
            </a:prstGeom>
          </p:spPr>
        </p:pic>
        <p:pic>
          <p:nvPicPr>
            <p:cNvPr id="14" name="図 13">
              <a:extLst>
                <a:ext uri="{FF2B5EF4-FFF2-40B4-BE49-F238E27FC236}">
                  <a16:creationId xmlns:a16="http://schemas.microsoft.com/office/drawing/2014/main" xmlns="" id="{66710EEB-CC87-4A2E-95B5-0D292D50864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040"/>
            <a:stretch/>
          </p:blipFill>
          <p:spPr>
            <a:xfrm>
              <a:off x="3077769" y="4672367"/>
              <a:ext cx="618941" cy="283103"/>
            </a:xfrm>
            <a:prstGeom prst="rect">
              <a:avLst/>
            </a:prstGeom>
          </p:spPr>
        </p:pic>
      </p:grpSp>
      <p:sp>
        <p:nvSpPr>
          <p:cNvPr id="49" name="テキスト ボックス 48">
            <a:extLst>
              <a:ext uri="{FF2B5EF4-FFF2-40B4-BE49-F238E27FC236}">
                <a16:creationId xmlns:a16="http://schemas.microsoft.com/office/drawing/2014/main" xmlns="" id="{F25B10FD-08E1-4F07-BF3A-473A1C5E86FB}"/>
              </a:ext>
            </a:extLst>
          </p:cNvPr>
          <p:cNvSpPr txBox="1"/>
          <p:nvPr/>
        </p:nvSpPr>
        <p:spPr>
          <a:xfrm>
            <a:off x="1252935" y="2977338"/>
            <a:ext cx="1803699" cy="369332"/>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1. </a:t>
            </a:r>
            <a:r>
              <a:rPr kumimoji="1" lang="ja-JP" altLang="en-US" dirty="0">
                <a:latin typeface="Meiryo UI" panose="020B0604030504040204" pitchFamily="50" charset="-128"/>
                <a:ea typeface="Meiryo UI" panose="020B0604030504040204" pitchFamily="50" charset="-128"/>
              </a:rPr>
              <a:t>マテビュー更新</a:t>
            </a:r>
          </a:p>
        </p:txBody>
      </p:sp>
      <p:sp>
        <p:nvSpPr>
          <p:cNvPr id="51" name="テキスト ボックス 50">
            <a:extLst>
              <a:ext uri="{FF2B5EF4-FFF2-40B4-BE49-F238E27FC236}">
                <a16:creationId xmlns:a16="http://schemas.microsoft.com/office/drawing/2014/main" xmlns="" id="{B8AC8AC8-DB3E-4B41-913D-CEDDEFD0098F}"/>
              </a:ext>
            </a:extLst>
          </p:cNvPr>
          <p:cNvSpPr txBox="1"/>
          <p:nvPr/>
        </p:nvSpPr>
        <p:spPr>
          <a:xfrm>
            <a:off x="4001326" y="2984551"/>
            <a:ext cx="3954224" cy="369332"/>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2. Postgres</a:t>
            </a:r>
            <a:r>
              <a:rPr lang="ja-JP" altLang="en-US" dirty="0">
                <a:latin typeface="Meiryo UI" panose="020B0604030504040204" pitchFamily="50" charset="-128"/>
                <a:ea typeface="Meiryo UI" panose="020B0604030504040204" pitchFamily="50" charset="-128"/>
              </a:rPr>
              <a:t>から</a:t>
            </a:r>
            <a:r>
              <a:rPr lang="en-US" altLang="ja-JP" dirty="0">
                <a:latin typeface="Meiryo UI" panose="020B0604030504040204" pitchFamily="50" charset="-128"/>
                <a:ea typeface="Meiryo UI" panose="020B0604030504040204" pitchFamily="50" charset="-128"/>
              </a:rPr>
              <a:t>Elasticsearch</a:t>
            </a:r>
            <a:r>
              <a:rPr lang="ja-JP" altLang="en-US" dirty="0">
                <a:latin typeface="Meiryo UI" panose="020B0604030504040204" pitchFamily="50" charset="-128"/>
                <a:ea typeface="Meiryo UI" panose="020B0604030504040204" pitchFamily="50" charset="-128"/>
              </a:rPr>
              <a:t>へロード</a:t>
            </a:r>
            <a:endParaRPr kumimoji="1" lang="ja-JP" altLang="en-US"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xmlns="" id="{61824DDA-2A9C-4B24-A02B-ABF01C1E38FE}"/>
              </a:ext>
            </a:extLst>
          </p:cNvPr>
          <p:cNvCxnSpPr>
            <a:stCxn id="8" idx="3"/>
            <a:endCxn id="9" idx="1"/>
          </p:cNvCxnSpPr>
          <p:nvPr/>
        </p:nvCxnSpPr>
        <p:spPr>
          <a:xfrm>
            <a:off x="1665260" y="1956060"/>
            <a:ext cx="1165492" cy="1249"/>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xmlns="" id="{51A27E8E-3F25-4C1D-B205-D979BB5B2FAC}"/>
              </a:ext>
            </a:extLst>
          </p:cNvPr>
          <p:cNvCxnSpPr>
            <a:cxnSpLocks/>
            <a:stCxn id="15" idx="1"/>
            <a:endCxn id="5" idx="3"/>
          </p:cNvCxnSpPr>
          <p:nvPr/>
        </p:nvCxnSpPr>
        <p:spPr>
          <a:xfrm flipH="1" flipV="1">
            <a:off x="6464212" y="1957308"/>
            <a:ext cx="865912" cy="2226"/>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grpSp>
        <p:nvGrpSpPr>
          <p:cNvPr id="42" name="グループ化 41">
            <a:extLst>
              <a:ext uri="{FF2B5EF4-FFF2-40B4-BE49-F238E27FC236}">
                <a16:creationId xmlns:a16="http://schemas.microsoft.com/office/drawing/2014/main" xmlns="" id="{48F8DA46-BD59-478C-88B6-DA08D879591E}"/>
              </a:ext>
            </a:extLst>
          </p:cNvPr>
          <p:cNvGrpSpPr/>
          <p:nvPr/>
        </p:nvGrpSpPr>
        <p:grpSpPr>
          <a:xfrm>
            <a:off x="7330124" y="1583296"/>
            <a:ext cx="752475" cy="980998"/>
            <a:chOff x="7382121" y="2294700"/>
            <a:chExt cx="752475" cy="980998"/>
          </a:xfrm>
        </p:grpSpPr>
        <p:pic>
          <p:nvPicPr>
            <p:cNvPr id="15" name="グラフィックス 14">
              <a:extLst>
                <a:ext uri="{FF2B5EF4-FFF2-40B4-BE49-F238E27FC236}">
                  <a16:creationId xmlns:a16="http://schemas.microsoft.com/office/drawing/2014/main" xmlns="" id="{42041167-A1A0-48DE-88A3-ED9C7E47033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382121" y="2294700"/>
              <a:ext cx="752475" cy="752475"/>
            </a:xfrm>
            <a:prstGeom prst="rect">
              <a:avLst/>
            </a:prstGeom>
          </p:spPr>
        </p:pic>
        <p:sp>
          <p:nvSpPr>
            <p:cNvPr id="19" name="正方形/長方形 18">
              <a:extLst>
                <a:ext uri="{FF2B5EF4-FFF2-40B4-BE49-F238E27FC236}">
                  <a16:creationId xmlns:a16="http://schemas.microsoft.com/office/drawing/2014/main" xmlns="" id="{DA25E709-F4D6-4AC2-8B79-11BD0ED4A731}"/>
                </a:ext>
              </a:extLst>
            </p:cNvPr>
            <p:cNvSpPr/>
            <p:nvPr/>
          </p:nvSpPr>
          <p:spPr>
            <a:xfrm>
              <a:off x="7392085" y="2967921"/>
              <a:ext cx="742511" cy="307777"/>
            </a:xfrm>
            <a:prstGeom prst="rect">
              <a:avLst/>
            </a:prstGeom>
          </p:spPr>
          <p:txBody>
            <a:bodyPr wrap="none">
              <a:spAutoFit/>
            </a:bodyPr>
            <a:lstStyle/>
            <a:p>
              <a:r>
                <a:rPr lang="en-US" altLang="ja-JP" sz="1400" dirty="0"/>
                <a:t>Kibana</a:t>
              </a:r>
              <a:endParaRPr lang="ja-JP" altLang="en-US" sz="1400" dirty="0"/>
            </a:p>
          </p:txBody>
        </p:sp>
      </p:grpSp>
      <p:grpSp>
        <p:nvGrpSpPr>
          <p:cNvPr id="26" name="グループ化 25">
            <a:extLst>
              <a:ext uri="{FF2B5EF4-FFF2-40B4-BE49-F238E27FC236}">
                <a16:creationId xmlns:a16="http://schemas.microsoft.com/office/drawing/2014/main" xmlns="" id="{07379F02-D6C3-4C93-A107-A2AA755509BB}"/>
              </a:ext>
            </a:extLst>
          </p:cNvPr>
          <p:cNvGrpSpPr/>
          <p:nvPr/>
        </p:nvGrpSpPr>
        <p:grpSpPr>
          <a:xfrm>
            <a:off x="880719" y="1654308"/>
            <a:ext cx="1020442" cy="933659"/>
            <a:chOff x="1226852" y="2721295"/>
            <a:chExt cx="1020442" cy="933659"/>
          </a:xfrm>
        </p:grpSpPr>
        <p:pic>
          <p:nvPicPr>
            <p:cNvPr id="8" name="Picture 81">
              <a:extLst>
                <a:ext uri="{FF2B5EF4-FFF2-40B4-BE49-F238E27FC236}">
                  <a16:creationId xmlns:a16="http://schemas.microsoft.com/office/drawing/2014/main" xmlns="" id="{A90E2529-3016-456B-889C-AA2AFEDFD9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2753" y="2721295"/>
              <a:ext cx="548640" cy="603504"/>
            </a:xfrm>
            <a:prstGeom prst="rect">
              <a:avLst/>
            </a:prstGeom>
          </p:spPr>
        </p:pic>
        <p:sp>
          <p:nvSpPr>
            <p:cNvPr id="22" name="TextBox 399">
              <a:extLst>
                <a:ext uri="{FF2B5EF4-FFF2-40B4-BE49-F238E27FC236}">
                  <a16:creationId xmlns:a16="http://schemas.microsoft.com/office/drawing/2014/main" xmlns="" id="{8734D978-7637-4670-A8E5-3178568EF15F}"/>
                </a:ext>
              </a:extLst>
            </p:cNvPr>
            <p:cNvSpPr txBox="1"/>
            <p:nvPr/>
          </p:nvSpPr>
          <p:spPr>
            <a:xfrm>
              <a:off x="1226852" y="3362626"/>
              <a:ext cx="1020442" cy="292328"/>
            </a:xfrm>
            <a:prstGeom prst="rect">
              <a:avLst/>
            </a:prstGeom>
            <a:noFill/>
          </p:spPr>
          <p:txBody>
            <a:bodyPr wrap="square" lIns="0" tIns="0" rIns="0" bIns="0" rtlCol="0" anchor="t">
              <a:noAutofit/>
            </a:bodyPr>
            <a:lstStyle/>
            <a:p>
              <a:pPr algn="ctr"/>
              <a:r>
                <a:rPr lang="en-US" sz="1400" dirty="0"/>
                <a:t>Redshift</a:t>
              </a:r>
            </a:p>
          </p:txBody>
        </p:sp>
      </p:grpSp>
      <p:sp>
        <p:nvSpPr>
          <p:cNvPr id="60" name="テキスト ボックス 59">
            <a:extLst>
              <a:ext uri="{FF2B5EF4-FFF2-40B4-BE49-F238E27FC236}">
                <a16:creationId xmlns:a16="http://schemas.microsoft.com/office/drawing/2014/main" xmlns="" id="{476454CC-AEC9-4BFB-8350-5A0EE81AEAA2}"/>
              </a:ext>
            </a:extLst>
          </p:cNvPr>
          <p:cNvSpPr txBox="1"/>
          <p:nvPr/>
        </p:nvSpPr>
        <p:spPr>
          <a:xfrm>
            <a:off x="1845473" y="1617517"/>
            <a:ext cx="793807" cy="307777"/>
          </a:xfrm>
          <a:prstGeom prst="rect">
            <a:avLst/>
          </a:prstGeom>
          <a:noFill/>
        </p:spPr>
        <p:txBody>
          <a:bodyPr wrap="none" rtlCol="0">
            <a:spAutoFit/>
          </a:bodyPr>
          <a:lstStyle/>
          <a:p>
            <a:r>
              <a:rPr kumimoji="1" lang="en-US" altLang="ja-JP" sz="1400" dirty="0" err="1">
                <a:latin typeface="Meiryo UI" panose="020B0604030504040204" pitchFamily="50" charset="-128"/>
                <a:ea typeface="Meiryo UI" panose="020B0604030504040204" pitchFamily="50" charset="-128"/>
              </a:rPr>
              <a:t>DBLink</a:t>
            </a:r>
            <a:endParaRPr kumimoji="1" lang="ja-JP" altLang="en-US" sz="14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xmlns="" id="{54BCE1EF-1436-4D8F-B41F-C4153CA93AB6}"/>
              </a:ext>
            </a:extLst>
          </p:cNvPr>
          <p:cNvSpPr txBox="1"/>
          <p:nvPr/>
        </p:nvSpPr>
        <p:spPr>
          <a:xfrm>
            <a:off x="7306250" y="1260097"/>
            <a:ext cx="800220" cy="338554"/>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可視化</a:t>
            </a:r>
          </a:p>
        </p:txBody>
      </p:sp>
      <p:sp>
        <p:nvSpPr>
          <p:cNvPr id="3" name="正方形/長方形 2">
            <a:extLst>
              <a:ext uri="{FF2B5EF4-FFF2-40B4-BE49-F238E27FC236}">
                <a16:creationId xmlns:a16="http://schemas.microsoft.com/office/drawing/2014/main" xmlns="" id="{6DA82142-4D54-4986-B8D8-8EE2676B43B5}"/>
              </a:ext>
            </a:extLst>
          </p:cNvPr>
          <p:cNvSpPr/>
          <p:nvPr/>
        </p:nvSpPr>
        <p:spPr>
          <a:xfrm>
            <a:off x="0" y="1257446"/>
            <a:ext cx="9144000" cy="3044773"/>
          </a:xfrm>
          <a:prstGeom prst="rect">
            <a:avLst/>
          </a:prstGeom>
          <a:solidFill>
            <a:srgbClr val="FFFFFF">
              <a:alpha val="8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4460E86D-08B1-4453-BFF7-FD4BC47A0CCF}"/>
              </a:ext>
            </a:extLst>
          </p:cNvPr>
          <p:cNvSpPr>
            <a:spLocks noGrp="1"/>
          </p:cNvSpPr>
          <p:nvPr>
            <p:ph type="title"/>
          </p:nvPr>
        </p:nvSpPr>
        <p:spPr/>
        <p:txBody>
          <a:bodyPr>
            <a:normAutofit fontScale="90000"/>
          </a:bodyPr>
          <a:lstStyle/>
          <a:p>
            <a:r>
              <a:rPr kumimoji="1" lang="ja-JP" altLang="en-US" dirty="0"/>
              <a:t>データ連携時の留意点</a:t>
            </a:r>
          </a:p>
        </p:txBody>
      </p:sp>
      <p:pic>
        <p:nvPicPr>
          <p:cNvPr id="11" name="図 10">
            <a:extLst>
              <a:ext uri="{FF2B5EF4-FFF2-40B4-BE49-F238E27FC236}">
                <a16:creationId xmlns:a16="http://schemas.microsoft.com/office/drawing/2014/main" xmlns="" id="{E50D7A59-E3B9-4161-BF6E-314F06772FD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77035" y="2106712"/>
            <a:ext cx="716905" cy="554853"/>
          </a:xfrm>
          <a:prstGeom prst="rect">
            <a:avLst/>
          </a:prstGeom>
        </p:spPr>
      </p:pic>
      <p:cxnSp>
        <p:nvCxnSpPr>
          <p:cNvPr id="18" name="直線矢印コネクタ 17">
            <a:extLst>
              <a:ext uri="{FF2B5EF4-FFF2-40B4-BE49-F238E27FC236}">
                <a16:creationId xmlns:a16="http://schemas.microsoft.com/office/drawing/2014/main" xmlns="" id="{010C9062-8D22-48E0-8446-3D73408BFEB5}"/>
              </a:ext>
            </a:extLst>
          </p:cNvPr>
          <p:cNvCxnSpPr>
            <a:cxnSpLocks/>
            <a:stCxn id="9" idx="3"/>
            <a:endCxn id="5" idx="1"/>
          </p:cNvCxnSpPr>
          <p:nvPr/>
        </p:nvCxnSpPr>
        <p:spPr>
          <a:xfrm flipV="1">
            <a:off x="3352118" y="1957308"/>
            <a:ext cx="2350094" cy="1"/>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grpSp>
        <p:nvGrpSpPr>
          <p:cNvPr id="25" name="グループ化 24">
            <a:extLst>
              <a:ext uri="{FF2B5EF4-FFF2-40B4-BE49-F238E27FC236}">
                <a16:creationId xmlns:a16="http://schemas.microsoft.com/office/drawing/2014/main" xmlns="" id="{D857E6B3-F848-4633-8D80-775E484E6A06}"/>
              </a:ext>
            </a:extLst>
          </p:cNvPr>
          <p:cNvGrpSpPr/>
          <p:nvPr/>
        </p:nvGrpSpPr>
        <p:grpSpPr>
          <a:xfrm>
            <a:off x="2531716" y="1655894"/>
            <a:ext cx="1119435" cy="873525"/>
            <a:chOff x="2308507" y="2721295"/>
            <a:chExt cx="1119435" cy="873525"/>
          </a:xfrm>
        </p:grpSpPr>
        <p:pic>
          <p:nvPicPr>
            <p:cNvPr id="9" name="Picture 5">
              <a:extLst>
                <a:ext uri="{FF2B5EF4-FFF2-40B4-BE49-F238E27FC236}">
                  <a16:creationId xmlns:a16="http://schemas.microsoft.com/office/drawing/2014/main" xmlns="" id="{AAB02441-0FB4-4119-A1A2-8F74C4B835D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07543" y="2721295"/>
              <a:ext cx="521366" cy="602829"/>
            </a:xfrm>
            <a:prstGeom prst="rect">
              <a:avLst/>
            </a:prstGeom>
          </p:spPr>
        </p:pic>
        <p:pic>
          <p:nvPicPr>
            <p:cNvPr id="7" name="図 6">
              <a:extLst>
                <a:ext uri="{FF2B5EF4-FFF2-40B4-BE49-F238E27FC236}">
                  <a16:creationId xmlns:a16="http://schemas.microsoft.com/office/drawing/2014/main" xmlns="" id="{6E143A69-E0A5-436A-9537-B451AA0E37F5}"/>
                </a:ext>
              </a:extLst>
            </p:cNvPr>
            <p:cNvPicPr>
              <a:picLocks noChangeAspect="1"/>
            </p:cNvPicPr>
            <p:nvPr/>
          </p:nvPicPr>
          <p:blipFill rotWithShape="1">
            <a:blip r:embed="rId10">
              <a:extLst>
                <a:ext uri="{28A0092B-C50C-407E-A947-70E740481C1C}">
                  <a14:useLocalDpi xmlns:a14="http://schemas.microsoft.com/office/drawing/2010/main" val="0"/>
                </a:ext>
              </a:extLst>
            </a:blip>
            <a:srcRect t="78203"/>
            <a:stretch/>
          </p:blipFill>
          <p:spPr>
            <a:xfrm>
              <a:off x="2308507" y="3370339"/>
              <a:ext cx="1119435" cy="224481"/>
            </a:xfrm>
            <a:prstGeom prst="rect">
              <a:avLst/>
            </a:prstGeom>
          </p:spPr>
        </p:pic>
      </p:grpSp>
      <p:grpSp>
        <p:nvGrpSpPr>
          <p:cNvPr id="41" name="グループ化 40">
            <a:extLst>
              <a:ext uri="{FF2B5EF4-FFF2-40B4-BE49-F238E27FC236}">
                <a16:creationId xmlns:a16="http://schemas.microsoft.com/office/drawing/2014/main" xmlns="" id="{DFF25B48-6C75-4B38-8735-000CE520CB7A}"/>
              </a:ext>
            </a:extLst>
          </p:cNvPr>
          <p:cNvGrpSpPr/>
          <p:nvPr/>
        </p:nvGrpSpPr>
        <p:grpSpPr>
          <a:xfrm>
            <a:off x="5457880" y="1576308"/>
            <a:ext cx="1250663" cy="987987"/>
            <a:chOff x="4888440" y="2287712"/>
            <a:chExt cx="1250663" cy="987987"/>
          </a:xfrm>
        </p:grpSpPr>
        <p:pic>
          <p:nvPicPr>
            <p:cNvPr id="5" name="グラフィックス 4">
              <a:extLst>
                <a:ext uri="{FF2B5EF4-FFF2-40B4-BE49-F238E27FC236}">
                  <a16:creationId xmlns:a16="http://schemas.microsoft.com/office/drawing/2014/main" xmlns="" id="{27755639-B9BE-4FCB-847D-7B3CA49E6A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132772" y="2287712"/>
              <a:ext cx="762000" cy="762000"/>
            </a:xfrm>
            <a:prstGeom prst="rect">
              <a:avLst/>
            </a:prstGeom>
          </p:spPr>
        </p:pic>
        <p:sp>
          <p:nvSpPr>
            <p:cNvPr id="20" name="正方形/長方形 19">
              <a:extLst>
                <a:ext uri="{FF2B5EF4-FFF2-40B4-BE49-F238E27FC236}">
                  <a16:creationId xmlns:a16="http://schemas.microsoft.com/office/drawing/2014/main" xmlns="" id="{CF798B1C-B5B1-40BD-B21E-D640231AFE7B}"/>
                </a:ext>
              </a:extLst>
            </p:cNvPr>
            <p:cNvSpPr/>
            <p:nvPr/>
          </p:nvSpPr>
          <p:spPr>
            <a:xfrm>
              <a:off x="4888440" y="2967922"/>
              <a:ext cx="1250663" cy="307777"/>
            </a:xfrm>
            <a:prstGeom prst="rect">
              <a:avLst/>
            </a:prstGeom>
          </p:spPr>
          <p:txBody>
            <a:bodyPr wrap="none">
              <a:spAutoFit/>
            </a:bodyPr>
            <a:lstStyle/>
            <a:p>
              <a:r>
                <a:rPr lang="en-US" altLang="ja-JP" sz="1400" dirty="0"/>
                <a:t>Elasticsearch</a:t>
              </a:r>
              <a:endParaRPr lang="ja-JP" altLang="en-US" sz="1400" dirty="0"/>
            </a:p>
          </p:txBody>
        </p:sp>
      </p:grpSp>
      <p:sp>
        <p:nvSpPr>
          <p:cNvPr id="63" name="テキスト ボックス 62">
            <a:extLst>
              <a:ext uri="{FF2B5EF4-FFF2-40B4-BE49-F238E27FC236}">
                <a16:creationId xmlns:a16="http://schemas.microsoft.com/office/drawing/2014/main" xmlns="" id="{0319E385-ADA5-4D55-945D-33C69C7942C1}"/>
              </a:ext>
            </a:extLst>
          </p:cNvPr>
          <p:cNvSpPr txBox="1"/>
          <p:nvPr/>
        </p:nvSpPr>
        <p:spPr>
          <a:xfrm>
            <a:off x="5214223" y="1257447"/>
            <a:ext cx="1737976" cy="338554"/>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時系列</a:t>
            </a:r>
            <a:r>
              <a:rPr lang="ja-JP" altLang="en-US" sz="1600" dirty="0">
                <a:latin typeface="Meiryo UI" panose="020B0604030504040204" pitchFamily="50" charset="-128"/>
                <a:ea typeface="Meiryo UI" panose="020B0604030504040204" pitchFamily="50" charset="-128"/>
              </a:rPr>
              <a:t>データストア</a:t>
            </a:r>
            <a:endParaRPr kumimoji="1" lang="ja-JP" altLang="en-US" sz="16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xmlns="" id="{FB7B38A2-E87C-4927-8564-81F009008104}"/>
              </a:ext>
            </a:extLst>
          </p:cNvPr>
          <p:cNvSpPr txBox="1"/>
          <p:nvPr/>
        </p:nvSpPr>
        <p:spPr>
          <a:xfrm>
            <a:off x="1887347" y="3629346"/>
            <a:ext cx="6013185" cy="2308324"/>
          </a:xfrm>
          <a:prstGeom prst="rect">
            <a:avLst/>
          </a:prstGeom>
          <a:solidFill>
            <a:srgbClr val="FFFFFF"/>
          </a:solidFill>
        </p:spPr>
        <p:txBody>
          <a:bodyPr wrap="none" rtlCol="0">
            <a:spAutoFit/>
          </a:bodyPr>
          <a:lstStyle/>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ポジション管理用のテーブルを用意して更新分を判断</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単調増加の</a:t>
            </a:r>
            <a:r>
              <a:rPr kumimoji="1" lang="en-US" altLang="ja-JP" dirty="0">
                <a:latin typeface="メイリオ" panose="020B0604030504040204" pitchFamily="50" charset="-128"/>
                <a:ea typeface="メイリオ" panose="020B0604030504040204" pitchFamily="50" charset="-128"/>
              </a:rPr>
              <a:t>PK</a:t>
            </a:r>
            <a:r>
              <a:rPr kumimoji="1" lang="ja-JP" altLang="en-US" dirty="0">
                <a:latin typeface="メイリオ" panose="020B0604030504040204" pitchFamily="50" charset="-128"/>
                <a:ea typeface="メイリオ" panose="020B0604030504040204" pitchFamily="50" charset="-128"/>
              </a:rPr>
              <a:t>があると楽だが</a:t>
            </a:r>
            <a:r>
              <a:rPr kumimoji="1" lang="en-US" altLang="ja-JP" dirty="0">
                <a:latin typeface="メイリオ" panose="020B0604030504040204" pitchFamily="50" charset="-128"/>
                <a:ea typeface="メイリオ" panose="020B0604030504040204" pitchFamily="50" charset="-128"/>
              </a:rPr>
              <a:t/>
            </a:r>
            <a:br>
              <a:rPr kumimoji="1" lang="en-US" altLang="ja-JP" dirty="0">
                <a:latin typeface="メイリオ" panose="020B0604030504040204" pitchFamily="50" charset="-128"/>
                <a:ea typeface="メイリオ" panose="020B0604030504040204" pitchFamily="50" charset="-128"/>
              </a:rPr>
            </a:br>
            <a:r>
              <a:rPr kumimoji="1" lang="ja-JP" altLang="en-US" dirty="0">
                <a:latin typeface="メイリオ" panose="020B0604030504040204" pitchFamily="50" charset="-128"/>
                <a:ea typeface="メイリオ" panose="020B0604030504040204" pitchFamily="50" charset="-128"/>
              </a:rPr>
              <a:t>結合につかえる</a:t>
            </a:r>
            <a:r>
              <a:rPr kumimoji="1" lang="en-US" altLang="ja-JP" dirty="0">
                <a:latin typeface="メイリオ" panose="020B0604030504040204" pitchFamily="50" charset="-128"/>
                <a:ea typeface="メイリオ" panose="020B0604030504040204" pitchFamily="50" charset="-128"/>
              </a:rPr>
              <a:t>query ID</a:t>
            </a:r>
            <a:r>
              <a:rPr kumimoji="1" lang="ja-JP" altLang="en-US" dirty="0">
                <a:latin typeface="メイリオ" panose="020B0604030504040204" pitchFamily="50" charset="-128"/>
                <a:ea typeface="メイリオ" panose="020B0604030504040204" pitchFamily="50" charset="-128"/>
              </a:rPr>
              <a:t>はリフレッシュされるので</a:t>
            </a:r>
            <a:r>
              <a:rPr kumimoji="1" lang="en-US" altLang="ja-JP" dirty="0">
                <a:latin typeface="メイリオ" panose="020B0604030504040204" pitchFamily="50" charset="-128"/>
                <a:ea typeface="メイリオ" panose="020B0604030504040204" pitchFamily="50" charset="-128"/>
              </a:rPr>
              <a:t/>
            </a:r>
            <a:br>
              <a:rPr kumimoji="1" lang="en-US" altLang="ja-JP" dirty="0">
                <a:latin typeface="メイリオ" panose="020B0604030504040204" pitchFamily="50" charset="-128"/>
                <a:ea typeface="メイリオ" panose="020B0604030504040204" pitchFamily="50" charset="-128"/>
              </a:rPr>
            </a:br>
            <a:r>
              <a:rPr kumimoji="1" lang="ja-JP" altLang="en-US" dirty="0">
                <a:latin typeface="メイリオ" panose="020B0604030504040204" pitchFamily="50" charset="-128"/>
                <a:ea typeface="メイリオ" panose="020B0604030504040204" pitchFamily="50" charset="-128"/>
              </a:rPr>
              <a:t>注意してキーを決定</a:t>
            </a:r>
          </a:p>
          <a:p>
            <a:pPr marL="285750"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現在</a:t>
            </a:r>
            <a:r>
              <a:rPr kumimoji="1" lang="ja-JP" altLang="en-US" dirty="0">
                <a:latin typeface="メイリオ" panose="020B0604030504040204" pitchFamily="50" charset="-128"/>
                <a:ea typeface="メイリオ" panose="020B0604030504040204" pitchFamily="50" charset="-128"/>
              </a:rPr>
              <a:t>はプラグイン側で差分更新に対応している様子</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（差分判定のキーの問題は同じ）</a:t>
            </a:r>
            <a:endParaRPr kumimoji="1" lang="en-US" altLang="ja-JP" dirty="0">
              <a:latin typeface="メイリオ" panose="020B0604030504040204" pitchFamily="50" charset="-128"/>
              <a:ea typeface="メイリオ" panose="020B0604030504040204" pitchFamily="50" charset="-128"/>
            </a:endParaRPr>
          </a:p>
        </p:txBody>
      </p:sp>
      <p:sp>
        <p:nvSpPr>
          <p:cNvPr id="34" name="吹き出し: 四角形 33">
            <a:extLst>
              <a:ext uri="{FF2B5EF4-FFF2-40B4-BE49-F238E27FC236}">
                <a16:creationId xmlns:a16="http://schemas.microsoft.com/office/drawing/2014/main" xmlns="" id="{462B43C4-C4ED-413C-BD55-068B9ED290F0}"/>
              </a:ext>
            </a:extLst>
          </p:cNvPr>
          <p:cNvSpPr/>
          <p:nvPr/>
        </p:nvSpPr>
        <p:spPr>
          <a:xfrm>
            <a:off x="1872580" y="2961437"/>
            <a:ext cx="2348589" cy="509962"/>
          </a:xfrm>
          <a:prstGeom prst="wedgeRectCallout">
            <a:avLst>
              <a:gd name="adj1" fmla="val 47588"/>
              <a:gd name="adj2" fmla="val -96239"/>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latin typeface="メイリオ" panose="020B0604030504040204" pitchFamily="50" charset="-128"/>
                <a:ea typeface="メイリオ" panose="020B0604030504040204" pitchFamily="50" charset="-128"/>
              </a:rPr>
              <a:t>更新分だけをロード</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0573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lang="ja-JP" altLang="en-US" sz="3200" dirty="0"/>
              <a:t>自己紹介（山田</a:t>
            </a:r>
            <a:r>
              <a:rPr lang="en-US" altLang="ja-JP" sz="3200" dirty="0"/>
              <a:t> </a:t>
            </a:r>
            <a:r>
              <a:rPr lang="ja-JP" altLang="en-US" sz="3200" dirty="0"/>
              <a:t>雄）</a:t>
            </a:r>
            <a:endParaRPr lang="en-US" altLang="ja-JP" sz="3200" dirty="0"/>
          </a:p>
          <a:p>
            <a:pPr marL="342900" indent="-342900">
              <a:buFont typeface="+mj-lt"/>
              <a:buAutoNum type="arabicPeriod"/>
            </a:pPr>
            <a:r>
              <a:rPr lang="ja-JP" altLang="en-US" sz="3200" dirty="0">
                <a:solidFill>
                  <a:schemeClr val="bg1">
                    <a:lumMod val="85000"/>
                  </a:schemeClr>
                </a:solidFill>
              </a:rPr>
              <a:t>リクルートライフスタイルの分析基盤</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マルチクラスタの作り方</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自己紹介（堤</a:t>
            </a:r>
            <a:r>
              <a:rPr lang="en-US" altLang="ja-JP" sz="3200" dirty="0">
                <a:solidFill>
                  <a:schemeClr val="bg1">
                    <a:lumMod val="85000"/>
                  </a:schemeClr>
                </a:solidFill>
              </a:rPr>
              <a:t> </a:t>
            </a:r>
            <a:r>
              <a:rPr lang="ja-JP" altLang="en-US" sz="3200" dirty="0">
                <a:solidFill>
                  <a:schemeClr val="bg1">
                    <a:lumMod val="85000"/>
                  </a:schemeClr>
                </a:solidFill>
              </a:rPr>
              <a:t>崇行）</a:t>
            </a:r>
            <a:endParaRPr lang="en-US" altLang="ja-JP" sz="3200" dirty="0">
              <a:solidFill>
                <a:schemeClr val="bg1">
                  <a:lumMod val="85000"/>
                </a:schemeClr>
              </a:solidFill>
            </a:endParaRPr>
          </a:p>
          <a:p>
            <a:pPr marL="342900" indent="-342900">
              <a:buFont typeface="+mj-lt"/>
              <a:buAutoNum type="arabicPeriod"/>
            </a:pPr>
            <a:r>
              <a:rPr lang="en-US" altLang="ja-JP" sz="3200" dirty="0">
                <a:solidFill>
                  <a:schemeClr val="bg1">
                    <a:lumMod val="85000"/>
                  </a:schemeClr>
                </a:solidFill>
              </a:rPr>
              <a:t>Redshift</a:t>
            </a:r>
            <a:r>
              <a:rPr lang="ja-JP" altLang="en-US" sz="3200" dirty="0">
                <a:solidFill>
                  <a:schemeClr val="bg1">
                    <a:lumMod val="85000"/>
                  </a:schemeClr>
                </a:solidFill>
              </a:rPr>
              <a:t>負荷監視</a:t>
            </a:r>
            <a:endParaRPr lang="en-US" altLang="ja-JP" sz="3200" dirty="0">
              <a:solidFill>
                <a:schemeClr val="bg1">
                  <a:lumMod val="85000"/>
                </a:schemeClr>
              </a:solidFill>
            </a:endParaRPr>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1901843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1A91C6E-444C-4775-8097-2070A544A307}"/>
              </a:ext>
            </a:extLst>
          </p:cNvPr>
          <p:cNvSpPr>
            <a:spLocks noGrp="1"/>
          </p:cNvSpPr>
          <p:nvPr>
            <p:ph type="title"/>
          </p:nvPr>
        </p:nvSpPr>
        <p:spPr>
          <a:xfrm>
            <a:off x="457200" y="476672"/>
            <a:ext cx="8229601" cy="504056"/>
          </a:xfrm>
        </p:spPr>
        <p:txBody>
          <a:bodyPr>
            <a:normAutofit fontScale="90000"/>
          </a:bodyPr>
          <a:lstStyle/>
          <a:p>
            <a:r>
              <a:rPr kumimoji="1" lang="ja-JP" altLang="en-US" dirty="0"/>
              <a:t>メトリクス可視化の例</a:t>
            </a:r>
          </a:p>
        </p:txBody>
      </p:sp>
      <p:grpSp>
        <p:nvGrpSpPr>
          <p:cNvPr id="11" name="グループ化 10">
            <a:extLst>
              <a:ext uri="{FF2B5EF4-FFF2-40B4-BE49-F238E27FC236}">
                <a16:creationId xmlns:a16="http://schemas.microsoft.com/office/drawing/2014/main" xmlns="" id="{BD89E452-FCB4-4A65-85E7-E4F31B6D261D}"/>
              </a:ext>
            </a:extLst>
          </p:cNvPr>
          <p:cNvGrpSpPr/>
          <p:nvPr/>
        </p:nvGrpSpPr>
        <p:grpSpPr>
          <a:xfrm>
            <a:off x="495890" y="2899331"/>
            <a:ext cx="4078027" cy="1631191"/>
            <a:chOff x="523262" y="1434070"/>
            <a:chExt cx="4565975" cy="1826368"/>
          </a:xfrm>
        </p:grpSpPr>
        <p:pic>
          <p:nvPicPr>
            <p:cNvPr id="3" name="図 2">
              <a:extLst>
                <a:ext uri="{FF2B5EF4-FFF2-40B4-BE49-F238E27FC236}">
                  <a16:creationId xmlns:a16="http://schemas.microsoft.com/office/drawing/2014/main" xmlns="" id="{A6EE278F-DA7F-45B6-AF17-6DFA149F963B}"/>
                </a:ext>
              </a:extLst>
            </p:cNvPr>
            <p:cNvPicPr>
              <a:picLocks noChangeAspect="1"/>
            </p:cNvPicPr>
            <p:nvPr/>
          </p:nvPicPr>
          <p:blipFill rotWithShape="1">
            <a:blip r:embed="rId2">
              <a:extLst>
                <a:ext uri="{28A0092B-C50C-407E-A947-70E740481C1C}">
                  <a14:useLocalDpi xmlns:a14="http://schemas.microsoft.com/office/drawing/2010/main" val="0"/>
                </a:ext>
              </a:extLst>
            </a:blip>
            <a:srcRect l="3421" t="7391" r="59433" b="58278"/>
            <a:stretch/>
          </p:blipFill>
          <p:spPr>
            <a:xfrm>
              <a:off x="560389" y="1803402"/>
              <a:ext cx="4528848" cy="1457036"/>
            </a:xfrm>
            <a:prstGeom prst="rect">
              <a:avLst/>
            </a:prstGeom>
          </p:spPr>
        </p:pic>
        <p:sp>
          <p:nvSpPr>
            <p:cNvPr id="6" name="テキスト ボックス 5">
              <a:extLst>
                <a:ext uri="{FF2B5EF4-FFF2-40B4-BE49-F238E27FC236}">
                  <a16:creationId xmlns:a16="http://schemas.microsoft.com/office/drawing/2014/main" xmlns="" id="{D3857EB6-EBBD-42C8-9378-650AD13B0CD7}"/>
                </a:ext>
              </a:extLst>
            </p:cNvPr>
            <p:cNvSpPr txBox="1"/>
            <p:nvPr/>
          </p:nvSpPr>
          <p:spPr>
            <a:xfrm>
              <a:off x="523262" y="1434070"/>
              <a:ext cx="2337499"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ユーザー別クエリ実行数</a:t>
              </a:r>
            </a:p>
          </p:txBody>
        </p:sp>
      </p:grpSp>
      <p:grpSp>
        <p:nvGrpSpPr>
          <p:cNvPr id="10" name="グループ化 9">
            <a:extLst>
              <a:ext uri="{FF2B5EF4-FFF2-40B4-BE49-F238E27FC236}">
                <a16:creationId xmlns:a16="http://schemas.microsoft.com/office/drawing/2014/main" xmlns="" id="{19FF98B6-073C-48D9-99C8-19EF4864C2F8}"/>
              </a:ext>
            </a:extLst>
          </p:cNvPr>
          <p:cNvGrpSpPr/>
          <p:nvPr/>
        </p:nvGrpSpPr>
        <p:grpSpPr>
          <a:xfrm>
            <a:off x="506816" y="4706350"/>
            <a:ext cx="4089333" cy="1542620"/>
            <a:chOff x="601771" y="3942930"/>
            <a:chExt cx="4690665" cy="1769461"/>
          </a:xfrm>
        </p:grpSpPr>
        <p:sp>
          <p:nvSpPr>
            <p:cNvPr id="7" name="テキスト ボックス 6">
              <a:extLst>
                <a:ext uri="{FF2B5EF4-FFF2-40B4-BE49-F238E27FC236}">
                  <a16:creationId xmlns:a16="http://schemas.microsoft.com/office/drawing/2014/main" xmlns="" id="{6C44B90D-CC0C-4D9D-8647-93BC305CB542}"/>
                </a:ext>
              </a:extLst>
            </p:cNvPr>
            <p:cNvSpPr txBox="1"/>
            <p:nvPr/>
          </p:nvSpPr>
          <p:spPr>
            <a:xfrm>
              <a:off x="601771" y="3942930"/>
              <a:ext cx="2215671"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実行中＆待ちクエリ数</a:t>
              </a:r>
              <a:endParaRPr kumimoji="1" lang="ja-JP" altLang="en-US"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xmlns="" id="{F80FE3EA-B029-492A-BD0C-B63296FDCE71}"/>
                </a:ext>
              </a:extLst>
            </p:cNvPr>
            <p:cNvGrpSpPr/>
            <p:nvPr/>
          </p:nvGrpSpPr>
          <p:grpSpPr>
            <a:xfrm>
              <a:off x="776581" y="4312262"/>
              <a:ext cx="4515855" cy="1400129"/>
              <a:chOff x="776581" y="4312262"/>
              <a:chExt cx="4515855" cy="1400129"/>
            </a:xfrm>
          </p:grpSpPr>
          <p:pic>
            <p:nvPicPr>
              <p:cNvPr id="5" name="図 4">
                <a:extLst>
                  <a:ext uri="{FF2B5EF4-FFF2-40B4-BE49-F238E27FC236}">
                    <a16:creationId xmlns:a16="http://schemas.microsoft.com/office/drawing/2014/main" xmlns="" id="{7FDAC055-88A6-46EC-A0BE-4154396C6D7D}"/>
                  </a:ext>
                </a:extLst>
              </p:cNvPr>
              <p:cNvPicPr>
                <a:picLocks noChangeAspect="1"/>
              </p:cNvPicPr>
              <p:nvPr/>
            </p:nvPicPr>
            <p:blipFill rotWithShape="1">
              <a:blip r:embed="rId3">
                <a:extLst>
                  <a:ext uri="{28A0092B-C50C-407E-A947-70E740481C1C}">
                    <a14:useLocalDpi xmlns:a14="http://schemas.microsoft.com/office/drawing/2010/main" val="0"/>
                  </a:ext>
                </a:extLst>
              </a:blip>
              <a:srcRect l="4913" t="13688" r="18835" b="16420"/>
              <a:stretch/>
            </p:blipFill>
            <p:spPr>
              <a:xfrm>
                <a:off x="776581" y="4312262"/>
                <a:ext cx="4437347" cy="1400129"/>
              </a:xfrm>
              <a:prstGeom prst="rect">
                <a:avLst/>
              </a:prstGeom>
            </p:spPr>
          </p:pic>
          <p:pic>
            <p:nvPicPr>
              <p:cNvPr id="8" name="図 7">
                <a:extLst>
                  <a:ext uri="{FF2B5EF4-FFF2-40B4-BE49-F238E27FC236}">
                    <a16:creationId xmlns:a16="http://schemas.microsoft.com/office/drawing/2014/main" xmlns="" id="{C9699DBA-49F4-4184-9CA8-79451B2D89DB}"/>
                  </a:ext>
                </a:extLst>
              </p:cNvPr>
              <p:cNvPicPr>
                <a:picLocks noChangeAspect="1"/>
              </p:cNvPicPr>
              <p:nvPr/>
            </p:nvPicPr>
            <p:blipFill rotWithShape="1">
              <a:blip r:embed="rId3">
                <a:extLst>
                  <a:ext uri="{28A0092B-C50C-407E-A947-70E740481C1C}">
                    <a14:useLocalDpi xmlns:a14="http://schemas.microsoft.com/office/drawing/2010/main" val="0"/>
                  </a:ext>
                </a:extLst>
              </a:blip>
              <a:srcRect l="83620" t="13688" r="3709" b="72859"/>
              <a:stretch/>
            </p:blipFill>
            <p:spPr>
              <a:xfrm>
                <a:off x="4555073" y="4312262"/>
                <a:ext cx="737363" cy="269489"/>
              </a:xfrm>
              <a:prstGeom prst="rect">
                <a:avLst/>
              </a:prstGeom>
            </p:spPr>
          </p:pic>
        </p:grpSp>
      </p:grpSp>
      <p:sp>
        <p:nvSpPr>
          <p:cNvPr id="15" name="吹き出し: 四角形 14">
            <a:extLst>
              <a:ext uri="{FF2B5EF4-FFF2-40B4-BE49-F238E27FC236}">
                <a16:creationId xmlns:a16="http://schemas.microsoft.com/office/drawing/2014/main" xmlns="" id="{4C5DEE10-DAA6-48AC-90B3-A22A8F9523AC}"/>
              </a:ext>
            </a:extLst>
          </p:cNvPr>
          <p:cNvSpPr/>
          <p:nvPr/>
        </p:nvSpPr>
        <p:spPr>
          <a:xfrm>
            <a:off x="4939052" y="3064262"/>
            <a:ext cx="3853966" cy="805792"/>
          </a:xfrm>
          <a:prstGeom prst="wedgeRectCallout">
            <a:avLst>
              <a:gd name="adj1" fmla="val -58562"/>
              <a:gd name="adj2" fmla="val 5589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dirty="0">
                <a:latin typeface="メイリオ" panose="020B0604030504040204" pitchFamily="50" charset="-128"/>
                <a:ea typeface="メイリオ" panose="020B0604030504040204" pitchFamily="50" charset="-128"/>
              </a:rPr>
              <a:t>個人ユーザーがクエリを</a:t>
            </a:r>
            <a:endParaRPr lang="en-US" altLang="ja-JP" sz="1600" dirty="0">
              <a:latin typeface="メイリオ" panose="020B0604030504040204" pitchFamily="50" charset="-128"/>
              <a:ea typeface="メイリオ" panose="020B0604030504040204" pitchFamily="50" charset="-128"/>
            </a:endParaRPr>
          </a:p>
          <a:p>
            <a:pPr algn="ctr"/>
            <a:r>
              <a:rPr lang="ja-JP" altLang="en-US" sz="1600" dirty="0">
                <a:latin typeface="メイリオ" panose="020B0604030504040204" pitchFamily="50" charset="-128"/>
                <a:ea typeface="メイリオ" panose="020B0604030504040204" pitchFamily="50" charset="-128"/>
              </a:rPr>
              <a:t>大量に実行していないか</a:t>
            </a:r>
            <a:endParaRPr lang="en-US" altLang="ja-JP" sz="1600" dirty="0">
              <a:latin typeface="メイリオ" panose="020B0604030504040204" pitchFamily="50" charset="-128"/>
              <a:ea typeface="メイリオ" panose="020B0604030504040204" pitchFamily="50" charset="-128"/>
            </a:endParaRPr>
          </a:p>
        </p:txBody>
      </p:sp>
      <p:sp>
        <p:nvSpPr>
          <p:cNvPr id="16" name="吹き出し: 四角形 15">
            <a:extLst>
              <a:ext uri="{FF2B5EF4-FFF2-40B4-BE49-F238E27FC236}">
                <a16:creationId xmlns:a16="http://schemas.microsoft.com/office/drawing/2014/main" xmlns="" id="{9B6EE0FD-26A4-4E7B-B013-B5CAE9B92125}"/>
              </a:ext>
            </a:extLst>
          </p:cNvPr>
          <p:cNvSpPr/>
          <p:nvPr/>
        </p:nvSpPr>
        <p:spPr>
          <a:xfrm>
            <a:off x="4939052" y="4867342"/>
            <a:ext cx="3853966" cy="805792"/>
          </a:xfrm>
          <a:prstGeom prst="wedgeRectCallout">
            <a:avLst>
              <a:gd name="adj1" fmla="val -58562"/>
              <a:gd name="adj2" fmla="val 5589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dirty="0">
                <a:latin typeface="メイリオ" panose="020B0604030504040204" pitchFamily="50" charset="-128"/>
                <a:ea typeface="メイリオ" panose="020B0604030504040204" pitchFamily="50" charset="-128"/>
              </a:rPr>
              <a:t>待ちクエリが溜まっていないか</a:t>
            </a:r>
            <a:endParaRPr lang="en-US" altLang="ja-JP" sz="1600" dirty="0">
              <a:latin typeface="メイリオ" panose="020B0604030504040204" pitchFamily="50" charset="-128"/>
              <a:ea typeface="メイリオ" panose="020B0604030504040204" pitchFamily="50" charset="-128"/>
            </a:endParaRPr>
          </a:p>
        </p:txBody>
      </p:sp>
      <p:sp>
        <p:nvSpPr>
          <p:cNvPr id="17" name="吹き出し: 四角形 16">
            <a:extLst>
              <a:ext uri="{FF2B5EF4-FFF2-40B4-BE49-F238E27FC236}">
                <a16:creationId xmlns:a16="http://schemas.microsoft.com/office/drawing/2014/main" xmlns="" id="{89E368A8-C23F-47C1-971E-38BAE2034F54}"/>
              </a:ext>
            </a:extLst>
          </p:cNvPr>
          <p:cNvSpPr/>
          <p:nvPr/>
        </p:nvSpPr>
        <p:spPr>
          <a:xfrm>
            <a:off x="4939052" y="1463834"/>
            <a:ext cx="3853966" cy="748535"/>
          </a:xfrm>
          <a:prstGeom prst="wedgeRectCallout">
            <a:avLst>
              <a:gd name="adj1" fmla="val -58562"/>
              <a:gd name="adj2" fmla="val 5589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dirty="0">
                <a:latin typeface="メイリオ" panose="020B0604030504040204" pitchFamily="50" charset="-128"/>
                <a:ea typeface="メイリオ" panose="020B0604030504040204" pitchFamily="50" charset="-128"/>
              </a:rPr>
              <a:t>通常時にはない重いクエリが</a:t>
            </a:r>
            <a:endParaRPr lang="en-US" altLang="ja-JP" sz="1600" dirty="0">
              <a:latin typeface="メイリオ" panose="020B0604030504040204" pitchFamily="50" charset="-128"/>
              <a:ea typeface="メイリオ" panose="020B0604030504040204" pitchFamily="50" charset="-128"/>
            </a:endParaRPr>
          </a:p>
          <a:p>
            <a:pPr algn="ctr"/>
            <a:r>
              <a:rPr lang="ja-JP" altLang="en-US" sz="1600" dirty="0">
                <a:latin typeface="メイリオ" panose="020B0604030504040204" pitchFamily="50" charset="-128"/>
                <a:ea typeface="メイリオ" panose="020B0604030504040204" pitchFamily="50" charset="-128"/>
              </a:rPr>
              <a:t>実行されていないか</a:t>
            </a:r>
            <a:endParaRPr lang="en-US" altLang="ja-JP" sz="1600" dirty="0">
              <a:latin typeface="メイリオ" panose="020B0604030504040204" pitchFamily="50" charset="-128"/>
              <a:ea typeface="メイリオ" panose="020B0604030504040204" pitchFamily="50" charset="-128"/>
            </a:endParaRPr>
          </a:p>
        </p:txBody>
      </p:sp>
      <p:pic>
        <p:nvPicPr>
          <p:cNvPr id="18" name="図 17">
            <a:extLst>
              <a:ext uri="{FF2B5EF4-FFF2-40B4-BE49-F238E27FC236}">
                <a16:creationId xmlns:a16="http://schemas.microsoft.com/office/drawing/2014/main" xmlns="" id="{FEBE2E65-02A0-4372-9E4C-0EF3DAC5F7A0}"/>
              </a:ext>
            </a:extLst>
          </p:cNvPr>
          <p:cNvPicPr>
            <a:picLocks noChangeAspect="1"/>
          </p:cNvPicPr>
          <p:nvPr/>
        </p:nvPicPr>
        <p:blipFill rotWithShape="1">
          <a:blip r:embed="rId2">
            <a:extLst>
              <a:ext uri="{28A0092B-C50C-407E-A947-70E740481C1C}">
                <a14:useLocalDpi xmlns:a14="http://schemas.microsoft.com/office/drawing/2010/main" val="0"/>
              </a:ext>
            </a:extLst>
          </a:blip>
          <a:srcRect l="5783" t="57087" r="58701" b="8562"/>
          <a:stretch/>
        </p:blipFill>
        <p:spPr>
          <a:xfrm>
            <a:off x="495890" y="1463834"/>
            <a:ext cx="4068178" cy="1369740"/>
          </a:xfrm>
          <a:prstGeom prst="rect">
            <a:avLst/>
          </a:prstGeom>
        </p:spPr>
      </p:pic>
      <p:sp>
        <p:nvSpPr>
          <p:cNvPr id="19" name="テキスト ボックス 18">
            <a:extLst>
              <a:ext uri="{FF2B5EF4-FFF2-40B4-BE49-F238E27FC236}">
                <a16:creationId xmlns:a16="http://schemas.microsoft.com/office/drawing/2014/main" xmlns="" id="{465BBC26-C267-4605-AF01-CD12228399DE}"/>
              </a:ext>
            </a:extLst>
          </p:cNvPr>
          <p:cNvSpPr txBox="1"/>
          <p:nvPr/>
        </p:nvSpPr>
        <p:spPr>
          <a:xfrm>
            <a:off x="495890" y="1159126"/>
            <a:ext cx="2568332"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ユーザー別クエリ実行時間</a:t>
            </a:r>
          </a:p>
        </p:txBody>
      </p:sp>
    </p:spTree>
    <p:extLst>
      <p:ext uri="{BB962C8B-B14F-4D97-AF65-F5344CB8AC3E}">
        <p14:creationId xmlns:p14="http://schemas.microsoft.com/office/powerpoint/2010/main" val="1589609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おまけ：参照しているシステムテーブル</a:t>
            </a:r>
            <a:r>
              <a:rPr lang="en-US" altLang="ja-JP" dirty="0" smtClean="0"/>
              <a:t>/</a:t>
            </a:r>
            <a:r>
              <a:rPr lang="ja-JP" altLang="en-US" dirty="0" smtClean="0"/>
              <a:t>ビュー</a:t>
            </a:r>
            <a:endParaRPr kumimoji="1" lang="ja-JP" altLang="en-US" dirty="0"/>
          </a:p>
        </p:txBody>
      </p:sp>
      <p:graphicFrame>
        <p:nvGraphicFramePr>
          <p:cNvPr id="7" name="コンテンツ プレースホルダー 4"/>
          <p:cNvGraphicFramePr>
            <a:graphicFrameLocks/>
          </p:cNvGraphicFramePr>
          <p:nvPr>
            <p:extLst>
              <p:ext uri="{D42A27DB-BD31-4B8C-83A1-F6EECF244321}">
                <p14:modId xmlns:p14="http://schemas.microsoft.com/office/powerpoint/2010/main" val="2519124544"/>
              </p:ext>
            </p:extLst>
          </p:nvPr>
        </p:nvGraphicFramePr>
        <p:xfrm>
          <a:off x="1249680" y="1630392"/>
          <a:ext cx="6644641" cy="3657600"/>
        </p:xfrm>
        <a:graphic>
          <a:graphicData uri="http://schemas.openxmlformats.org/drawingml/2006/table">
            <a:tbl>
              <a:tblPr firstRow="1" bandRow="1">
                <a:tableStyleId>{6E25E649-3F16-4E02-A733-19D2CDBF48F0}</a:tableStyleId>
              </a:tblPr>
              <a:tblGrid>
                <a:gridCol w="1829118"/>
                <a:gridCol w="2894330"/>
                <a:gridCol w="1921193"/>
              </a:tblGrid>
              <a:tr h="291809">
                <a:tc>
                  <a:txBody>
                    <a:bodyPr/>
                    <a:lstStyle/>
                    <a:p>
                      <a:pPr algn="ctr"/>
                      <a:r>
                        <a:rPr kumimoji="1" lang="ja-JP" altLang="en-US" dirty="0" smtClean="0"/>
                        <a:t>ビュー概要</a:t>
                      </a:r>
                      <a:endParaRPr kumimoji="1" lang="ja-JP" altLang="en-US" dirty="0"/>
                    </a:p>
                  </a:txBody>
                  <a:tcPr/>
                </a:tc>
                <a:tc>
                  <a:txBody>
                    <a:bodyPr/>
                    <a:lstStyle/>
                    <a:p>
                      <a:pPr algn="ctr"/>
                      <a:r>
                        <a:rPr kumimoji="1" lang="ja-JP" altLang="en-US" dirty="0" smtClean="0"/>
                        <a:t>取得しているデータ</a:t>
                      </a:r>
                      <a:endParaRPr kumimoji="1" lang="ja-JP" altLang="en-US" dirty="0"/>
                    </a:p>
                  </a:txBody>
                  <a:tcPr/>
                </a:tc>
                <a:tc>
                  <a:txBody>
                    <a:bodyPr/>
                    <a:lstStyle/>
                    <a:p>
                      <a:pPr algn="ctr"/>
                      <a:r>
                        <a:rPr kumimoji="1" lang="ja-JP" altLang="en-US" dirty="0" smtClean="0"/>
                        <a:t>使用システム</a:t>
                      </a:r>
                      <a:endParaRPr kumimoji="1" lang="en-US" altLang="ja-JP" dirty="0" smtClean="0"/>
                    </a:p>
                    <a:p>
                      <a:pPr algn="ctr"/>
                      <a:r>
                        <a:rPr kumimoji="1" lang="ja-JP" altLang="en-US" dirty="0" smtClean="0"/>
                        <a:t>テーブル</a:t>
                      </a:r>
                      <a:r>
                        <a:rPr kumimoji="1" lang="en-US" altLang="ja-JP" dirty="0" smtClean="0"/>
                        <a:t>/</a:t>
                      </a:r>
                      <a:r>
                        <a:rPr kumimoji="1" lang="ja-JP" altLang="en-US" dirty="0" smtClean="0"/>
                        <a:t>ビュー</a:t>
                      </a:r>
                      <a:endParaRPr kumimoji="1" lang="ja-JP" altLang="en-US" dirty="0"/>
                    </a:p>
                  </a:txBody>
                  <a:tcPr/>
                </a:tc>
              </a:tr>
              <a:tr h="370840">
                <a:tc>
                  <a:txBody>
                    <a:bodyPr/>
                    <a:lstStyle/>
                    <a:p>
                      <a:r>
                        <a:rPr kumimoji="1" lang="ja-JP" altLang="en-US" dirty="0" smtClean="0"/>
                        <a:t>クエリ詳細</a:t>
                      </a:r>
                      <a:endParaRPr kumimoji="1" lang="ja-JP" altLang="en-US" dirty="0"/>
                    </a:p>
                  </a:txBody>
                  <a:tcPr/>
                </a:tc>
                <a:tc>
                  <a:txBody>
                    <a:bodyPr/>
                    <a:lstStyle/>
                    <a:p>
                      <a:r>
                        <a:rPr kumimoji="1" lang="ja-JP" altLang="en-US" dirty="0" smtClean="0"/>
                        <a:t>実行時間、実行ユーザー</a:t>
                      </a:r>
                      <a:endParaRPr kumimoji="1" lang="ja-JP" altLang="en-US" dirty="0"/>
                    </a:p>
                  </a:txBody>
                  <a:tcPr/>
                </a:tc>
                <a:tc>
                  <a:txBody>
                    <a:bodyPr/>
                    <a:lstStyle/>
                    <a:p>
                      <a:pPr marL="285750" indent="-285750">
                        <a:buFont typeface="Arial" panose="020B0604020202020204" pitchFamily="34" charset="0"/>
                        <a:buChar char="•"/>
                      </a:pPr>
                      <a:r>
                        <a:rPr kumimoji="1" lang="en-US" altLang="ja-JP" dirty="0" err="1" smtClean="0"/>
                        <a:t>stl_wlm_query</a:t>
                      </a:r>
                      <a:endParaRPr kumimoji="1" lang="en-US" altLang="ja-JP" dirty="0" smtClean="0"/>
                    </a:p>
                    <a:p>
                      <a:pPr marL="285750" indent="-285750">
                        <a:buFont typeface="Arial" panose="020B0604020202020204" pitchFamily="34" charset="0"/>
                        <a:buChar char="•"/>
                      </a:pPr>
                      <a:r>
                        <a:rPr kumimoji="1" lang="en-US" altLang="ja-JP" dirty="0" err="1" smtClean="0"/>
                        <a:t>pg_user</a:t>
                      </a:r>
                      <a:endParaRPr kumimoji="1" lang="ja-JP" altLang="en-US" dirty="0"/>
                    </a:p>
                  </a:txBody>
                  <a:tcPr/>
                </a:tc>
              </a:tr>
              <a:tr h="370840">
                <a:tc>
                  <a:txBody>
                    <a:bodyPr/>
                    <a:lstStyle/>
                    <a:p>
                      <a:r>
                        <a:rPr kumimoji="1" lang="ja-JP" altLang="en-US" dirty="0" smtClean="0"/>
                        <a:t>ロードクエリ詳細</a:t>
                      </a:r>
                      <a:endParaRPr kumimoji="1" lang="ja-JP" altLang="en-US" dirty="0"/>
                    </a:p>
                  </a:txBody>
                  <a:tcPr/>
                </a:tc>
                <a:tc>
                  <a:txBody>
                    <a:bodyPr/>
                    <a:lstStyle/>
                    <a:p>
                      <a:r>
                        <a:rPr kumimoji="1" lang="ja-JP" altLang="en-US" dirty="0" smtClean="0"/>
                        <a:t>クエリ詳細＋データ量</a:t>
                      </a:r>
                      <a:endParaRPr kumimoji="1" lang="ja-JP" altLang="en-US" dirty="0"/>
                    </a:p>
                  </a:txBody>
                  <a:tcPr/>
                </a:tc>
                <a:tc>
                  <a:txBody>
                    <a:bodyPr/>
                    <a:lstStyle/>
                    <a:p>
                      <a:pPr marL="285750" indent="-285750">
                        <a:buFont typeface="Arial" panose="020B0604020202020204" pitchFamily="34" charset="0"/>
                        <a:buChar char="•"/>
                      </a:pPr>
                      <a:r>
                        <a:rPr kumimoji="1" lang="en-US" altLang="ja-JP" dirty="0" err="1" smtClean="0"/>
                        <a:t>stl_wlm_query</a:t>
                      </a:r>
                      <a:endParaRPr kumimoji="1" lang="en-US" altLang="ja-JP" dirty="0" smtClean="0"/>
                    </a:p>
                    <a:p>
                      <a:pPr marL="285750" indent="-285750">
                        <a:buFont typeface="Arial" panose="020B0604020202020204" pitchFamily="34" charset="0"/>
                        <a:buChar char="•"/>
                      </a:pPr>
                      <a:r>
                        <a:rPr kumimoji="1" lang="en-US" altLang="ja-JP" dirty="0" err="1" smtClean="0"/>
                        <a:t>stl_insert</a:t>
                      </a:r>
                      <a:endParaRPr kumimoji="1" lang="en-US" altLang="ja-JP" dirty="0" smtClean="0"/>
                    </a:p>
                    <a:p>
                      <a:pPr marL="285750" indent="-285750">
                        <a:buFont typeface="Arial" panose="020B0604020202020204" pitchFamily="34" charset="0"/>
                        <a:buChar char="•"/>
                      </a:pPr>
                      <a:r>
                        <a:rPr kumimoji="1" lang="en-US" altLang="ja-JP" dirty="0" smtClean="0"/>
                        <a:t>stl_s3client</a:t>
                      </a:r>
                    </a:p>
                    <a:p>
                      <a:pPr marL="285750" indent="-285750">
                        <a:buFont typeface="Arial" panose="020B0604020202020204" pitchFamily="34" charset="0"/>
                        <a:buChar char="•"/>
                      </a:pPr>
                      <a:r>
                        <a:rPr kumimoji="1" lang="en-US" altLang="ja-JP" dirty="0" err="1" smtClean="0"/>
                        <a:t>pg_user</a:t>
                      </a:r>
                      <a:endParaRPr kumimoji="1" lang="en-US" altLang="ja-JP" dirty="0" smtClean="0"/>
                    </a:p>
                    <a:p>
                      <a:pPr marL="285750" indent="-285750">
                        <a:buFont typeface="Arial" panose="020B0604020202020204" pitchFamily="34" charset="0"/>
                        <a:buChar char="•"/>
                      </a:pPr>
                      <a:r>
                        <a:rPr kumimoji="1" lang="en-US" altLang="ja-JP" dirty="0" err="1" smtClean="0"/>
                        <a:t>pg_class</a:t>
                      </a:r>
                      <a:endParaRPr kumimoji="1" lang="en-US" altLang="ja-JP" dirty="0" smtClean="0"/>
                    </a:p>
                    <a:p>
                      <a:pPr marL="285750" indent="-285750">
                        <a:buFont typeface="Arial" panose="020B0604020202020204" pitchFamily="34" charset="0"/>
                        <a:buChar char="•"/>
                      </a:pPr>
                      <a:r>
                        <a:rPr kumimoji="1" lang="en-US" altLang="ja-JP" dirty="0" err="1" smtClean="0"/>
                        <a:t>pg_namespace</a:t>
                      </a:r>
                      <a:endParaRPr kumimoji="1" lang="ja-JP" altLang="en-US" dirty="0"/>
                    </a:p>
                  </a:txBody>
                  <a:tcPr/>
                </a:tc>
              </a:tr>
              <a:tr h="370840">
                <a:tc>
                  <a:txBody>
                    <a:bodyPr/>
                    <a:lstStyle/>
                    <a:p>
                      <a:r>
                        <a:rPr kumimoji="1" lang="ja-JP" altLang="en-US" dirty="0" smtClean="0"/>
                        <a:t>実行中</a:t>
                      </a:r>
                      <a:endParaRPr kumimoji="1" lang="en-US" altLang="ja-JP" dirty="0" smtClean="0"/>
                    </a:p>
                    <a:p>
                      <a:r>
                        <a:rPr kumimoji="1" lang="en-US" altLang="ja-JP" dirty="0" smtClean="0"/>
                        <a:t>&amp;</a:t>
                      </a:r>
                      <a:r>
                        <a:rPr kumimoji="1" lang="ja-JP" altLang="en-US" dirty="0" smtClean="0"/>
                        <a:t>待ちクエリ数</a:t>
                      </a:r>
                      <a:endParaRPr kumimoji="1" lang="ja-JP" altLang="en-US" dirty="0"/>
                    </a:p>
                  </a:txBody>
                  <a:tcPr/>
                </a:tc>
                <a:tc>
                  <a:txBody>
                    <a:bodyPr/>
                    <a:lstStyle/>
                    <a:p>
                      <a:r>
                        <a:rPr kumimoji="1" lang="ja-JP" altLang="en-US" dirty="0" smtClean="0"/>
                        <a:t>実行中のクエリ数</a:t>
                      </a:r>
                      <a:endParaRPr kumimoji="1" lang="en-US" altLang="ja-JP" dirty="0" smtClean="0"/>
                    </a:p>
                    <a:p>
                      <a:r>
                        <a:rPr kumimoji="1" lang="ja-JP" altLang="en-US" dirty="0" smtClean="0"/>
                        <a:t>キューに入っているクエリ数</a:t>
                      </a:r>
                      <a:endParaRPr kumimoji="1" lang="ja-JP" altLang="en-US" dirty="0"/>
                    </a:p>
                  </a:txBody>
                  <a:tcPr/>
                </a:tc>
                <a:tc>
                  <a:txBody>
                    <a:bodyPr/>
                    <a:lstStyle/>
                    <a:p>
                      <a:pPr marL="285750" indent="-285750">
                        <a:buFont typeface="Arial" panose="020B0604020202020204" pitchFamily="34" charset="0"/>
                        <a:buChar char="•"/>
                      </a:pPr>
                      <a:r>
                        <a:rPr kumimoji="1" lang="en-US" altLang="ja-JP" dirty="0" err="1" smtClean="0"/>
                        <a:t>stv_recents</a:t>
                      </a:r>
                      <a:endParaRPr kumimoji="1" lang="en-US" altLang="ja-JP" dirty="0" smtClean="0"/>
                    </a:p>
                    <a:p>
                      <a:pPr marL="285750" indent="-285750">
                        <a:buFont typeface="Arial" panose="020B0604020202020204" pitchFamily="34" charset="0"/>
                        <a:buChar char="•"/>
                      </a:pPr>
                      <a:r>
                        <a:rPr kumimoji="1" lang="en-US" altLang="ja-JP" dirty="0" err="1" smtClean="0"/>
                        <a:t>stv_inflight</a:t>
                      </a:r>
                      <a:endParaRPr kumimoji="1" lang="ja-JP" altLang="en-US" dirty="0" smtClean="0"/>
                    </a:p>
                  </a:txBody>
                  <a:tcPr/>
                </a:tc>
              </a:tr>
            </a:tbl>
          </a:graphicData>
        </a:graphic>
      </p:graphicFrame>
      <p:sp>
        <p:nvSpPr>
          <p:cNvPr id="9" name="正方形/長方形 8">
            <a:extLst>
              <a:ext uri="{FF2B5EF4-FFF2-40B4-BE49-F238E27FC236}">
                <a16:creationId xmlns:a16="http://schemas.microsoft.com/office/drawing/2014/main" xmlns="" id="{FEAA5F47-15DA-421F-9254-B0164CF148B5}"/>
              </a:ext>
            </a:extLst>
          </p:cNvPr>
          <p:cNvSpPr/>
          <p:nvPr/>
        </p:nvSpPr>
        <p:spPr>
          <a:xfrm>
            <a:off x="1034472" y="6389190"/>
            <a:ext cx="7652328" cy="246221"/>
          </a:xfrm>
          <a:prstGeom prst="rect">
            <a:avLst/>
          </a:prstGeom>
        </p:spPr>
        <p:txBody>
          <a:bodyPr wrap="square">
            <a:spAutoFit/>
          </a:bodyPr>
          <a:lstStyle/>
          <a:p>
            <a:pPr algn="r"/>
            <a:r>
              <a:rPr lang="ja-JP" altLang="en-US" sz="1000" dirty="0" smtClean="0"/>
              <a:t>参考： </a:t>
            </a:r>
            <a:r>
              <a:rPr lang="en-US" altLang="ja-JP" sz="1000" dirty="0" smtClean="0"/>
              <a:t>https</a:t>
            </a:r>
            <a:r>
              <a:rPr lang="en-US" altLang="ja-JP" sz="1000" dirty="0"/>
              <a:t>://github.com/awslabs/amazon-redshift-utils/blob/master/src/AdminScripts</a:t>
            </a:r>
            <a:endParaRPr lang="ja-JP" altLang="en-US" sz="1000" dirty="0"/>
          </a:p>
        </p:txBody>
      </p:sp>
    </p:spTree>
    <p:extLst>
      <p:ext uri="{BB962C8B-B14F-4D97-AF65-F5344CB8AC3E}">
        <p14:creationId xmlns:p14="http://schemas.microsoft.com/office/powerpoint/2010/main" val="3842096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0FF3EF3C-9165-4F24-9AC0-AB8B22699ABF}"/>
              </a:ext>
            </a:extLst>
          </p:cNvPr>
          <p:cNvSpPr>
            <a:spLocks noGrp="1"/>
          </p:cNvSpPr>
          <p:nvPr>
            <p:ph idx="1"/>
          </p:nvPr>
        </p:nvSpPr>
        <p:spPr/>
        <p:txBody>
          <a:bodyPr>
            <a:normAutofit/>
          </a:bodyPr>
          <a:lstStyle/>
          <a:p>
            <a:pPr marL="457200" indent="-457200">
              <a:buFont typeface="Arial" panose="020B0604020202020204" pitchFamily="34" charset="0"/>
              <a:buChar char="•"/>
            </a:pPr>
            <a:r>
              <a:rPr kumimoji="1" lang="ja-JP" altLang="en-US" sz="2400" dirty="0" smtClean="0"/>
              <a:t>マルチクラスタは辛い</a:t>
            </a:r>
            <a:endParaRPr kumimoji="1" lang="en-US" altLang="ja-JP" sz="2400" dirty="0" smtClean="0"/>
          </a:p>
          <a:p>
            <a:pPr marL="1166231" lvl="1" indent="-457200">
              <a:buFont typeface="Arial" panose="020B0604020202020204" pitchFamily="34" charset="0"/>
              <a:buChar char="•"/>
            </a:pPr>
            <a:r>
              <a:rPr lang="en-US" altLang="ja-JP" sz="2000" dirty="0" smtClean="0"/>
              <a:t>Spectrum</a:t>
            </a:r>
            <a:r>
              <a:rPr lang="ja-JP" altLang="en-US" sz="2000" dirty="0" smtClean="0"/>
              <a:t>に期待</a:t>
            </a:r>
            <a:endParaRPr kumimoji="1" lang="en-US" altLang="ja-JP" sz="20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dirty="0"/>
              <a:t>見れないメトリクスは自分で</a:t>
            </a:r>
            <a:r>
              <a:rPr lang="ja-JP" altLang="en-US" sz="2400" dirty="0" smtClean="0"/>
              <a:t>取る</a:t>
            </a:r>
            <a:endParaRPr lang="en-US" altLang="ja-JP" sz="2400" dirty="0" smtClean="0"/>
          </a:p>
          <a:p>
            <a:pPr marL="1166231" lvl="1" indent="-457200">
              <a:buFont typeface="Arial" panose="020B0604020202020204" pitchFamily="34" charset="0"/>
              <a:buChar char="•"/>
            </a:pPr>
            <a:r>
              <a:rPr lang="en-US" altLang="ja-JP" sz="2000" dirty="0" err="1" smtClean="0"/>
              <a:t>Cloudwatch</a:t>
            </a:r>
            <a:r>
              <a:rPr lang="ja-JP" altLang="en-US" sz="2000" dirty="0" smtClean="0"/>
              <a:t>に期待</a:t>
            </a:r>
            <a:endParaRPr lang="en-US" altLang="ja-JP" sz="20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dirty="0"/>
              <a:t>ビックじゃないかつ頻繁な</a:t>
            </a:r>
            <a:r>
              <a:rPr kumimoji="1" lang="ja-JP" altLang="en-US" sz="2400" dirty="0"/>
              <a:t>データ参照には</a:t>
            </a:r>
            <a:r>
              <a:rPr kumimoji="1" lang="en-US" altLang="ja-JP" sz="2400" dirty="0"/>
              <a:t/>
            </a:r>
            <a:br>
              <a:rPr kumimoji="1" lang="en-US" altLang="ja-JP" sz="2400" dirty="0"/>
            </a:br>
            <a:r>
              <a:rPr kumimoji="1" lang="en-US" altLang="ja-JP" sz="2400" dirty="0" err="1"/>
              <a:t>DBLink</a:t>
            </a:r>
            <a:r>
              <a:rPr kumimoji="1" lang="ja-JP" altLang="en-US" sz="2400" dirty="0"/>
              <a:t>＋マテビューを活用して負荷を移譲する</a:t>
            </a:r>
          </a:p>
        </p:txBody>
      </p:sp>
      <p:sp>
        <p:nvSpPr>
          <p:cNvPr id="2" name="タイトル 1">
            <a:extLst>
              <a:ext uri="{FF2B5EF4-FFF2-40B4-BE49-F238E27FC236}">
                <a16:creationId xmlns:a16="http://schemas.microsoft.com/office/drawing/2014/main" xmlns="" id="{33DE32F7-A133-43A5-8968-BB7A8397BDA8}"/>
              </a:ext>
            </a:extLst>
          </p:cNvPr>
          <p:cNvSpPr>
            <a:spLocks noGrp="1"/>
          </p:cNvSpPr>
          <p:nvPr>
            <p:ph type="title"/>
          </p:nvPr>
        </p:nvSpPr>
        <p:spPr/>
        <p:txBody>
          <a:bodyPr>
            <a:normAutofit fontScale="90000"/>
          </a:bodyPr>
          <a:lstStyle/>
          <a:p>
            <a:r>
              <a:rPr kumimoji="1" lang="ja-JP" altLang="en-US" dirty="0"/>
              <a:t>まとめ</a:t>
            </a:r>
          </a:p>
        </p:txBody>
      </p:sp>
    </p:spTree>
    <p:extLst>
      <p:ext uri="{BB962C8B-B14F-4D97-AF65-F5344CB8AC3E}">
        <p14:creationId xmlns:p14="http://schemas.microsoft.com/office/powerpoint/2010/main" val="1862230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2924944"/>
            <a:ext cx="8229600" cy="964701"/>
          </a:xfrm>
        </p:spPr>
        <p:txBody>
          <a:bodyPr>
            <a:normAutofit fontScale="92500"/>
          </a:bodyPr>
          <a:lstStyle/>
          <a:p>
            <a:pPr marL="0" indent="0" algn="ctr">
              <a:buNone/>
            </a:pPr>
            <a:r>
              <a:rPr kumimoji="1" lang="ja-JP" altLang="en-US" sz="4800" dirty="0" smtClean="0">
                <a:solidFill>
                  <a:srgbClr val="558ED5"/>
                </a:solidFill>
              </a:rPr>
              <a:t>ご清聴ありがとうございました</a:t>
            </a:r>
            <a:endParaRPr kumimoji="1" lang="ja-JP" altLang="en-US" sz="4800" dirty="0">
              <a:solidFill>
                <a:srgbClr val="558ED5"/>
              </a:solidFill>
            </a:endParaRPr>
          </a:p>
        </p:txBody>
      </p:sp>
    </p:spTree>
    <p:extLst>
      <p:ext uri="{BB962C8B-B14F-4D97-AF65-F5344CB8AC3E}">
        <p14:creationId xmlns:p14="http://schemas.microsoft.com/office/powerpoint/2010/main" val="1080669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34911" y="1600203"/>
            <a:ext cx="8829207" cy="4525963"/>
          </a:xfrm>
        </p:spPr>
        <p:txBody>
          <a:bodyPr>
            <a:normAutofit fontScale="70000" lnSpcReduction="20000"/>
          </a:bodyPr>
          <a:lstStyle/>
          <a:p>
            <a:pPr marL="0" indent="0">
              <a:buNone/>
            </a:pPr>
            <a:r>
              <a:rPr lang="ja-JP" altLang="en-US" dirty="0"/>
              <a:t>■</a:t>
            </a:r>
            <a:r>
              <a:rPr kumimoji="1" lang="ja-JP" altLang="en-US" dirty="0" smtClean="0"/>
              <a:t>山田　雄（ヤマダ　ユウ）</a:t>
            </a:r>
            <a:endParaRPr kumimoji="1" lang="en-US" altLang="ja-JP" dirty="0" smtClean="0"/>
          </a:p>
          <a:p>
            <a:pPr marL="0" indent="0">
              <a:buNone/>
            </a:pPr>
            <a:endParaRPr kumimoji="1" lang="en-US" altLang="ja-JP" dirty="0" smtClean="0"/>
          </a:p>
          <a:p>
            <a:pPr marL="0" indent="0">
              <a:buNone/>
            </a:pPr>
            <a:r>
              <a:rPr lang="ja-JP" altLang="en-US" dirty="0" smtClean="0"/>
              <a:t>株式会社　リクルートライフスタイル</a:t>
            </a:r>
            <a:endParaRPr lang="en-US" altLang="ja-JP" dirty="0" smtClean="0"/>
          </a:p>
          <a:p>
            <a:pPr marL="0" indent="0">
              <a:buNone/>
            </a:pPr>
            <a:r>
              <a:rPr kumimoji="1" lang="en-US" altLang="ja-JP" dirty="0" smtClean="0"/>
              <a:t>	</a:t>
            </a:r>
            <a:r>
              <a:rPr kumimoji="1" lang="ja-JP" altLang="en-US" dirty="0" smtClean="0"/>
              <a:t>ネットビジネス本部</a:t>
            </a:r>
            <a:endParaRPr kumimoji="1" lang="en-US" altLang="ja-JP" dirty="0" smtClean="0"/>
          </a:p>
          <a:p>
            <a:pPr marL="0" indent="0">
              <a:buNone/>
            </a:pPr>
            <a:r>
              <a:rPr kumimoji="1" lang="en-US" altLang="ja-JP" dirty="0" smtClean="0"/>
              <a:t>	</a:t>
            </a:r>
            <a:r>
              <a:rPr kumimoji="1" lang="ja-JP" altLang="en-US" dirty="0" smtClean="0"/>
              <a:t>データ基盤</a:t>
            </a:r>
            <a:r>
              <a:rPr kumimoji="1" lang="en-US" altLang="ja-JP" dirty="0" smtClean="0"/>
              <a:t>T</a:t>
            </a:r>
          </a:p>
          <a:p>
            <a:pPr marL="0" indent="0">
              <a:buNone/>
            </a:pPr>
            <a:endParaRPr lang="en-US" altLang="ja-JP" dirty="0"/>
          </a:p>
          <a:p>
            <a:pPr marL="0" indent="0">
              <a:buNone/>
            </a:pPr>
            <a:r>
              <a:rPr kumimoji="1" lang="en-US" altLang="ja-JP" dirty="0" smtClean="0"/>
              <a:t>Twitter:@</a:t>
            </a:r>
            <a:r>
              <a:rPr kumimoji="1" lang="en-US" altLang="ja-JP" dirty="0" err="1" smtClean="0"/>
              <a:t>nii_yan</a:t>
            </a:r>
            <a:endParaRPr kumimoji="1" lang="en-US" altLang="ja-JP" dirty="0" smtClean="0"/>
          </a:p>
          <a:p>
            <a:pPr marL="0" indent="0">
              <a:buNone/>
            </a:pPr>
            <a:r>
              <a:rPr lang="en-US" altLang="ja-JP" dirty="0" err="1" smtClean="0"/>
              <a:t>GitHub:</a:t>
            </a:r>
            <a:r>
              <a:rPr lang="en-US" altLang="ja-JP" dirty="0" err="1" smtClean="0">
                <a:solidFill>
                  <a:srgbClr val="0066CC"/>
                </a:solidFill>
              </a:rPr>
              <a:t>https</a:t>
            </a:r>
            <a:r>
              <a:rPr lang="en-US" altLang="ja-JP" dirty="0">
                <a:solidFill>
                  <a:srgbClr val="0066CC"/>
                </a:solidFill>
              </a:rPr>
              <a:t>://</a:t>
            </a:r>
            <a:r>
              <a:rPr lang="en-US" altLang="ja-JP" dirty="0" err="1">
                <a:solidFill>
                  <a:srgbClr val="0066CC"/>
                </a:solidFill>
              </a:rPr>
              <a:t>github.com</a:t>
            </a:r>
            <a:r>
              <a:rPr lang="en-US" altLang="ja-JP" dirty="0">
                <a:solidFill>
                  <a:srgbClr val="0066CC"/>
                </a:solidFill>
              </a:rPr>
              <a:t>/</a:t>
            </a:r>
            <a:r>
              <a:rPr lang="en-US" altLang="ja-JP" dirty="0" err="1">
                <a:solidFill>
                  <a:srgbClr val="0066CC"/>
                </a:solidFill>
              </a:rPr>
              <a:t>yu-yamada</a:t>
            </a:r>
            <a:endParaRPr kumimoji="1" lang="en-US" altLang="ja-JP" dirty="0" smtClean="0">
              <a:solidFill>
                <a:srgbClr val="0066CC"/>
              </a:solidFill>
            </a:endParaRPr>
          </a:p>
          <a:p>
            <a:pPr marL="0" indent="0">
              <a:buNone/>
            </a:pPr>
            <a:endParaRPr lang="en-US" altLang="ja-JP" dirty="0"/>
          </a:p>
          <a:p>
            <a:pPr marL="0" indent="0">
              <a:buNone/>
            </a:pPr>
            <a:r>
              <a:rPr lang="ja-JP" altLang="en-US" dirty="0"/>
              <a:t>・以前はメールマーケティング用基盤の作成からデータ分析まで関わる</a:t>
            </a:r>
            <a:endParaRPr lang="en-US" altLang="ja-JP" dirty="0"/>
          </a:p>
          <a:p>
            <a:pPr marL="0" indent="0">
              <a:buNone/>
            </a:pPr>
            <a:r>
              <a:rPr lang="ja-JP" altLang="en-US" dirty="0"/>
              <a:t>　現在はリクルートライフスタイルの共通分析基盤の開発、運用全般を担当</a:t>
            </a:r>
            <a:endParaRPr lang="en-US" altLang="ja-JP" dirty="0"/>
          </a:p>
          <a:p>
            <a:pPr marL="0" indent="0">
              <a:buNone/>
            </a:pPr>
            <a:r>
              <a:rPr lang="ja-JP" altLang="ja-JP" dirty="0"/>
              <a:t>　</a:t>
            </a:r>
            <a:r>
              <a:rPr lang="ja-JP" altLang="en-US" dirty="0"/>
              <a:t>ビックデータ、</a:t>
            </a:r>
            <a:r>
              <a:rPr lang="en-US" altLang="ja-JP" dirty="0"/>
              <a:t>Ruby</a:t>
            </a:r>
            <a:r>
              <a:rPr lang="ja-JP" altLang="en-US" dirty="0"/>
              <a:t>、ビール、カップ焼きそばが好き。</a:t>
            </a:r>
            <a:endParaRPr kumimoji="1" lang="ja-JP" altLang="en-US" dirty="0"/>
          </a:p>
        </p:txBody>
      </p:sp>
      <p:sp>
        <p:nvSpPr>
          <p:cNvPr id="6" name="タイトル 1"/>
          <p:cNvSpPr>
            <a:spLocks noGrp="1"/>
          </p:cNvSpPr>
          <p:nvPr>
            <p:ph type="title"/>
          </p:nvPr>
        </p:nvSpPr>
        <p:spPr>
          <a:xfrm>
            <a:off x="467544" y="548680"/>
            <a:ext cx="7360336" cy="489185"/>
          </a:xfrm>
        </p:spPr>
        <p:txBody>
          <a:bodyPr>
            <a:noAutofit/>
          </a:bodyPr>
          <a:lstStyle/>
          <a:p>
            <a:pPr algn="ctr"/>
            <a:r>
              <a:rPr lang="ja-JP" altLang="en-US" sz="3200" dirty="0" smtClean="0">
                <a:solidFill>
                  <a:srgbClr val="558ED5"/>
                </a:solidFill>
              </a:rPr>
              <a:t>自己紹介</a:t>
            </a:r>
            <a:endParaRPr kumimoji="1" lang="ja-JP" altLang="en-US" sz="3200" dirty="0">
              <a:solidFill>
                <a:srgbClr val="558ED5"/>
              </a:solidFill>
            </a:endParaRPr>
          </a:p>
        </p:txBody>
      </p:sp>
      <p:pic>
        <p:nvPicPr>
          <p:cNvPr id="4" name="図 3" descr="6129513.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700808"/>
            <a:ext cx="1778000" cy="1778000"/>
          </a:xfrm>
          <a:prstGeom prst="rect">
            <a:avLst/>
          </a:prstGeom>
        </p:spPr>
      </p:pic>
    </p:spTree>
    <p:extLst>
      <p:ext uri="{BB962C8B-B14F-4D97-AF65-F5344CB8AC3E}">
        <p14:creationId xmlns:p14="http://schemas.microsoft.com/office/powerpoint/2010/main" val="1131841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600203"/>
            <a:ext cx="8363272" cy="4525963"/>
          </a:xfrm>
        </p:spPr>
        <p:txBody>
          <a:bodyPr>
            <a:normAutofit/>
          </a:bodyPr>
          <a:lstStyle/>
          <a:p>
            <a:pPr marL="342900" indent="-342900">
              <a:buFont typeface="+mj-lt"/>
              <a:buAutoNum type="arabicPeriod"/>
            </a:pPr>
            <a:r>
              <a:rPr lang="ja-JP" altLang="en-US" sz="3200" dirty="0">
                <a:solidFill>
                  <a:schemeClr val="bg1">
                    <a:lumMod val="85000"/>
                  </a:schemeClr>
                </a:solidFill>
              </a:rPr>
              <a:t>自己紹介（山田</a:t>
            </a:r>
            <a:r>
              <a:rPr lang="en-US" altLang="ja-JP" sz="3200" dirty="0">
                <a:solidFill>
                  <a:schemeClr val="bg1">
                    <a:lumMod val="85000"/>
                  </a:schemeClr>
                </a:solidFill>
              </a:rPr>
              <a:t> </a:t>
            </a:r>
            <a:r>
              <a:rPr lang="ja-JP" altLang="en-US" sz="3200" dirty="0">
                <a:solidFill>
                  <a:schemeClr val="bg1">
                    <a:lumMod val="85000"/>
                  </a:schemeClr>
                </a:solidFill>
              </a:rPr>
              <a:t>雄）</a:t>
            </a:r>
            <a:endParaRPr lang="en-US" altLang="ja-JP" sz="3200" dirty="0">
              <a:solidFill>
                <a:schemeClr val="bg1">
                  <a:lumMod val="85000"/>
                </a:schemeClr>
              </a:solidFill>
            </a:endParaRPr>
          </a:p>
          <a:p>
            <a:pPr marL="342900" indent="-342900">
              <a:buFont typeface="+mj-lt"/>
              <a:buAutoNum type="arabicPeriod"/>
            </a:pPr>
            <a:r>
              <a:rPr lang="ja-JP" altLang="en-US" sz="3200" dirty="0"/>
              <a:t>リクルートライフスタイルの分析基盤</a:t>
            </a:r>
            <a:endParaRPr lang="en-US" altLang="ja-JP" sz="3200" dirty="0"/>
          </a:p>
          <a:p>
            <a:pPr marL="342900" indent="-342900">
              <a:buFont typeface="+mj-lt"/>
              <a:buAutoNum type="arabicPeriod"/>
            </a:pPr>
            <a:r>
              <a:rPr lang="ja-JP" altLang="en-US" sz="3200" dirty="0">
                <a:solidFill>
                  <a:schemeClr val="bg1">
                    <a:lumMod val="85000"/>
                  </a:schemeClr>
                </a:solidFill>
              </a:rPr>
              <a:t>マルチクラスタの作り方</a:t>
            </a:r>
            <a:endParaRPr lang="en-US" altLang="ja-JP" sz="3200" dirty="0">
              <a:solidFill>
                <a:schemeClr val="bg1">
                  <a:lumMod val="85000"/>
                </a:schemeClr>
              </a:solidFill>
            </a:endParaRPr>
          </a:p>
          <a:p>
            <a:pPr marL="342900" indent="-342900">
              <a:buFont typeface="+mj-lt"/>
              <a:buAutoNum type="arabicPeriod"/>
            </a:pPr>
            <a:r>
              <a:rPr lang="ja-JP" altLang="en-US" sz="3200" dirty="0">
                <a:solidFill>
                  <a:schemeClr val="bg1">
                    <a:lumMod val="85000"/>
                  </a:schemeClr>
                </a:solidFill>
              </a:rPr>
              <a:t>自己紹介（堤</a:t>
            </a:r>
            <a:r>
              <a:rPr lang="en-US" altLang="ja-JP" sz="3200" dirty="0">
                <a:solidFill>
                  <a:schemeClr val="bg1">
                    <a:lumMod val="85000"/>
                  </a:schemeClr>
                </a:solidFill>
              </a:rPr>
              <a:t> </a:t>
            </a:r>
            <a:r>
              <a:rPr lang="ja-JP" altLang="en-US" sz="3200" dirty="0">
                <a:solidFill>
                  <a:schemeClr val="bg1">
                    <a:lumMod val="85000"/>
                  </a:schemeClr>
                </a:solidFill>
              </a:rPr>
              <a:t>崇行）</a:t>
            </a:r>
            <a:endParaRPr lang="en-US" altLang="ja-JP" sz="3200" dirty="0">
              <a:solidFill>
                <a:schemeClr val="bg1">
                  <a:lumMod val="85000"/>
                </a:schemeClr>
              </a:solidFill>
            </a:endParaRPr>
          </a:p>
          <a:p>
            <a:pPr marL="342900" indent="-342900">
              <a:buFont typeface="+mj-lt"/>
              <a:buAutoNum type="arabicPeriod"/>
            </a:pPr>
            <a:r>
              <a:rPr lang="en-US" altLang="ja-JP" sz="3200" dirty="0">
                <a:solidFill>
                  <a:schemeClr val="bg1">
                    <a:lumMod val="85000"/>
                  </a:schemeClr>
                </a:solidFill>
              </a:rPr>
              <a:t>Redshift</a:t>
            </a:r>
            <a:r>
              <a:rPr lang="ja-JP" altLang="en-US" sz="3200" dirty="0">
                <a:solidFill>
                  <a:schemeClr val="bg1">
                    <a:lumMod val="85000"/>
                  </a:schemeClr>
                </a:solidFill>
              </a:rPr>
              <a:t>負荷監視</a:t>
            </a:r>
            <a:endParaRPr lang="en-US" altLang="ja-JP" sz="3200" dirty="0">
              <a:solidFill>
                <a:schemeClr val="bg1">
                  <a:lumMod val="85000"/>
                </a:schemeClr>
              </a:solidFill>
            </a:endParaRPr>
          </a:p>
        </p:txBody>
      </p:sp>
      <p:sp>
        <p:nvSpPr>
          <p:cNvPr id="6" name="タイトル 1"/>
          <p:cNvSpPr>
            <a:spLocks noGrp="1"/>
          </p:cNvSpPr>
          <p:nvPr>
            <p:ph type="title"/>
          </p:nvPr>
        </p:nvSpPr>
        <p:spPr>
          <a:xfrm>
            <a:off x="827584" y="548680"/>
            <a:ext cx="7360336" cy="489185"/>
          </a:xfrm>
        </p:spPr>
        <p:txBody>
          <a:bodyPr>
            <a:noAutofit/>
          </a:bodyPr>
          <a:lstStyle/>
          <a:p>
            <a:pPr algn="ctr"/>
            <a:r>
              <a:rPr kumimoji="1" lang="ja-JP" altLang="en-US" sz="3200" dirty="0" smtClean="0">
                <a:solidFill>
                  <a:schemeClr val="tx2">
                    <a:lumMod val="60000"/>
                    <a:lumOff val="40000"/>
                  </a:schemeClr>
                </a:solidFill>
              </a:rPr>
              <a:t>本日のアジェンダ</a:t>
            </a:r>
            <a:endParaRPr kumimoji="1" lang="ja-JP" altLang="en-US" sz="3200" dirty="0">
              <a:solidFill>
                <a:schemeClr val="tx2">
                  <a:lumMod val="60000"/>
                  <a:lumOff val="40000"/>
                </a:schemeClr>
              </a:solidFill>
            </a:endParaRPr>
          </a:p>
        </p:txBody>
      </p:sp>
    </p:spTree>
    <p:extLst>
      <p:ext uri="{BB962C8B-B14F-4D97-AF65-F5344CB8AC3E}">
        <p14:creationId xmlns:p14="http://schemas.microsoft.com/office/powerpoint/2010/main" val="16656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リクルートライフスタイルの持つデータ</a:t>
            </a:r>
            <a:endParaRPr lang="ja-JP" altLang="en-US" sz="2800" dirty="0">
              <a:solidFill>
                <a:schemeClr val="tx2">
                  <a:lumMod val="60000"/>
                  <a:lumOff val="40000"/>
                </a:schemeClr>
              </a:solidFill>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556792"/>
            <a:ext cx="4746352" cy="4139675"/>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187" y="1804030"/>
            <a:ext cx="1309142" cy="446888"/>
          </a:xfrm>
          <a:prstGeom prst="rect">
            <a:avLst/>
          </a:prstGeom>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9794" y="2559548"/>
            <a:ext cx="1380963" cy="863102"/>
          </a:xfrm>
          <a:prstGeom prst="rect">
            <a:avLst/>
          </a:prstGeom>
        </p:spPr>
      </p:pic>
      <p:pic>
        <p:nvPicPr>
          <p:cNvPr id="7" name="図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8000" y="5159060"/>
            <a:ext cx="2287976" cy="571994"/>
          </a:xfrm>
          <a:prstGeom prst="rect">
            <a:avLst/>
          </a:prstGeom>
        </p:spPr>
      </p:pic>
      <p:pic>
        <p:nvPicPr>
          <p:cNvPr id="8" name="図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5890" y="4144186"/>
            <a:ext cx="1419756" cy="301797"/>
          </a:xfrm>
          <a:prstGeom prst="rect">
            <a:avLst/>
          </a:prstGeom>
        </p:spPr>
      </p:pic>
      <p:pic>
        <p:nvPicPr>
          <p:cNvPr id="4" name="図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202" y="5731054"/>
            <a:ext cx="2044700" cy="673100"/>
          </a:xfrm>
          <a:prstGeom prst="rect">
            <a:avLst/>
          </a:prstGeom>
        </p:spPr>
      </p:pic>
      <p:pic>
        <p:nvPicPr>
          <p:cNvPr id="18" name="図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115" y="5088927"/>
            <a:ext cx="2235200" cy="368300"/>
          </a:xfrm>
          <a:prstGeom prst="rect">
            <a:avLst/>
          </a:prstGeom>
        </p:spPr>
      </p:pic>
      <p:pic>
        <p:nvPicPr>
          <p:cNvPr id="19" name="図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5096" y="5826304"/>
            <a:ext cx="2209800" cy="482600"/>
          </a:xfrm>
          <a:prstGeom prst="rect">
            <a:avLst/>
          </a:prstGeom>
        </p:spPr>
      </p:pic>
      <p:pic>
        <p:nvPicPr>
          <p:cNvPr id="20" name="図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9815" y="2038535"/>
            <a:ext cx="2070100" cy="622300"/>
          </a:xfrm>
          <a:prstGeom prst="rect">
            <a:avLst/>
          </a:prstGeom>
        </p:spPr>
      </p:pic>
      <p:pic>
        <p:nvPicPr>
          <p:cNvPr id="21" name="図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00199" y="3973552"/>
            <a:ext cx="1498600" cy="673100"/>
          </a:xfrm>
          <a:prstGeom prst="rect">
            <a:avLst/>
          </a:prstGeom>
        </p:spPr>
      </p:pic>
      <p:pic>
        <p:nvPicPr>
          <p:cNvPr id="22" name="図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83425" y="3040381"/>
            <a:ext cx="2106192" cy="947907"/>
          </a:xfrm>
          <a:prstGeom prst="rect">
            <a:avLst/>
          </a:prstGeom>
        </p:spPr>
      </p:pic>
      <p:pic>
        <p:nvPicPr>
          <p:cNvPr id="2" name="図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77020" y="1213892"/>
            <a:ext cx="1549400" cy="685800"/>
          </a:xfrm>
          <a:prstGeom prst="rect">
            <a:avLst/>
          </a:prstGeom>
        </p:spPr>
      </p:pic>
      <p:pic>
        <p:nvPicPr>
          <p:cNvPr id="9" name="図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3251" y="3064918"/>
            <a:ext cx="1323680" cy="540658"/>
          </a:xfrm>
          <a:prstGeom prst="rect">
            <a:avLst/>
          </a:prstGeom>
        </p:spPr>
      </p:pic>
    </p:spTree>
    <p:extLst>
      <p:ext uri="{BB962C8B-B14F-4D97-AF65-F5344CB8AC3E}">
        <p14:creationId xmlns:p14="http://schemas.microsoft.com/office/powerpoint/2010/main" val="132126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リクルートライフスタイルの分析基盤</a:t>
            </a:r>
            <a:endParaRPr lang="ja-JP" altLang="en-US" sz="2800" dirty="0">
              <a:solidFill>
                <a:schemeClr val="tx2">
                  <a:lumMod val="60000"/>
                  <a:lumOff val="40000"/>
                </a:schemeClr>
              </a:solidFill>
            </a:endParaRPr>
          </a:p>
        </p:txBody>
      </p:sp>
      <p:sp>
        <p:nvSpPr>
          <p:cNvPr id="4" name="角丸四角形 3"/>
          <p:cNvSpPr/>
          <p:nvPr/>
        </p:nvSpPr>
        <p:spPr>
          <a:xfrm>
            <a:off x="3729354" y="1090751"/>
            <a:ext cx="3287834" cy="5506601"/>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350" b="1" dirty="0"/>
              <a:t>DWH</a:t>
            </a:r>
            <a:endParaRPr lang="ja-JP" altLang="en-US" sz="1350" b="1" dirty="0"/>
          </a:p>
        </p:txBody>
      </p:sp>
      <p:sp>
        <p:nvSpPr>
          <p:cNvPr id="6" name="Rounded Rectangle 9"/>
          <p:cNvSpPr/>
          <p:nvPr/>
        </p:nvSpPr>
        <p:spPr>
          <a:xfrm>
            <a:off x="161726" y="1483493"/>
            <a:ext cx="1358736" cy="1110861"/>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7" name="円柱 6"/>
          <p:cNvSpPr/>
          <p:nvPr/>
        </p:nvSpPr>
        <p:spPr>
          <a:xfrm>
            <a:off x="270813"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HPB</a:t>
            </a:r>
            <a:endParaRPr lang="ja-JP" altLang="en-US" sz="619" dirty="0"/>
          </a:p>
        </p:txBody>
      </p:sp>
      <p:sp>
        <p:nvSpPr>
          <p:cNvPr id="8" name="円柱 7"/>
          <p:cNvSpPr/>
          <p:nvPr/>
        </p:nvSpPr>
        <p:spPr>
          <a:xfrm>
            <a:off x="897998"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JLN</a:t>
            </a:r>
            <a:endParaRPr lang="ja-JP" altLang="en-US" sz="619"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68" y="1397764"/>
            <a:ext cx="674768" cy="223290"/>
          </a:xfrm>
          <a:prstGeom prst="rect">
            <a:avLst/>
          </a:prstGeom>
          <a:solidFill>
            <a:schemeClr val="bg1"/>
          </a:solidFill>
        </p:spPr>
      </p:pic>
      <p:sp>
        <p:nvSpPr>
          <p:cNvPr id="10" name="円柱 9"/>
          <p:cNvSpPr/>
          <p:nvPr/>
        </p:nvSpPr>
        <p:spPr>
          <a:xfrm>
            <a:off x="278205" y="2160588"/>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HPG</a:t>
            </a:r>
            <a:endParaRPr lang="ja-JP" altLang="en-US" sz="619" dirty="0"/>
          </a:p>
        </p:txBody>
      </p:sp>
      <p:sp>
        <p:nvSpPr>
          <p:cNvPr id="11" name="テキスト ボックス 10"/>
          <p:cNvSpPr txBox="1"/>
          <p:nvPr/>
        </p:nvSpPr>
        <p:spPr>
          <a:xfrm>
            <a:off x="809905" y="2163345"/>
            <a:ext cx="450671" cy="369332"/>
          </a:xfrm>
          <a:prstGeom prst="rect">
            <a:avLst/>
          </a:prstGeom>
          <a:noFill/>
        </p:spPr>
        <p:txBody>
          <a:bodyPr wrap="square" rtlCol="0">
            <a:spAutoFit/>
          </a:bodyPr>
          <a:lstStyle/>
          <a:p>
            <a:r>
              <a:rPr lang="ja-JP" altLang="en-US" sz="900" dirty="0"/>
              <a:t>・・・</a:t>
            </a:r>
          </a:p>
        </p:txBody>
      </p:sp>
      <p:sp>
        <p:nvSpPr>
          <p:cNvPr id="12" name="テキスト ボックス 11"/>
          <p:cNvSpPr txBox="1"/>
          <p:nvPr/>
        </p:nvSpPr>
        <p:spPr>
          <a:xfrm>
            <a:off x="911336" y="1317527"/>
            <a:ext cx="790155" cy="215444"/>
          </a:xfrm>
          <a:prstGeom prst="rect">
            <a:avLst/>
          </a:prstGeom>
          <a:noFill/>
        </p:spPr>
        <p:txBody>
          <a:bodyPr wrap="square" rtlCol="0">
            <a:spAutoFit/>
          </a:bodyPr>
          <a:lstStyle/>
          <a:p>
            <a:r>
              <a:rPr lang="ja-JP" altLang="en-US" sz="800" dirty="0"/>
              <a:t>各事業データ</a:t>
            </a:r>
          </a:p>
        </p:txBody>
      </p:sp>
      <p:grpSp>
        <p:nvGrpSpPr>
          <p:cNvPr id="14" name="図形グループ 13"/>
          <p:cNvGrpSpPr/>
          <p:nvPr/>
        </p:nvGrpSpPr>
        <p:grpSpPr>
          <a:xfrm>
            <a:off x="4008146" y="1495103"/>
            <a:ext cx="1279818" cy="1298233"/>
            <a:chOff x="5285901" y="473604"/>
            <a:chExt cx="1528699" cy="1530310"/>
          </a:xfrm>
        </p:grpSpPr>
        <p:sp>
          <p:nvSpPr>
            <p:cNvPr id="15" name="角丸四角形 14"/>
            <p:cNvSpPr/>
            <p:nvPr/>
          </p:nvSpPr>
          <p:spPr>
            <a:xfrm>
              <a:off x="5285901" y="47360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施策</a:t>
              </a:r>
              <a:r>
                <a:rPr lang="en-US" altLang="ja-JP" sz="675" b="1" dirty="0">
                  <a:solidFill>
                    <a:schemeClr val="tx1"/>
                  </a:solidFill>
                </a:rPr>
                <a:t>Batch</a:t>
              </a:r>
              <a:r>
                <a:rPr lang="ja-JP" altLang="en-US" sz="675" b="1" dirty="0">
                  <a:solidFill>
                    <a:schemeClr val="tx1"/>
                  </a:solidFill>
                </a:rPr>
                <a:t>用</a:t>
              </a:r>
            </a:p>
          </p:txBody>
        </p:sp>
        <p:grpSp>
          <p:nvGrpSpPr>
            <p:cNvPr id="16" name="図形グループ 15"/>
            <p:cNvGrpSpPr/>
            <p:nvPr/>
          </p:nvGrpSpPr>
          <p:grpSpPr>
            <a:xfrm>
              <a:off x="5445528" y="846272"/>
              <a:ext cx="1209447" cy="1103602"/>
              <a:chOff x="9030943" y="4002788"/>
              <a:chExt cx="701688" cy="800578"/>
            </a:xfrm>
          </p:grpSpPr>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0944" y="4002788"/>
                <a:ext cx="701687" cy="643673"/>
              </a:xfrm>
              <a:prstGeom prst="rect">
                <a:avLst/>
              </a:prstGeom>
            </p:spPr>
          </p:pic>
          <p:sp>
            <p:nvSpPr>
              <p:cNvPr id="18" name="TextBox 399"/>
              <p:cNvSpPr txBox="1"/>
              <p:nvPr/>
            </p:nvSpPr>
            <p:spPr>
              <a:xfrm>
                <a:off x="9030943" y="4647734"/>
                <a:ext cx="701688" cy="155632"/>
              </a:xfrm>
              <a:prstGeom prst="rect">
                <a:avLst/>
              </a:prstGeom>
              <a:noFill/>
            </p:spPr>
            <p:txBody>
              <a:bodyPr wrap="square" lIns="0" tIns="0" rIns="0" bIns="0" rtlCol="0" anchor="t">
                <a:noAutofit/>
              </a:bodyPr>
              <a:lstStyle/>
              <a:p>
                <a:pPr algn="ctr"/>
                <a:r>
                  <a:rPr lang="en-US" sz="563" b="1"/>
                  <a:t>Netezza</a:t>
                </a:r>
                <a:endParaRPr lang="en-US" sz="563" b="1" dirty="0"/>
              </a:p>
            </p:txBody>
          </p:sp>
        </p:grpSp>
      </p:grpSp>
      <p:grpSp>
        <p:nvGrpSpPr>
          <p:cNvPr id="23" name="図形グループ 22"/>
          <p:cNvGrpSpPr/>
          <p:nvPr/>
        </p:nvGrpSpPr>
        <p:grpSpPr>
          <a:xfrm>
            <a:off x="3991532" y="4819536"/>
            <a:ext cx="1296431" cy="1245403"/>
            <a:chOff x="5274240" y="4629424"/>
            <a:chExt cx="1635464" cy="1530310"/>
          </a:xfrm>
        </p:grpSpPr>
        <p:sp>
          <p:nvSpPr>
            <p:cNvPr id="24" name="角丸四角形 23"/>
            <p:cNvSpPr/>
            <p:nvPr/>
          </p:nvSpPr>
          <p:spPr>
            <a:xfrm>
              <a:off x="5274240" y="4629424"/>
              <a:ext cx="1635464"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サイトログ保存用</a:t>
              </a:r>
            </a:p>
          </p:txBody>
        </p:sp>
        <p:sp>
          <p:nvSpPr>
            <p:cNvPr id="25" name="テキスト ボックス 24"/>
            <p:cNvSpPr txBox="1"/>
            <p:nvPr/>
          </p:nvSpPr>
          <p:spPr>
            <a:xfrm>
              <a:off x="5486130" y="5867821"/>
              <a:ext cx="1226657" cy="241094"/>
            </a:xfrm>
            <a:prstGeom prst="rect">
              <a:avLst/>
            </a:prstGeom>
            <a:noFill/>
          </p:spPr>
          <p:txBody>
            <a:bodyPr wrap="square" rtlCol="0">
              <a:spAutoFit/>
            </a:bodyPr>
            <a:lstStyle/>
            <a:p>
              <a:pPr algn="ctr"/>
              <a:r>
                <a:rPr lang="en-US" altLang="ja-JP" sz="675" b="1" dirty="0" err="1"/>
                <a:t>TreasureData</a:t>
              </a:r>
              <a:endParaRPr lang="ja-JP" altLang="en-US" sz="675" b="1"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996" y="5034944"/>
              <a:ext cx="1567811" cy="823100"/>
            </a:xfrm>
            <a:prstGeom prst="rect">
              <a:avLst/>
            </a:prstGeom>
          </p:spPr>
        </p:pic>
      </p:grpSp>
      <p:grpSp>
        <p:nvGrpSpPr>
          <p:cNvPr id="27" name="図形グループ 26"/>
          <p:cNvGrpSpPr/>
          <p:nvPr/>
        </p:nvGrpSpPr>
        <p:grpSpPr>
          <a:xfrm>
            <a:off x="3989225" y="2907429"/>
            <a:ext cx="1301046" cy="1240719"/>
            <a:chOff x="5323988" y="2504284"/>
            <a:chExt cx="1528699" cy="1549462"/>
          </a:xfrm>
        </p:grpSpPr>
        <p:sp>
          <p:nvSpPr>
            <p:cNvPr id="28" name="角丸四角形 27"/>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30" name="テキスト ボックス 29"/>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57" y="4081769"/>
            <a:ext cx="449527" cy="682672"/>
          </a:xfrm>
          <a:prstGeom prst="rect">
            <a:avLst/>
          </a:prstGeom>
        </p:spPr>
      </p:pic>
      <p:sp>
        <p:nvSpPr>
          <p:cNvPr id="32" name="Rounded Rectangle 9"/>
          <p:cNvSpPr/>
          <p:nvPr/>
        </p:nvSpPr>
        <p:spPr>
          <a:xfrm>
            <a:off x="162167" y="2775512"/>
            <a:ext cx="1378100" cy="789974"/>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33" name="テキスト ボックス 32"/>
          <p:cNvSpPr txBox="1"/>
          <p:nvPr/>
        </p:nvSpPr>
        <p:spPr>
          <a:xfrm>
            <a:off x="248657" y="2661843"/>
            <a:ext cx="761747" cy="230832"/>
          </a:xfrm>
          <a:prstGeom prst="rect">
            <a:avLst/>
          </a:prstGeom>
          <a:solidFill>
            <a:schemeClr val="bg1"/>
          </a:solidFill>
        </p:spPr>
        <p:txBody>
          <a:bodyPr wrap="none" rtlCol="0" anchor="ctr">
            <a:spAutoFit/>
          </a:bodyPr>
          <a:lstStyle/>
          <a:p>
            <a:r>
              <a:rPr lang="ja-JP" altLang="en-US" sz="900" dirty="0"/>
              <a:t>外部データ</a:t>
            </a:r>
            <a:endParaRPr lang="en-US" altLang="ja-JP" sz="900" dirty="0"/>
          </a:p>
        </p:txBody>
      </p:sp>
      <p:grpSp>
        <p:nvGrpSpPr>
          <p:cNvPr id="34" name="図形グループ 33"/>
          <p:cNvGrpSpPr/>
          <p:nvPr/>
        </p:nvGrpSpPr>
        <p:grpSpPr>
          <a:xfrm>
            <a:off x="297871" y="2910127"/>
            <a:ext cx="495448" cy="554614"/>
            <a:chOff x="10017301" y="702888"/>
            <a:chExt cx="634074" cy="650012"/>
          </a:xfrm>
        </p:grpSpPr>
        <p:sp>
          <p:nvSpPr>
            <p:cNvPr id="35" name="メモ 34"/>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6" name="角丸四角形 35"/>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TSV</a:t>
              </a:r>
              <a:endParaRPr lang="ja-JP" altLang="en-US" sz="675" dirty="0">
                <a:latin typeface="Helvetica" charset="0"/>
                <a:ea typeface="Helvetica" charset="0"/>
                <a:cs typeface="Helvetica" charset="0"/>
              </a:endParaRPr>
            </a:p>
          </p:txBody>
        </p:sp>
      </p:grpSp>
      <p:grpSp>
        <p:nvGrpSpPr>
          <p:cNvPr id="37" name="図形グループ 36"/>
          <p:cNvGrpSpPr/>
          <p:nvPr/>
        </p:nvGrpSpPr>
        <p:grpSpPr>
          <a:xfrm>
            <a:off x="970611" y="2929605"/>
            <a:ext cx="481001" cy="553712"/>
            <a:chOff x="10017301" y="702888"/>
            <a:chExt cx="634074" cy="650012"/>
          </a:xfrm>
        </p:grpSpPr>
        <p:sp>
          <p:nvSpPr>
            <p:cNvPr id="38" name="メモ 37"/>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9" name="角丸四角形 38"/>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CSV</a:t>
              </a:r>
              <a:endParaRPr lang="ja-JP" altLang="en-US" sz="675" dirty="0">
                <a:latin typeface="Helvetica" charset="0"/>
                <a:ea typeface="Helvetica" charset="0"/>
                <a:cs typeface="Helvetica" charset="0"/>
              </a:endParaRPr>
            </a:p>
          </p:txBody>
        </p:sp>
      </p:grpSp>
      <p:sp>
        <p:nvSpPr>
          <p:cNvPr id="45" name="テキスト ボックス 44"/>
          <p:cNvSpPr txBox="1"/>
          <p:nvPr/>
        </p:nvSpPr>
        <p:spPr>
          <a:xfrm>
            <a:off x="1991836" y="3057052"/>
            <a:ext cx="232756" cy="196208"/>
          </a:xfrm>
          <a:prstGeom prst="rect">
            <a:avLst/>
          </a:prstGeom>
          <a:noFill/>
        </p:spPr>
        <p:txBody>
          <a:bodyPr wrap="none" rtlCol="0">
            <a:spAutoFit/>
          </a:bodyPr>
          <a:lstStyle/>
          <a:p>
            <a:pPr algn="ctr"/>
            <a:r>
              <a:rPr lang="en-US" altLang="ja-JP" sz="675" b="1" dirty="0" smtClean="0">
                <a:solidFill>
                  <a:schemeClr val="bg1"/>
                </a:solidFill>
              </a:rPr>
              <a:t>3</a:t>
            </a:r>
            <a:endParaRPr lang="ja-JP" altLang="en-US" sz="675" b="1" dirty="0">
              <a:solidFill>
                <a:schemeClr val="bg1"/>
              </a:solidFill>
            </a:endParaRPr>
          </a:p>
        </p:txBody>
      </p:sp>
      <p:sp>
        <p:nvSpPr>
          <p:cNvPr id="52" name="Rounded Rectangle 9"/>
          <p:cNvSpPr/>
          <p:nvPr/>
        </p:nvSpPr>
        <p:spPr>
          <a:xfrm>
            <a:off x="161727" y="3848862"/>
            <a:ext cx="1375703" cy="1081567"/>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53" name="テキスト ボックス 52"/>
          <p:cNvSpPr txBox="1"/>
          <p:nvPr/>
        </p:nvSpPr>
        <p:spPr>
          <a:xfrm>
            <a:off x="198657" y="3719309"/>
            <a:ext cx="646331" cy="230832"/>
          </a:xfrm>
          <a:prstGeom prst="rect">
            <a:avLst/>
          </a:prstGeom>
          <a:solidFill>
            <a:schemeClr val="bg1"/>
          </a:solidFill>
        </p:spPr>
        <p:txBody>
          <a:bodyPr wrap="none" rtlCol="0" anchor="ctr">
            <a:spAutoFit/>
          </a:bodyPr>
          <a:lstStyle/>
          <a:p>
            <a:r>
              <a:rPr lang="ja-JP" altLang="en-US" sz="900" dirty="0"/>
              <a:t>行動ログ</a:t>
            </a:r>
            <a:endParaRPr lang="en-US" altLang="ja-JP" sz="900" dirty="0"/>
          </a:p>
        </p:txBody>
      </p:sp>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743" y="4052751"/>
            <a:ext cx="343459" cy="466023"/>
          </a:xfrm>
          <a:prstGeom prst="rect">
            <a:avLst/>
          </a:prstGeom>
        </p:spPr>
      </p:pic>
      <p:sp>
        <p:nvSpPr>
          <p:cNvPr id="55" name="テキスト ボックス 54"/>
          <p:cNvSpPr txBox="1"/>
          <p:nvPr/>
        </p:nvSpPr>
        <p:spPr>
          <a:xfrm>
            <a:off x="876844" y="4529991"/>
            <a:ext cx="564784" cy="230832"/>
          </a:xfrm>
          <a:prstGeom prst="rect">
            <a:avLst/>
          </a:prstGeom>
          <a:solidFill>
            <a:schemeClr val="bg1"/>
          </a:solidFill>
        </p:spPr>
        <p:txBody>
          <a:bodyPr wrap="square" rtlCol="0" anchor="ctr">
            <a:spAutoFit/>
          </a:bodyPr>
          <a:lstStyle/>
          <a:p>
            <a:r>
              <a:rPr lang="en-US" altLang="ja-JP" sz="900" dirty="0"/>
              <a:t>SDK</a:t>
            </a:r>
          </a:p>
        </p:txBody>
      </p:sp>
      <p:sp>
        <p:nvSpPr>
          <p:cNvPr id="56" name="右矢印 55"/>
          <p:cNvSpPr/>
          <p:nvPr/>
        </p:nvSpPr>
        <p:spPr>
          <a:xfrm>
            <a:off x="3172567" y="188578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64" name="図 63"/>
          <p:cNvPicPr>
            <a:picLocks noChangeAspect="1"/>
          </p:cNvPicPr>
          <p:nvPr/>
        </p:nvPicPr>
        <p:blipFill>
          <a:blip r:embed="rId9"/>
          <a:stretch>
            <a:fillRect/>
          </a:stretch>
        </p:blipFill>
        <p:spPr>
          <a:xfrm>
            <a:off x="7332277" y="5545662"/>
            <a:ext cx="1632211" cy="829940"/>
          </a:xfrm>
          <a:prstGeom prst="rect">
            <a:avLst/>
          </a:prstGeom>
        </p:spPr>
      </p:pic>
      <p:pic>
        <p:nvPicPr>
          <p:cNvPr id="65" name="図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0897" y="3717849"/>
            <a:ext cx="1364505" cy="401483"/>
          </a:xfrm>
          <a:prstGeom prst="rect">
            <a:avLst/>
          </a:prstGeom>
        </p:spPr>
      </p:pic>
      <p:pic>
        <p:nvPicPr>
          <p:cNvPr id="66" name="図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826" y="4278241"/>
            <a:ext cx="1417174" cy="675283"/>
          </a:xfrm>
          <a:prstGeom prst="rect">
            <a:avLst/>
          </a:prstGeom>
        </p:spPr>
      </p:pic>
      <p:pic>
        <p:nvPicPr>
          <p:cNvPr id="67" name="図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6170" y="2300071"/>
            <a:ext cx="1680124" cy="672049"/>
          </a:xfrm>
          <a:prstGeom prst="rect">
            <a:avLst/>
          </a:prstGeom>
        </p:spPr>
      </p:pic>
      <p:pic>
        <p:nvPicPr>
          <p:cNvPr id="68" name="図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93229" y="1558220"/>
            <a:ext cx="776816" cy="735851"/>
          </a:xfrm>
          <a:prstGeom prst="rect">
            <a:avLst/>
          </a:prstGeom>
        </p:spPr>
      </p:pic>
      <p:pic>
        <p:nvPicPr>
          <p:cNvPr id="70" name="図 6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64763" y="4930429"/>
            <a:ext cx="1700639" cy="574425"/>
          </a:xfrm>
          <a:prstGeom prst="rect">
            <a:avLst/>
          </a:prstGeom>
        </p:spPr>
      </p:pic>
      <p:pic>
        <p:nvPicPr>
          <p:cNvPr id="71" name="図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27229" y="2899447"/>
            <a:ext cx="822991" cy="624539"/>
          </a:xfrm>
          <a:prstGeom prst="rect">
            <a:avLst/>
          </a:prstGeom>
        </p:spPr>
      </p:pic>
      <p:sp>
        <p:nvSpPr>
          <p:cNvPr id="72" name="三角形 71"/>
          <p:cNvSpPr/>
          <p:nvPr/>
        </p:nvSpPr>
        <p:spPr>
          <a:xfrm rot="5400000">
            <a:off x="4870738" y="3804684"/>
            <a:ext cx="4746231" cy="2909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grpSp>
        <p:nvGrpSpPr>
          <p:cNvPr id="95" name="図形グループ 94"/>
          <p:cNvGrpSpPr/>
          <p:nvPr/>
        </p:nvGrpSpPr>
        <p:grpSpPr>
          <a:xfrm>
            <a:off x="1996503" y="1157227"/>
            <a:ext cx="1102369" cy="4163170"/>
            <a:chOff x="1759048" y="1138038"/>
            <a:chExt cx="1102369" cy="4163170"/>
          </a:xfrm>
        </p:grpSpPr>
        <p:sp>
          <p:nvSpPr>
            <p:cNvPr id="5" name="角丸四角形 4"/>
            <p:cNvSpPr/>
            <p:nvPr/>
          </p:nvSpPr>
          <p:spPr>
            <a:xfrm>
              <a:off x="1759048" y="1138038"/>
              <a:ext cx="1102369" cy="416317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AWS</a:t>
              </a:r>
              <a:endParaRPr lang="ja-JP" altLang="en-US" sz="1400" b="1" dirty="0"/>
            </a:p>
          </p:txBody>
        </p:sp>
        <p:grpSp>
          <p:nvGrpSpPr>
            <p:cNvPr id="46" name="図形グループ 45"/>
            <p:cNvGrpSpPr/>
            <p:nvPr/>
          </p:nvGrpSpPr>
          <p:grpSpPr>
            <a:xfrm>
              <a:off x="1976864" y="4047102"/>
              <a:ext cx="665163" cy="632498"/>
              <a:chOff x="5535873" y="2413348"/>
              <a:chExt cx="708936" cy="735192"/>
            </a:xfrm>
          </p:grpSpPr>
          <p:pic>
            <p:nvPicPr>
              <p:cNvPr id="47"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48" name="テキスト ボックス 47"/>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78" name="図形グループ 77"/>
            <p:cNvGrpSpPr/>
            <p:nvPr/>
          </p:nvGrpSpPr>
          <p:grpSpPr>
            <a:xfrm>
              <a:off x="1981859" y="2859802"/>
              <a:ext cx="665163" cy="632498"/>
              <a:chOff x="5535873" y="2413348"/>
              <a:chExt cx="708936" cy="735192"/>
            </a:xfrm>
          </p:grpSpPr>
          <p:pic>
            <p:nvPicPr>
              <p:cNvPr id="7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0" name="テキスト ボックス 79"/>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81" name="図形グループ 80"/>
            <p:cNvGrpSpPr/>
            <p:nvPr/>
          </p:nvGrpSpPr>
          <p:grpSpPr>
            <a:xfrm>
              <a:off x="1970471" y="1682671"/>
              <a:ext cx="665163" cy="632498"/>
              <a:chOff x="5535873" y="2413348"/>
              <a:chExt cx="708936" cy="735192"/>
            </a:xfrm>
          </p:grpSpPr>
          <p:pic>
            <p:nvPicPr>
              <p:cNvPr id="82"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3" name="テキスト ボックス 82"/>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sp>
        <p:nvSpPr>
          <p:cNvPr id="84" name="角丸四角形 83"/>
          <p:cNvSpPr/>
          <p:nvPr/>
        </p:nvSpPr>
        <p:spPr>
          <a:xfrm>
            <a:off x="1984650" y="5570362"/>
            <a:ext cx="1102369" cy="103591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GCP</a:t>
            </a:r>
            <a:endParaRPr lang="ja-JP" altLang="en-US" sz="1400" b="1" dirty="0">
              <a:solidFill>
                <a:srgbClr val="000000"/>
              </a:solidFill>
            </a:endParaRPr>
          </a:p>
        </p:txBody>
      </p:sp>
      <p:pic>
        <p:nvPicPr>
          <p:cNvPr id="87" name="図 8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7175" y="5913778"/>
            <a:ext cx="1139450" cy="644037"/>
          </a:xfrm>
          <a:prstGeom prst="rect">
            <a:avLst/>
          </a:prstGeom>
        </p:spPr>
      </p:pic>
      <p:sp>
        <p:nvSpPr>
          <p:cNvPr id="91" name="角丸四角形 90"/>
          <p:cNvSpPr/>
          <p:nvPr/>
        </p:nvSpPr>
        <p:spPr>
          <a:xfrm>
            <a:off x="5384380" y="5239614"/>
            <a:ext cx="1296431" cy="124540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smtClean="0">
                <a:solidFill>
                  <a:schemeClr val="tx1"/>
                </a:solidFill>
              </a:rPr>
              <a:t>模索中</a:t>
            </a:r>
            <a:endParaRPr lang="ja-JP" altLang="en-US" sz="675" b="1" dirty="0">
              <a:solidFill>
                <a:schemeClr val="tx1"/>
              </a:solidFill>
            </a:endParaRPr>
          </a:p>
        </p:txBody>
      </p:sp>
      <p:sp>
        <p:nvSpPr>
          <p:cNvPr id="92" name="テキスト ボックス 91"/>
          <p:cNvSpPr txBox="1"/>
          <p:nvPr/>
        </p:nvSpPr>
        <p:spPr>
          <a:xfrm>
            <a:off x="5552345" y="6247451"/>
            <a:ext cx="972370" cy="196208"/>
          </a:xfrm>
          <a:prstGeom prst="rect">
            <a:avLst/>
          </a:prstGeom>
          <a:noFill/>
        </p:spPr>
        <p:txBody>
          <a:bodyPr wrap="square" rtlCol="0">
            <a:spAutoFit/>
          </a:bodyPr>
          <a:lstStyle/>
          <a:p>
            <a:pPr algn="ctr"/>
            <a:r>
              <a:rPr lang="en-US" altLang="ja-JP" sz="675" b="1" dirty="0" err="1" smtClean="0"/>
              <a:t>BigQuery</a:t>
            </a:r>
            <a:endParaRPr lang="ja-JP" altLang="en-US" sz="675" b="1" dirty="0"/>
          </a:p>
        </p:txBody>
      </p:sp>
      <p:cxnSp>
        <p:nvCxnSpPr>
          <p:cNvPr id="94" name="直線矢印コネクタ 93"/>
          <p:cNvCxnSpPr/>
          <p:nvPr/>
        </p:nvCxnSpPr>
        <p:spPr>
          <a:xfrm flipV="1">
            <a:off x="3077443" y="6294024"/>
            <a:ext cx="2306937" cy="32874"/>
          </a:xfrm>
          <a:prstGeom prst="straightConnector1">
            <a:avLst/>
          </a:prstGeom>
          <a:ln w="98425">
            <a:solidFill>
              <a:schemeClr val="accent3">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8" name="図 8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2416" y="5441543"/>
            <a:ext cx="883774" cy="883774"/>
          </a:xfrm>
          <a:prstGeom prst="rect">
            <a:avLst/>
          </a:prstGeom>
        </p:spPr>
      </p:pic>
      <p:sp>
        <p:nvSpPr>
          <p:cNvPr id="99" name="右矢印 98"/>
          <p:cNvSpPr/>
          <p:nvPr/>
        </p:nvSpPr>
        <p:spPr>
          <a:xfrm>
            <a:off x="3175851" y="3176051"/>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0" name="右矢印 99"/>
          <p:cNvSpPr/>
          <p:nvPr/>
        </p:nvSpPr>
        <p:spPr>
          <a:xfrm>
            <a:off x="3170293" y="481953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1" name="右矢印 100"/>
          <p:cNvSpPr/>
          <p:nvPr/>
        </p:nvSpPr>
        <p:spPr>
          <a:xfrm rot="5400000">
            <a:off x="2337444" y="5192614"/>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2" name="右矢印 101"/>
          <p:cNvSpPr/>
          <p:nvPr/>
        </p:nvSpPr>
        <p:spPr>
          <a:xfrm>
            <a:off x="1540267" y="1849632"/>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3" name="右矢印 102"/>
          <p:cNvSpPr/>
          <p:nvPr/>
        </p:nvSpPr>
        <p:spPr>
          <a:xfrm>
            <a:off x="1545391" y="3033138"/>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4" name="右矢印 103"/>
          <p:cNvSpPr/>
          <p:nvPr/>
        </p:nvSpPr>
        <p:spPr>
          <a:xfrm>
            <a:off x="1550615" y="4321295"/>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Tree>
    <p:extLst>
      <p:ext uri="{BB962C8B-B14F-4D97-AF65-F5344CB8AC3E}">
        <p14:creationId xmlns:p14="http://schemas.microsoft.com/office/powerpoint/2010/main" val="1608770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リクルートライフスタイルの分析基盤</a:t>
            </a:r>
            <a:endParaRPr lang="ja-JP" altLang="en-US" sz="2800" dirty="0">
              <a:solidFill>
                <a:schemeClr val="tx2">
                  <a:lumMod val="60000"/>
                  <a:lumOff val="40000"/>
                </a:schemeClr>
              </a:solidFill>
            </a:endParaRPr>
          </a:p>
        </p:txBody>
      </p:sp>
      <p:sp>
        <p:nvSpPr>
          <p:cNvPr id="4" name="角丸四角形 3"/>
          <p:cNvSpPr/>
          <p:nvPr/>
        </p:nvSpPr>
        <p:spPr>
          <a:xfrm>
            <a:off x="3729354" y="1090751"/>
            <a:ext cx="3287834" cy="5506601"/>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350" b="1" dirty="0"/>
              <a:t>DWH</a:t>
            </a:r>
            <a:endParaRPr lang="ja-JP" altLang="en-US" sz="1350" b="1" dirty="0"/>
          </a:p>
        </p:txBody>
      </p:sp>
      <p:sp>
        <p:nvSpPr>
          <p:cNvPr id="6" name="Rounded Rectangle 9"/>
          <p:cNvSpPr/>
          <p:nvPr/>
        </p:nvSpPr>
        <p:spPr>
          <a:xfrm>
            <a:off x="161726" y="1483493"/>
            <a:ext cx="1358736" cy="1110861"/>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7" name="円柱 6"/>
          <p:cNvSpPr/>
          <p:nvPr/>
        </p:nvSpPr>
        <p:spPr>
          <a:xfrm>
            <a:off x="270813"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HPB</a:t>
            </a:r>
            <a:endParaRPr lang="ja-JP" altLang="en-US" sz="619" dirty="0"/>
          </a:p>
        </p:txBody>
      </p:sp>
      <p:sp>
        <p:nvSpPr>
          <p:cNvPr id="8" name="円柱 7"/>
          <p:cNvSpPr/>
          <p:nvPr/>
        </p:nvSpPr>
        <p:spPr>
          <a:xfrm>
            <a:off x="897998"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JLN</a:t>
            </a:r>
            <a:endParaRPr lang="ja-JP" altLang="en-US" sz="619"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68" y="1397764"/>
            <a:ext cx="674768" cy="223290"/>
          </a:xfrm>
          <a:prstGeom prst="rect">
            <a:avLst/>
          </a:prstGeom>
          <a:solidFill>
            <a:schemeClr val="bg1"/>
          </a:solidFill>
        </p:spPr>
      </p:pic>
      <p:sp>
        <p:nvSpPr>
          <p:cNvPr id="10" name="円柱 9"/>
          <p:cNvSpPr/>
          <p:nvPr/>
        </p:nvSpPr>
        <p:spPr>
          <a:xfrm>
            <a:off x="278205" y="2160588"/>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HPG</a:t>
            </a:r>
            <a:endParaRPr lang="ja-JP" altLang="en-US" sz="619" dirty="0"/>
          </a:p>
        </p:txBody>
      </p:sp>
      <p:sp>
        <p:nvSpPr>
          <p:cNvPr id="11" name="テキスト ボックス 10"/>
          <p:cNvSpPr txBox="1"/>
          <p:nvPr/>
        </p:nvSpPr>
        <p:spPr>
          <a:xfrm>
            <a:off x="809905" y="2163345"/>
            <a:ext cx="450671" cy="369332"/>
          </a:xfrm>
          <a:prstGeom prst="rect">
            <a:avLst/>
          </a:prstGeom>
          <a:noFill/>
        </p:spPr>
        <p:txBody>
          <a:bodyPr wrap="square" rtlCol="0">
            <a:spAutoFit/>
          </a:bodyPr>
          <a:lstStyle/>
          <a:p>
            <a:r>
              <a:rPr lang="ja-JP" altLang="en-US" sz="900" dirty="0"/>
              <a:t>・・・</a:t>
            </a:r>
          </a:p>
        </p:txBody>
      </p:sp>
      <p:sp>
        <p:nvSpPr>
          <p:cNvPr id="12" name="テキスト ボックス 11"/>
          <p:cNvSpPr txBox="1"/>
          <p:nvPr/>
        </p:nvSpPr>
        <p:spPr>
          <a:xfrm>
            <a:off x="911336" y="1317527"/>
            <a:ext cx="790155" cy="215444"/>
          </a:xfrm>
          <a:prstGeom prst="rect">
            <a:avLst/>
          </a:prstGeom>
          <a:noFill/>
        </p:spPr>
        <p:txBody>
          <a:bodyPr wrap="square" rtlCol="0">
            <a:spAutoFit/>
          </a:bodyPr>
          <a:lstStyle/>
          <a:p>
            <a:r>
              <a:rPr lang="ja-JP" altLang="en-US" sz="800" dirty="0"/>
              <a:t>各事業データ</a:t>
            </a:r>
          </a:p>
        </p:txBody>
      </p:sp>
      <p:grpSp>
        <p:nvGrpSpPr>
          <p:cNvPr id="14" name="図形グループ 13"/>
          <p:cNvGrpSpPr/>
          <p:nvPr/>
        </p:nvGrpSpPr>
        <p:grpSpPr>
          <a:xfrm>
            <a:off x="4008146" y="1495103"/>
            <a:ext cx="1279818" cy="1298233"/>
            <a:chOff x="5285901" y="473604"/>
            <a:chExt cx="1528699" cy="1530310"/>
          </a:xfrm>
        </p:grpSpPr>
        <p:sp>
          <p:nvSpPr>
            <p:cNvPr id="15" name="角丸四角形 14"/>
            <p:cNvSpPr/>
            <p:nvPr/>
          </p:nvSpPr>
          <p:spPr>
            <a:xfrm>
              <a:off x="5285901" y="47360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施策</a:t>
              </a:r>
              <a:r>
                <a:rPr lang="en-US" altLang="ja-JP" sz="675" b="1" dirty="0">
                  <a:solidFill>
                    <a:schemeClr val="tx1"/>
                  </a:solidFill>
                </a:rPr>
                <a:t>Batch</a:t>
              </a:r>
              <a:r>
                <a:rPr lang="ja-JP" altLang="en-US" sz="675" b="1" dirty="0">
                  <a:solidFill>
                    <a:schemeClr val="tx1"/>
                  </a:solidFill>
                </a:rPr>
                <a:t>用</a:t>
              </a:r>
            </a:p>
          </p:txBody>
        </p:sp>
        <p:grpSp>
          <p:nvGrpSpPr>
            <p:cNvPr id="16" name="図形グループ 15"/>
            <p:cNvGrpSpPr/>
            <p:nvPr/>
          </p:nvGrpSpPr>
          <p:grpSpPr>
            <a:xfrm>
              <a:off x="5445528" y="846272"/>
              <a:ext cx="1209447" cy="1103602"/>
              <a:chOff x="9030943" y="4002788"/>
              <a:chExt cx="701688" cy="800578"/>
            </a:xfrm>
          </p:grpSpPr>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0944" y="4002788"/>
                <a:ext cx="701687" cy="643673"/>
              </a:xfrm>
              <a:prstGeom prst="rect">
                <a:avLst/>
              </a:prstGeom>
            </p:spPr>
          </p:pic>
          <p:sp>
            <p:nvSpPr>
              <p:cNvPr id="18" name="TextBox 399"/>
              <p:cNvSpPr txBox="1"/>
              <p:nvPr/>
            </p:nvSpPr>
            <p:spPr>
              <a:xfrm>
                <a:off x="9030943" y="4647734"/>
                <a:ext cx="701688" cy="155632"/>
              </a:xfrm>
              <a:prstGeom prst="rect">
                <a:avLst/>
              </a:prstGeom>
              <a:noFill/>
            </p:spPr>
            <p:txBody>
              <a:bodyPr wrap="square" lIns="0" tIns="0" rIns="0" bIns="0" rtlCol="0" anchor="t">
                <a:noAutofit/>
              </a:bodyPr>
              <a:lstStyle/>
              <a:p>
                <a:pPr algn="ctr"/>
                <a:r>
                  <a:rPr lang="en-US" sz="563" b="1"/>
                  <a:t>Netezza</a:t>
                </a:r>
                <a:endParaRPr lang="en-US" sz="563" b="1" dirty="0"/>
              </a:p>
            </p:txBody>
          </p:sp>
        </p:grpSp>
      </p:grpSp>
      <p:grpSp>
        <p:nvGrpSpPr>
          <p:cNvPr id="23" name="図形グループ 22"/>
          <p:cNvGrpSpPr/>
          <p:nvPr/>
        </p:nvGrpSpPr>
        <p:grpSpPr>
          <a:xfrm>
            <a:off x="3991532" y="4819536"/>
            <a:ext cx="1296431" cy="1245403"/>
            <a:chOff x="5274240" y="4629424"/>
            <a:chExt cx="1635464" cy="1530310"/>
          </a:xfrm>
        </p:grpSpPr>
        <p:sp>
          <p:nvSpPr>
            <p:cNvPr id="24" name="角丸四角形 23"/>
            <p:cNvSpPr/>
            <p:nvPr/>
          </p:nvSpPr>
          <p:spPr>
            <a:xfrm>
              <a:off x="5274240" y="4629424"/>
              <a:ext cx="1635464"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サイトログ保存用</a:t>
              </a:r>
            </a:p>
          </p:txBody>
        </p:sp>
        <p:sp>
          <p:nvSpPr>
            <p:cNvPr id="25" name="テキスト ボックス 24"/>
            <p:cNvSpPr txBox="1"/>
            <p:nvPr/>
          </p:nvSpPr>
          <p:spPr>
            <a:xfrm>
              <a:off x="5486130" y="5867821"/>
              <a:ext cx="1226657" cy="241094"/>
            </a:xfrm>
            <a:prstGeom prst="rect">
              <a:avLst/>
            </a:prstGeom>
            <a:noFill/>
          </p:spPr>
          <p:txBody>
            <a:bodyPr wrap="square" rtlCol="0">
              <a:spAutoFit/>
            </a:bodyPr>
            <a:lstStyle/>
            <a:p>
              <a:pPr algn="ctr"/>
              <a:r>
                <a:rPr lang="en-US" altLang="ja-JP" sz="675" b="1" dirty="0" err="1"/>
                <a:t>TreasureData</a:t>
              </a:r>
              <a:endParaRPr lang="ja-JP" altLang="en-US" sz="675" b="1"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996" y="5034944"/>
              <a:ext cx="1567811" cy="823100"/>
            </a:xfrm>
            <a:prstGeom prst="rect">
              <a:avLst/>
            </a:prstGeom>
          </p:spPr>
        </p:pic>
      </p:grpSp>
      <p:grpSp>
        <p:nvGrpSpPr>
          <p:cNvPr id="27" name="図形グループ 26"/>
          <p:cNvGrpSpPr/>
          <p:nvPr/>
        </p:nvGrpSpPr>
        <p:grpSpPr>
          <a:xfrm>
            <a:off x="3989225" y="2907429"/>
            <a:ext cx="1301046" cy="1240719"/>
            <a:chOff x="5323988" y="2504284"/>
            <a:chExt cx="1528699" cy="1549462"/>
          </a:xfrm>
        </p:grpSpPr>
        <p:sp>
          <p:nvSpPr>
            <p:cNvPr id="28" name="角丸四角形 27"/>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30" name="テキスト ボックス 29"/>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57" y="4081769"/>
            <a:ext cx="449527" cy="682672"/>
          </a:xfrm>
          <a:prstGeom prst="rect">
            <a:avLst/>
          </a:prstGeom>
        </p:spPr>
      </p:pic>
      <p:sp>
        <p:nvSpPr>
          <p:cNvPr id="32" name="Rounded Rectangle 9"/>
          <p:cNvSpPr/>
          <p:nvPr/>
        </p:nvSpPr>
        <p:spPr>
          <a:xfrm>
            <a:off x="162167" y="2775512"/>
            <a:ext cx="1378100" cy="789974"/>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33" name="テキスト ボックス 32"/>
          <p:cNvSpPr txBox="1"/>
          <p:nvPr/>
        </p:nvSpPr>
        <p:spPr>
          <a:xfrm>
            <a:off x="248657" y="2661843"/>
            <a:ext cx="761747" cy="230832"/>
          </a:xfrm>
          <a:prstGeom prst="rect">
            <a:avLst/>
          </a:prstGeom>
          <a:solidFill>
            <a:schemeClr val="bg1"/>
          </a:solidFill>
        </p:spPr>
        <p:txBody>
          <a:bodyPr wrap="none" rtlCol="0" anchor="ctr">
            <a:spAutoFit/>
          </a:bodyPr>
          <a:lstStyle/>
          <a:p>
            <a:r>
              <a:rPr lang="ja-JP" altLang="en-US" sz="900" dirty="0"/>
              <a:t>外部データ</a:t>
            </a:r>
            <a:endParaRPr lang="en-US" altLang="ja-JP" sz="900" dirty="0"/>
          </a:p>
        </p:txBody>
      </p:sp>
      <p:grpSp>
        <p:nvGrpSpPr>
          <p:cNvPr id="34" name="図形グループ 33"/>
          <p:cNvGrpSpPr/>
          <p:nvPr/>
        </p:nvGrpSpPr>
        <p:grpSpPr>
          <a:xfrm>
            <a:off x="297871" y="2910127"/>
            <a:ext cx="495448" cy="554614"/>
            <a:chOff x="10017301" y="702888"/>
            <a:chExt cx="634074" cy="650012"/>
          </a:xfrm>
        </p:grpSpPr>
        <p:sp>
          <p:nvSpPr>
            <p:cNvPr id="35" name="メモ 34"/>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6" name="角丸四角形 35"/>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TSV</a:t>
              </a:r>
              <a:endParaRPr lang="ja-JP" altLang="en-US" sz="675" dirty="0">
                <a:latin typeface="Helvetica" charset="0"/>
                <a:ea typeface="Helvetica" charset="0"/>
                <a:cs typeface="Helvetica" charset="0"/>
              </a:endParaRPr>
            </a:p>
          </p:txBody>
        </p:sp>
      </p:grpSp>
      <p:grpSp>
        <p:nvGrpSpPr>
          <p:cNvPr id="37" name="図形グループ 36"/>
          <p:cNvGrpSpPr/>
          <p:nvPr/>
        </p:nvGrpSpPr>
        <p:grpSpPr>
          <a:xfrm>
            <a:off x="970611" y="2929605"/>
            <a:ext cx="481001" cy="553712"/>
            <a:chOff x="10017301" y="702888"/>
            <a:chExt cx="634074" cy="650012"/>
          </a:xfrm>
        </p:grpSpPr>
        <p:sp>
          <p:nvSpPr>
            <p:cNvPr id="38" name="メモ 37"/>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9" name="角丸四角形 38"/>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CSV</a:t>
              </a:r>
              <a:endParaRPr lang="ja-JP" altLang="en-US" sz="675" dirty="0">
                <a:latin typeface="Helvetica" charset="0"/>
                <a:ea typeface="Helvetica" charset="0"/>
                <a:cs typeface="Helvetica" charset="0"/>
              </a:endParaRPr>
            </a:p>
          </p:txBody>
        </p:sp>
      </p:grpSp>
      <p:sp>
        <p:nvSpPr>
          <p:cNvPr id="45" name="テキスト ボックス 44"/>
          <p:cNvSpPr txBox="1"/>
          <p:nvPr/>
        </p:nvSpPr>
        <p:spPr>
          <a:xfrm>
            <a:off x="1991836" y="3057052"/>
            <a:ext cx="232756" cy="196208"/>
          </a:xfrm>
          <a:prstGeom prst="rect">
            <a:avLst/>
          </a:prstGeom>
          <a:noFill/>
        </p:spPr>
        <p:txBody>
          <a:bodyPr wrap="none" rtlCol="0">
            <a:spAutoFit/>
          </a:bodyPr>
          <a:lstStyle/>
          <a:p>
            <a:pPr algn="ctr"/>
            <a:r>
              <a:rPr lang="en-US" altLang="ja-JP" sz="675" b="1" dirty="0" smtClean="0">
                <a:solidFill>
                  <a:schemeClr val="bg1"/>
                </a:solidFill>
              </a:rPr>
              <a:t>3</a:t>
            </a:r>
            <a:endParaRPr lang="ja-JP" altLang="en-US" sz="675" b="1" dirty="0">
              <a:solidFill>
                <a:schemeClr val="bg1"/>
              </a:solidFill>
            </a:endParaRPr>
          </a:p>
        </p:txBody>
      </p:sp>
      <p:sp>
        <p:nvSpPr>
          <p:cNvPr id="52" name="Rounded Rectangle 9"/>
          <p:cNvSpPr/>
          <p:nvPr/>
        </p:nvSpPr>
        <p:spPr>
          <a:xfrm>
            <a:off x="161727" y="3848862"/>
            <a:ext cx="1375703" cy="1081567"/>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53" name="テキスト ボックス 52"/>
          <p:cNvSpPr txBox="1"/>
          <p:nvPr/>
        </p:nvSpPr>
        <p:spPr>
          <a:xfrm>
            <a:off x="198657" y="3719309"/>
            <a:ext cx="646331" cy="230832"/>
          </a:xfrm>
          <a:prstGeom prst="rect">
            <a:avLst/>
          </a:prstGeom>
          <a:solidFill>
            <a:schemeClr val="bg1"/>
          </a:solidFill>
        </p:spPr>
        <p:txBody>
          <a:bodyPr wrap="none" rtlCol="0" anchor="ctr">
            <a:spAutoFit/>
          </a:bodyPr>
          <a:lstStyle/>
          <a:p>
            <a:r>
              <a:rPr lang="ja-JP" altLang="en-US" sz="900" dirty="0"/>
              <a:t>行動ログ</a:t>
            </a:r>
            <a:endParaRPr lang="en-US" altLang="ja-JP" sz="900" dirty="0"/>
          </a:p>
        </p:txBody>
      </p:sp>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743" y="4052751"/>
            <a:ext cx="343459" cy="466023"/>
          </a:xfrm>
          <a:prstGeom prst="rect">
            <a:avLst/>
          </a:prstGeom>
        </p:spPr>
      </p:pic>
      <p:sp>
        <p:nvSpPr>
          <p:cNvPr id="55" name="テキスト ボックス 54"/>
          <p:cNvSpPr txBox="1"/>
          <p:nvPr/>
        </p:nvSpPr>
        <p:spPr>
          <a:xfrm>
            <a:off x="876844" y="4529991"/>
            <a:ext cx="564784" cy="230832"/>
          </a:xfrm>
          <a:prstGeom prst="rect">
            <a:avLst/>
          </a:prstGeom>
          <a:solidFill>
            <a:schemeClr val="bg1"/>
          </a:solidFill>
        </p:spPr>
        <p:txBody>
          <a:bodyPr wrap="square" rtlCol="0" anchor="ctr">
            <a:spAutoFit/>
          </a:bodyPr>
          <a:lstStyle/>
          <a:p>
            <a:r>
              <a:rPr lang="en-US" altLang="ja-JP" sz="900" dirty="0"/>
              <a:t>SDK</a:t>
            </a:r>
          </a:p>
        </p:txBody>
      </p:sp>
      <p:sp>
        <p:nvSpPr>
          <p:cNvPr id="56" name="右矢印 55"/>
          <p:cNvSpPr/>
          <p:nvPr/>
        </p:nvSpPr>
        <p:spPr>
          <a:xfrm>
            <a:off x="3172567" y="188578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64" name="図 63"/>
          <p:cNvPicPr>
            <a:picLocks noChangeAspect="1"/>
          </p:cNvPicPr>
          <p:nvPr/>
        </p:nvPicPr>
        <p:blipFill>
          <a:blip r:embed="rId9"/>
          <a:stretch>
            <a:fillRect/>
          </a:stretch>
        </p:blipFill>
        <p:spPr>
          <a:xfrm>
            <a:off x="7332277" y="5545662"/>
            <a:ext cx="1632211" cy="829940"/>
          </a:xfrm>
          <a:prstGeom prst="rect">
            <a:avLst/>
          </a:prstGeom>
        </p:spPr>
      </p:pic>
      <p:pic>
        <p:nvPicPr>
          <p:cNvPr id="65" name="図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0897" y="3717849"/>
            <a:ext cx="1364505" cy="401483"/>
          </a:xfrm>
          <a:prstGeom prst="rect">
            <a:avLst/>
          </a:prstGeom>
        </p:spPr>
      </p:pic>
      <p:pic>
        <p:nvPicPr>
          <p:cNvPr id="66" name="図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826" y="4278241"/>
            <a:ext cx="1417174" cy="675283"/>
          </a:xfrm>
          <a:prstGeom prst="rect">
            <a:avLst/>
          </a:prstGeom>
        </p:spPr>
      </p:pic>
      <p:pic>
        <p:nvPicPr>
          <p:cNvPr id="67" name="図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6170" y="2300071"/>
            <a:ext cx="1680124" cy="672049"/>
          </a:xfrm>
          <a:prstGeom prst="rect">
            <a:avLst/>
          </a:prstGeom>
        </p:spPr>
      </p:pic>
      <p:pic>
        <p:nvPicPr>
          <p:cNvPr id="68" name="図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93229" y="1558220"/>
            <a:ext cx="776816" cy="735851"/>
          </a:xfrm>
          <a:prstGeom prst="rect">
            <a:avLst/>
          </a:prstGeom>
        </p:spPr>
      </p:pic>
      <p:pic>
        <p:nvPicPr>
          <p:cNvPr id="70" name="図 6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64763" y="4930429"/>
            <a:ext cx="1700639" cy="574425"/>
          </a:xfrm>
          <a:prstGeom prst="rect">
            <a:avLst/>
          </a:prstGeom>
        </p:spPr>
      </p:pic>
      <p:pic>
        <p:nvPicPr>
          <p:cNvPr id="71" name="図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27229" y="2899447"/>
            <a:ext cx="822991" cy="624539"/>
          </a:xfrm>
          <a:prstGeom prst="rect">
            <a:avLst/>
          </a:prstGeom>
        </p:spPr>
      </p:pic>
      <p:sp>
        <p:nvSpPr>
          <p:cNvPr id="72" name="三角形 71"/>
          <p:cNvSpPr/>
          <p:nvPr/>
        </p:nvSpPr>
        <p:spPr>
          <a:xfrm rot="5400000">
            <a:off x="4870738" y="3804684"/>
            <a:ext cx="4746231" cy="2909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grpSp>
        <p:nvGrpSpPr>
          <p:cNvPr id="95" name="図形グループ 94"/>
          <p:cNvGrpSpPr/>
          <p:nvPr/>
        </p:nvGrpSpPr>
        <p:grpSpPr>
          <a:xfrm>
            <a:off x="1996503" y="1157227"/>
            <a:ext cx="1102369" cy="4163170"/>
            <a:chOff x="1759048" y="1138038"/>
            <a:chExt cx="1102369" cy="4163170"/>
          </a:xfrm>
        </p:grpSpPr>
        <p:sp>
          <p:nvSpPr>
            <p:cNvPr id="5" name="角丸四角形 4"/>
            <p:cNvSpPr/>
            <p:nvPr/>
          </p:nvSpPr>
          <p:spPr>
            <a:xfrm>
              <a:off x="1759048" y="1138038"/>
              <a:ext cx="1102369" cy="416317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AWS</a:t>
              </a:r>
              <a:endParaRPr lang="ja-JP" altLang="en-US" sz="1400" b="1" dirty="0"/>
            </a:p>
          </p:txBody>
        </p:sp>
        <p:grpSp>
          <p:nvGrpSpPr>
            <p:cNvPr id="46" name="図形グループ 45"/>
            <p:cNvGrpSpPr/>
            <p:nvPr/>
          </p:nvGrpSpPr>
          <p:grpSpPr>
            <a:xfrm>
              <a:off x="1976864" y="4047102"/>
              <a:ext cx="665163" cy="632498"/>
              <a:chOff x="5535873" y="2413348"/>
              <a:chExt cx="708936" cy="735192"/>
            </a:xfrm>
          </p:grpSpPr>
          <p:pic>
            <p:nvPicPr>
              <p:cNvPr id="47"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48" name="テキスト ボックス 47"/>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78" name="図形グループ 77"/>
            <p:cNvGrpSpPr/>
            <p:nvPr/>
          </p:nvGrpSpPr>
          <p:grpSpPr>
            <a:xfrm>
              <a:off x="1981859" y="2859802"/>
              <a:ext cx="665163" cy="632498"/>
              <a:chOff x="5535873" y="2413348"/>
              <a:chExt cx="708936" cy="735192"/>
            </a:xfrm>
          </p:grpSpPr>
          <p:pic>
            <p:nvPicPr>
              <p:cNvPr id="7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0" name="テキスト ボックス 79"/>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81" name="図形グループ 80"/>
            <p:cNvGrpSpPr/>
            <p:nvPr/>
          </p:nvGrpSpPr>
          <p:grpSpPr>
            <a:xfrm>
              <a:off x="1970471" y="1682671"/>
              <a:ext cx="665163" cy="632498"/>
              <a:chOff x="5535873" y="2413348"/>
              <a:chExt cx="708936" cy="735192"/>
            </a:xfrm>
          </p:grpSpPr>
          <p:pic>
            <p:nvPicPr>
              <p:cNvPr id="82"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3" name="テキスト ボックス 82"/>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sp>
        <p:nvSpPr>
          <p:cNvPr id="84" name="角丸四角形 83"/>
          <p:cNvSpPr/>
          <p:nvPr/>
        </p:nvSpPr>
        <p:spPr>
          <a:xfrm>
            <a:off x="1984650" y="5570362"/>
            <a:ext cx="1102369" cy="103591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GCP</a:t>
            </a:r>
            <a:endParaRPr lang="ja-JP" altLang="en-US" sz="1400" b="1" dirty="0">
              <a:solidFill>
                <a:srgbClr val="000000"/>
              </a:solidFill>
            </a:endParaRPr>
          </a:p>
        </p:txBody>
      </p:sp>
      <p:pic>
        <p:nvPicPr>
          <p:cNvPr id="87" name="図 8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7175" y="5913778"/>
            <a:ext cx="1139450" cy="644037"/>
          </a:xfrm>
          <a:prstGeom prst="rect">
            <a:avLst/>
          </a:prstGeom>
        </p:spPr>
      </p:pic>
      <p:sp>
        <p:nvSpPr>
          <p:cNvPr id="91" name="角丸四角形 90"/>
          <p:cNvSpPr/>
          <p:nvPr/>
        </p:nvSpPr>
        <p:spPr>
          <a:xfrm>
            <a:off x="5384380" y="5239614"/>
            <a:ext cx="1296431" cy="124540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smtClean="0">
                <a:solidFill>
                  <a:schemeClr val="tx1"/>
                </a:solidFill>
              </a:rPr>
              <a:t>模索中</a:t>
            </a:r>
            <a:endParaRPr lang="ja-JP" altLang="en-US" sz="675" b="1" dirty="0">
              <a:solidFill>
                <a:schemeClr val="tx1"/>
              </a:solidFill>
            </a:endParaRPr>
          </a:p>
        </p:txBody>
      </p:sp>
      <p:sp>
        <p:nvSpPr>
          <p:cNvPr id="92" name="テキスト ボックス 91"/>
          <p:cNvSpPr txBox="1"/>
          <p:nvPr/>
        </p:nvSpPr>
        <p:spPr>
          <a:xfrm>
            <a:off x="5552345" y="6247451"/>
            <a:ext cx="972370" cy="196208"/>
          </a:xfrm>
          <a:prstGeom prst="rect">
            <a:avLst/>
          </a:prstGeom>
          <a:noFill/>
        </p:spPr>
        <p:txBody>
          <a:bodyPr wrap="square" rtlCol="0">
            <a:spAutoFit/>
          </a:bodyPr>
          <a:lstStyle/>
          <a:p>
            <a:pPr algn="ctr"/>
            <a:r>
              <a:rPr lang="en-US" altLang="ja-JP" sz="675" b="1" dirty="0" err="1" smtClean="0"/>
              <a:t>BigQuery</a:t>
            </a:r>
            <a:endParaRPr lang="ja-JP" altLang="en-US" sz="675" b="1" dirty="0"/>
          </a:p>
        </p:txBody>
      </p:sp>
      <p:cxnSp>
        <p:nvCxnSpPr>
          <p:cNvPr id="94" name="直線矢印コネクタ 93"/>
          <p:cNvCxnSpPr/>
          <p:nvPr/>
        </p:nvCxnSpPr>
        <p:spPr>
          <a:xfrm flipV="1">
            <a:off x="3077443" y="6294024"/>
            <a:ext cx="2306937" cy="32874"/>
          </a:xfrm>
          <a:prstGeom prst="straightConnector1">
            <a:avLst/>
          </a:prstGeom>
          <a:ln w="98425">
            <a:solidFill>
              <a:schemeClr val="accent3">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8" name="図 8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2416" y="5441543"/>
            <a:ext cx="883774" cy="883774"/>
          </a:xfrm>
          <a:prstGeom prst="rect">
            <a:avLst/>
          </a:prstGeom>
        </p:spPr>
      </p:pic>
      <p:sp>
        <p:nvSpPr>
          <p:cNvPr id="99" name="右矢印 98"/>
          <p:cNvSpPr/>
          <p:nvPr/>
        </p:nvSpPr>
        <p:spPr>
          <a:xfrm>
            <a:off x="3175851" y="3176051"/>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0" name="右矢印 99"/>
          <p:cNvSpPr/>
          <p:nvPr/>
        </p:nvSpPr>
        <p:spPr>
          <a:xfrm>
            <a:off x="3170293" y="481953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1" name="右矢印 100"/>
          <p:cNvSpPr/>
          <p:nvPr/>
        </p:nvSpPr>
        <p:spPr>
          <a:xfrm rot="5400000">
            <a:off x="2337444" y="5192614"/>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2" name="右矢印 101"/>
          <p:cNvSpPr/>
          <p:nvPr/>
        </p:nvSpPr>
        <p:spPr>
          <a:xfrm>
            <a:off x="1540267" y="1849632"/>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3" name="右矢印 102"/>
          <p:cNvSpPr/>
          <p:nvPr/>
        </p:nvSpPr>
        <p:spPr>
          <a:xfrm>
            <a:off x="1545391" y="3033138"/>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4" name="右矢印 103"/>
          <p:cNvSpPr/>
          <p:nvPr/>
        </p:nvSpPr>
        <p:spPr>
          <a:xfrm>
            <a:off x="1550615" y="4321295"/>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3" name="角丸四角形吹き出し 72"/>
          <p:cNvSpPr/>
          <p:nvPr/>
        </p:nvSpPr>
        <p:spPr>
          <a:xfrm>
            <a:off x="5566756" y="1090751"/>
            <a:ext cx="3577244" cy="5394265"/>
          </a:xfrm>
          <a:prstGeom prst="wedgeRoundRectCallout">
            <a:avLst>
              <a:gd name="adj1" fmla="val -57656"/>
              <a:gd name="adj2" fmla="val -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latin typeface="Meiryo" charset="-128"/>
                <a:ea typeface="Meiryo" charset="-128"/>
                <a:cs typeface="Meiryo" charset="-128"/>
              </a:rPr>
              <a:t>Adohoc</a:t>
            </a:r>
            <a:r>
              <a:rPr lang="ja-JP" altLang="en-US" dirty="0" smtClean="0">
                <a:latin typeface="Meiryo" charset="-128"/>
                <a:ea typeface="Meiryo" charset="-128"/>
                <a:cs typeface="Meiryo" charset="-128"/>
              </a:rPr>
              <a:t>分析用に開放している環境</a:t>
            </a:r>
            <a:endParaRPr lang="en-US" altLang="ja-JP" dirty="0" smtClean="0">
              <a:latin typeface="Meiryo" charset="-128"/>
              <a:ea typeface="Meiryo" charset="-128"/>
              <a:cs typeface="Meiryo" charset="-128"/>
            </a:endParaRPr>
          </a:p>
          <a:p>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ds2.8xlarge</a:t>
            </a:r>
            <a:r>
              <a:rPr lang="en-US" altLang="ja-JP" dirty="0">
                <a:latin typeface="Meiryo" charset="-128"/>
                <a:ea typeface="Meiryo" charset="-128"/>
                <a:cs typeface="Meiryo" charset="-128"/>
              </a:rPr>
              <a:t> </a:t>
            </a:r>
            <a:r>
              <a:rPr lang="en-US" altLang="ja-JP" dirty="0" smtClean="0">
                <a:latin typeface="Meiryo" charset="-128"/>
                <a:ea typeface="Meiryo" charset="-128"/>
                <a:cs typeface="Meiryo" charset="-128"/>
              </a:rPr>
              <a:t>* 11</a:t>
            </a:r>
          </a:p>
          <a:p>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日次更新されてデータ鮮度は高いが、常に</a:t>
            </a:r>
            <a:r>
              <a:rPr lang="en-US" altLang="ja-JP" dirty="0" smtClean="0">
                <a:latin typeface="Meiryo" charset="-128"/>
                <a:ea typeface="Meiryo" charset="-128"/>
                <a:cs typeface="Meiryo" charset="-128"/>
              </a:rPr>
              <a:t>load</a:t>
            </a:r>
            <a:r>
              <a:rPr lang="ja-JP" altLang="en-US" dirty="0" smtClean="0">
                <a:latin typeface="Meiryo" charset="-128"/>
                <a:ea typeface="Meiryo" charset="-128"/>
                <a:cs typeface="Meiryo" charset="-128"/>
              </a:rPr>
              <a:t>と</a:t>
            </a:r>
            <a:r>
              <a:rPr lang="en-US" altLang="ja-JP" dirty="0" smtClean="0">
                <a:latin typeface="Meiryo" charset="-128"/>
                <a:ea typeface="Meiryo" charset="-128"/>
                <a:cs typeface="Meiryo" charset="-128"/>
              </a:rPr>
              <a:t>update</a:t>
            </a:r>
            <a:r>
              <a:rPr lang="ja-JP" altLang="en-US" dirty="0" smtClean="0">
                <a:latin typeface="Meiryo" charset="-128"/>
                <a:ea typeface="Meiryo" charset="-128"/>
                <a:cs typeface="Meiryo" charset="-128"/>
              </a:rPr>
              <a:t>が走っているため負荷が高い</a:t>
            </a:r>
            <a:endParaRPr lang="en-US" altLang="ja-JP" dirty="0" smtClean="0">
              <a:latin typeface="Meiryo" charset="-128"/>
              <a:ea typeface="Meiryo" charset="-128"/>
              <a:cs typeface="Meiryo" charset="-128"/>
            </a:endParaRPr>
          </a:p>
          <a:p>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1500tables load/day</a:t>
            </a:r>
          </a:p>
          <a:p>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1000tables update/day</a:t>
            </a:r>
          </a:p>
          <a:p>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負荷が非常に高くて単純な</a:t>
            </a:r>
            <a:r>
              <a:rPr lang="en-US" altLang="ja-JP" dirty="0" smtClean="0">
                <a:latin typeface="Meiryo" charset="-128"/>
                <a:ea typeface="Meiryo" charset="-128"/>
                <a:cs typeface="Meiryo" charset="-128"/>
              </a:rPr>
              <a:t>select</a:t>
            </a:r>
            <a:r>
              <a:rPr lang="ja-JP" altLang="en-US" dirty="0" smtClean="0">
                <a:latin typeface="Meiryo" charset="-128"/>
                <a:ea typeface="Meiryo" charset="-128"/>
                <a:cs typeface="Meiryo" charset="-128"/>
              </a:rPr>
              <a:t>にも時間がかかる・・・</a:t>
            </a:r>
            <a:endParaRPr lang="en-US" altLang="ja-JP" dirty="0" smtClean="0">
              <a:latin typeface="Meiryo" charset="-128"/>
              <a:ea typeface="Meiryo" charset="-128"/>
              <a:cs typeface="Meiryo" charset="-128"/>
            </a:endParaRPr>
          </a:p>
          <a:p>
            <a:r>
              <a:rPr lang="en-US" altLang="ja-JP" dirty="0" smtClean="0">
                <a:latin typeface="Meiryo" charset="-128"/>
                <a:ea typeface="Meiryo" charset="-128"/>
                <a:cs typeface="Meiryo" charset="-128"/>
              </a:rPr>
              <a:t>Create table</a:t>
            </a:r>
            <a:r>
              <a:rPr lang="ja-JP" altLang="en-US" dirty="0" smtClean="0">
                <a:latin typeface="Meiryo" charset="-128"/>
                <a:ea typeface="Meiryo" charset="-128"/>
                <a:cs typeface="Meiryo" charset="-128"/>
              </a:rPr>
              <a:t>に５分とか</a:t>
            </a:r>
            <a:endParaRPr lang="en-US" altLang="ja-JP" dirty="0" smtClean="0">
              <a:latin typeface="Meiryo" charset="-128"/>
              <a:ea typeface="Meiryo" charset="-128"/>
              <a:cs typeface="Meiryo" charset="-128"/>
            </a:endParaRPr>
          </a:p>
          <a:p>
            <a:r>
              <a:rPr lang="ja-JP" altLang="en-US" dirty="0" smtClean="0">
                <a:latin typeface="Meiryo" charset="-128"/>
                <a:ea typeface="Meiryo" charset="-128"/>
                <a:cs typeface="Meiryo" charset="-128"/>
              </a:rPr>
              <a:t>そこからの</a:t>
            </a:r>
            <a:r>
              <a:rPr lang="en-US" altLang="ja-JP" dirty="0" smtClean="0">
                <a:latin typeface="Meiryo" charset="-128"/>
                <a:ea typeface="Meiryo" charset="-128"/>
                <a:cs typeface="Meiryo" charset="-128"/>
              </a:rPr>
              <a:t>Grant</a:t>
            </a:r>
            <a:r>
              <a:rPr lang="ja-JP" altLang="en-US" dirty="0" smtClean="0">
                <a:latin typeface="Meiryo" charset="-128"/>
                <a:ea typeface="Meiryo" charset="-128"/>
                <a:cs typeface="Meiryo" charset="-128"/>
              </a:rPr>
              <a:t>に５分とか</a:t>
            </a:r>
            <a:endParaRPr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1440309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79512" y="548680"/>
            <a:ext cx="8784976" cy="489185"/>
          </a:xfrm>
          <a:prstGeom prst="rect">
            <a:avLst/>
          </a:prstGeom>
        </p:spPr>
        <p:txBody>
          <a:bodyPr vert="horz" lIns="87265" tIns="43632" rIns="87265" bIns="43632" rtlCol="0" anchor="ctr">
            <a:noAutofit/>
          </a:bodyPr>
          <a:lstStyle>
            <a:lvl1pPr algn="l" defTabSz="436327" rtl="0" eaLnBrk="1" latinLnBrk="0" hangingPunct="1">
              <a:spcBef>
                <a:spcPct val="0"/>
              </a:spcBef>
              <a:buNone/>
              <a:defRPr kumimoji="1" sz="2000" b="1" i="0" kern="1200">
                <a:solidFill>
                  <a:schemeClr val="tx1"/>
                </a:solidFill>
                <a:latin typeface="メイリオ"/>
                <a:ea typeface="メイリオ"/>
                <a:cs typeface="メイリオ"/>
              </a:defRPr>
            </a:lvl1pPr>
          </a:lstStyle>
          <a:p>
            <a:pPr algn="ctr"/>
            <a:r>
              <a:rPr lang="ja-JP" altLang="en-US" sz="2800" dirty="0" smtClean="0">
                <a:solidFill>
                  <a:schemeClr val="tx2">
                    <a:lumMod val="60000"/>
                    <a:lumOff val="40000"/>
                  </a:schemeClr>
                </a:solidFill>
              </a:rPr>
              <a:t>リクルートライフスタイルの分析基盤</a:t>
            </a:r>
            <a:endParaRPr lang="ja-JP" altLang="en-US" sz="2800" dirty="0">
              <a:solidFill>
                <a:schemeClr val="tx2">
                  <a:lumMod val="60000"/>
                  <a:lumOff val="40000"/>
                </a:schemeClr>
              </a:solidFill>
            </a:endParaRPr>
          </a:p>
        </p:txBody>
      </p:sp>
      <p:sp>
        <p:nvSpPr>
          <p:cNvPr id="4" name="角丸四角形 3"/>
          <p:cNvSpPr/>
          <p:nvPr/>
        </p:nvSpPr>
        <p:spPr>
          <a:xfrm>
            <a:off x="3729354" y="1090751"/>
            <a:ext cx="3287834" cy="5506601"/>
          </a:xfrm>
          <a:prstGeom prst="round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350" b="1" dirty="0"/>
              <a:t>DWH</a:t>
            </a:r>
            <a:endParaRPr lang="ja-JP" altLang="en-US" sz="1350" b="1" dirty="0"/>
          </a:p>
        </p:txBody>
      </p:sp>
      <p:sp>
        <p:nvSpPr>
          <p:cNvPr id="6" name="Rounded Rectangle 9"/>
          <p:cNvSpPr/>
          <p:nvPr/>
        </p:nvSpPr>
        <p:spPr>
          <a:xfrm>
            <a:off x="161726" y="1483493"/>
            <a:ext cx="1358736" cy="1110861"/>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7" name="円柱 6"/>
          <p:cNvSpPr/>
          <p:nvPr/>
        </p:nvSpPr>
        <p:spPr>
          <a:xfrm>
            <a:off x="270813"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HPB</a:t>
            </a:r>
            <a:endParaRPr lang="ja-JP" altLang="en-US" sz="619" dirty="0"/>
          </a:p>
        </p:txBody>
      </p:sp>
      <p:sp>
        <p:nvSpPr>
          <p:cNvPr id="8" name="円柱 7"/>
          <p:cNvSpPr/>
          <p:nvPr/>
        </p:nvSpPr>
        <p:spPr>
          <a:xfrm>
            <a:off x="897998" y="1680701"/>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JLN</a:t>
            </a:r>
            <a:endParaRPr lang="ja-JP" altLang="en-US" sz="619"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68" y="1397764"/>
            <a:ext cx="674768" cy="223290"/>
          </a:xfrm>
          <a:prstGeom prst="rect">
            <a:avLst/>
          </a:prstGeom>
          <a:solidFill>
            <a:schemeClr val="bg1"/>
          </a:solidFill>
        </p:spPr>
      </p:pic>
      <p:sp>
        <p:nvSpPr>
          <p:cNvPr id="10" name="円柱 9"/>
          <p:cNvSpPr/>
          <p:nvPr/>
        </p:nvSpPr>
        <p:spPr>
          <a:xfrm>
            <a:off x="278205" y="2160588"/>
            <a:ext cx="450671" cy="38425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675" dirty="0"/>
              <a:t>HPG</a:t>
            </a:r>
            <a:endParaRPr lang="ja-JP" altLang="en-US" sz="619" dirty="0"/>
          </a:p>
        </p:txBody>
      </p:sp>
      <p:sp>
        <p:nvSpPr>
          <p:cNvPr id="11" name="テキスト ボックス 10"/>
          <p:cNvSpPr txBox="1"/>
          <p:nvPr/>
        </p:nvSpPr>
        <p:spPr>
          <a:xfrm>
            <a:off x="809905" y="2163345"/>
            <a:ext cx="450671" cy="369332"/>
          </a:xfrm>
          <a:prstGeom prst="rect">
            <a:avLst/>
          </a:prstGeom>
          <a:noFill/>
        </p:spPr>
        <p:txBody>
          <a:bodyPr wrap="square" rtlCol="0">
            <a:spAutoFit/>
          </a:bodyPr>
          <a:lstStyle/>
          <a:p>
            <a:r>
              <a:rPr lang="ja-JP" altLang="en-US" sz="900" dirty="0"/>
              <a:t>・・・</a:t>
            </a:r>
          </a:p>
        </p:txBody>
      </p:sp>
      <p:sp>
        <p:nvSpPr>
          <p:cNvPr id="12" name="テキスト ボックス 11"/>
          <p:cNvSpPr txBox="1"/>
          <p:nvPr/>
        </p:nvSpPr>
        <p:spPr>
          <a:xfrm>
            <a:off x="911336" y="1317527"/>
            <a:ext cx="790155" cy="215444"/>
          </a:xfrm>
          <a:prstGeom prst="rect">
            <a:avLst/>
          </a:prstGeom>
          <a:noFill/>
        </p:spPr>
        <p:txBody>
          <a:bodyPr wrap="square" rtlCol="0">
            <a:spAutoFit/>
          </a:bodyPr>
          <a:lstStyle/>
          <a:p>
            <a:r>
              <a:rPr lang="ja-JP" altLang="en-US" sz="800" dirty="0"/>
              <a:t>各事業データ</a:t>
            </a:r>
          </a:p>
        </p:txBody>
      </p:sp>
      <p:grpSp>
        <p:nvGrpSpPr>
          <p:cNvPr id="14" name="図形グループ 13"/>
          <p:cNvGrpSpPr/>
          <p:nvPr/>
        </p:nvGrpSpPr>
        <p:grpSpPr>
          <a:xfrm>
            <a:off x="4008146" y="1495103"/>
            <a:ext cx="1279818" cy="1298233"/>
            <a:chOff x="5285901" y="473604"/>
            <a:chExt cx="1528699" cy="1530310"/>
          </a:xfrm>
        </p:grpSpPr>
        <p:sp>
          <p:nvSpPr>
            <p:cNvPr id="15" name="角丸四角形 14"/>
            <p:cNvSpPr/>
            <p:nvPr/>
          </p:nvSpPr>
          <p:spPr>
            <a:xfrm>
              <a:off x="5285901" y="47360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施策</a:t>
              </a:r>
              <a:r>
                <a:rPr lang="en-US" altLang="ja-JP" sz="675" b="1" dirty="0">
                  <a:solidFill>
                    <a:schemeClr val="tx1"/>
                  </a:solidFill>
                </a:rPr>
                <a:t>Batch</a:t>
              </a:r>
              <a:r>
                <a:rPr lang="ja-JP" altLang="en-US" sz="675" b="1" dirty="0">
                  <a:solidFill>
                    <a:schemeClr val="tx1"/>
                  </a:solidFill>
                </a:rPr>
                <a:t>用</a:t>
              </a:r>
            </a:p>
          </p:txBody>
        </p:sp>
        <p:grpSp>
          <p:nvGrpSpPr>
            <p:cNvPr id="16" name="図形グループ 15"/>
            <p:cNvGrpSpPr/>
            <p:nvPr/>
          </p:nvGrpSpPr>
          <p:grpSpPr>
            <a:xfrm>
              <a:off x="5445528" y="846272"/>
              <a:ext cx="1209447" cy="1103602"/>
              <a:chOff x="9030943" y="4002788"/>
              <a:chExt cx="701688" cy="800578"/>
            </a:xfrm>
          </p:grpSpPr>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0944" y="4002788"/>
                <a:ext cx="701687" cy="643673"/>
              </a:xfrm>
              <a:prstGeom prst="rect">
                <a:avLst/>
              </a:prstGeom>
            </p:spPr>
          </p:pic>
          <p:sp>
            <p:nvSpPr>
              <p:cNvPr id="18" name="TextBox 399"/>
              <p:cNvSpPr txBox="1"/>
              <p:nvPr/>
            </p:nvSpPr>
            <p:spPr>
              <a:xfrm>
                <a:off x="9030943" y="4647734"/>
                <a:ext cx="701688" cy="155632"/>
              </a:xfrm>
              <a:prstGeom prst="rect">
                <a:avLst/>
              </a:prstGeom>
              <a:noFill/>
            </p:spPr>
            <p:txBody>
              <a:bodyPr wrap="square" lIns="0" tIns="0" rIns="0" bIns="0" rtlCol="0" anchor="t">
                <a:noAutofit/>
              </a:bodyPr>
              <a:lstStyle/>
              <a:p>
                <a:pPr algn="ctr"/>
                <a:r>
                  <a:rPr lang="en-US" sz="563" b="1"/>
                  <a:t>Netezza</a:t>
                </a:r>
                <a:endParaRPr lang="en-US" sz="563" b="1" dirty="0"/>
              </a:p>
            </p:txBody>
          </p:sp>
        </p:grpSp>
      </p:grpSp>
      <p:grpSp>
        <p:nvGrpSpPr>
          <p:cNvPr id="23" name="図形グループ 22"/>
          <p:cNvGrpSpPr/>
          <p:nvPr/>
        </p:nvGrpSpPr>
        <p:grpSpPr>
          <a:xfrm>
            <a:off x="3991532" y="4819536"/>
            <a:ext cx="1296431" cy="1245403"/>
            <a:chOff x="5274240" y="4629424"/>
            <a:chExt cx="1635464" cy="1530310"/>
          </a:xfrm>
        </p:grpSpPr>
        <p:sp>
          <p:nvSpPr>
            <p:cNvPr id="24" name="角丸四角形 23"/>
            <p:cNvSpPr/>
            <p:nvPr/>
          </p:nvSpPr>
          <p:spPr>
            <a:xfrm>
              <a:off x="5274240" y="4629424"/>
              <a:ext cx="1635464"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a:solidFill>
                    <a:schemeClr val="tx1"/>
                  </a:solidFill>
                </a:rPr>
                <a:t>サイトログ保存用</a:t>
              </a:r>
            </a:p>
          </p:txBody>
        </p:sp>
        <p:sp>
          <p:nvSpPr>
            <p:cNvPr id="25" name="テキスト ボックス 24"/>
            <p:cNvSpPr txBox="1"/>
            <p:nvPr/>
          </p:nvSpPr>
          <p:spPr>
            <a:xfrm>
              <a:off x="5486130" y="5867821"/>
              <a:ext cx="1226657" cy="241094"/>
            </a:xfrm>
            <a:prstGeom prst="rect">
              <a:avLst/>
            </a:prstGeom>
            <a:noFill/>
          </p:spPr>
          <p:txBody>
            <a:bodyPr wrap="square" rtlCol="0">
              <a:spAutoFit/>
            </a:bodyPr>
            <a:lstStyle/>
            <a:p>
              <a:pPr algn="ctr"/>
              <a:r>
                <a:rPr lang="en-US" altLang="ja-JP" sz="675" b="1" dirty="0" err="1"/>
                <a:t>TreasureData</a:t>
              </a:r>
              <a:endParaRPr lang="ja-JP" altLang="en-US" sz="675" b="1" dirty="0"/>
            </a:p>
          </p:txBody>
        </p:sp>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996" y="5034944"/>
              <a:ext cx="1567811" cy="823100"/>
            </a:xfrm>
            <a:prstGeom prst="rect">
              <a:avLst/>
            </a:prstGeom>
          </p:spPr>
        </p:pic>
      </p:grpSp>
      <p:grpSp>
        <p:nvGrpSpPr>
          <p:cNvPr id="27" name="図形グループ 26"/>
          <p:cNvGrpSpPr/>
          <p:nvPr/>
        </p:nvGrpSpPr>
        <p:grpSpPr>
          <a:xfrm>
            <a:off x="3989225" y="2907429"/>
            <a:ext cx="1301046" cy="1240719"/>
            <a:chOff x="5323988" y="2504284"/>
            <a:chExt cx="1528699" cy="1549462"/>
          </a:xfrm>
        </p:grpSpPr>
        <p:sp>
          <p:nvSpPr>
            <p:cNvPr id="28" name="角丸四角形 27"/>
            <p:cNvSpPr/>
            <p:nvPr/>
          </p:nvSpPr>
          <p:spPr>
            <a:xfrm>
              <a:off x="5323988" y="2504284"/>
              <a:ext cx="1528699" cy="15303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675" b="1" dirty="0" err="1">
                  <a:solidFill>
                    <a:schemeClr val="tx1"/>
                  </a:solidFill>
                </a:rPr>
                <a:t>Adhoc</a:t>
              </a:r>
              <a:r>
                <a:rPr lang="ja-JP" altLang="en-US" sz="675" b="1" dirty="0">
                  <a:solidFill>
                    <a:schemeClr val="tx1"/>
                  </a:solidFill>
                </a:rPr>
                <a:t>分析用</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4317" y="2658046"/>
              <a:ext cx="1430283" cy="1395700"/>
            </a:xfrm>
            <a:prstGeom prst="rect">
              <a:avLst/>
            </a:prstGeom>
          </p:spPr>
        </p:pic>
        <p:sp>
          <p:nvSpPr>
            <p:cNvPr id="30" name="テキスト ボックス 29"/>
            <p:cNvSpPr txBox="1"/>
            <p:nvPr/>
          </p:nvSpPr>
          <p:spPr>
            <a:xfrm>
              <a:off x="5702009" y="3777557"/>
              <a:ext cx="952966" cy="245033"/>
            </a:xfrm>
            <a:prstGeom prst="rect">
              <a:avLst/>
            </a:prstGeom>
            <a:noFill/>
          </p:spPr>
          <p:txBody>
            <a:bodyPr wrap="square" rtlCol="0">
              <a:spAutoFit/>
            </a:bodyPr>
            <a:lstStyle/>
            <a:p>
              <a:pPr algn="ctr"/>
              <a:r>
                <a:rPr lang="en-US" altLang="ja-JP" sz="675" b="1" dirty="0"/>
                <a:t>Redshift</a:t>
              </a:r>
              <a:endParaRPr lang="ja-JP" altLang="en-US" sz="675" b="1" dirty="0"/>
            </a:p>
          </p:txBody>
        </p:sp>
      </p:grpSp>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957" y="4081769"/>
            <a:ext cx="449527" cy="682672"/>
          </a:xfrm>
          <a:prstGeom prst="rect">
            <a:avLst/>
          </a:prstGeom>
        </p:spPr>
      </p:pic>
      <p:sp>
        <p:nvSpPr>
          <p:cNvPr id="32" name="Rounded Rectangle 9"/>
          <p:cNvSpPr/>
          <p:nvPr/>
        </p:nvSpPr>
        <p:spPr>
          <a:xfrm>
            <a:off x="162167" y="2775512"/>
            <a:ext cx="1378100" cy="789974"/>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33" name="テキスト ボックス 32"/>
          <p:cNvSpPr txBox="1"/>
          <p:nvPr/>
        </p:nvSpPr>
        <p:spPr>
          <a:xfrm>
            <a:off x="248657" y="2661843"/>
            <a:ext cx="761747" cy="230832"/>
          </a:xfrm>
          <a:prstGeom prst="rect">
            <a:avLst/>
          </a:prstGeom>
          <a:solidFill>
            <a:schemeClr val="bg1"/>
          </a:solidFill>
        </p:spPr>
        <p:txBody>
          <a:bodyPr wrap="none" rtlCol="0" anchor="ctr">
            <a:spAutoFit/>
          </a:bodyPr>
          <a:lstStyle/>
          <a:p>
            <a:r>
              <a:rPr lang="ja-JP" altLang="en-US" sz="900" dirty="0"/>
              <a:t>外部データ</a:t>
            </a:r>
            <a:endParaRPr lang="en-US" altLang="ja-JP" sz="900" dirty="0"/>
          </a:p>
        </p:txBody>
      </p:sp>
      <p:grpSp>
        <p:nvGrpSpPr>
          <p:cNvPr id="34" name="図形グループ 33"/>
          <p:cNvGrpSpPr/>
          <p:nvPr/>
        </p:nvGrpSpPr>
        <p:grpSpPr>
          <a:xfrm>
            <a:off x="297871" y="2910127"/>
            <a:ext cx="495448" cy="554614"/>
            <a:chOff x="10017301" y="702888"/>
            <a:chExt cx="634074" cy="650012"/>
          </a:xfrm>
        </p:grpSpPr>
        <p:sp>
          <p:nvSpPr>
            <p:cNvPr id="35" name="メモ 34"/>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6" name="角丸四角形 35"/>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TSV</a:t>
              </a:r>
              <a:endParaRPr lang="ja-JP" altLang="en-US" sz="675" dirty="0">
                <a:latin typeface="Helvetica" charset="0"/>
                <a:ea typeface="Helvetica" charset="0"/>
                <a:cs typeface="Helvetica" charset="0"/>
              </a:endParaRPr>
            </a:p>
          </p:txBody>
        </p:sp>
      </p:grpSp>
      <p:grpSp>
        <p:nvGrpSpPr>
          <p:cNvPr id="37" name="図形グループ 36"/>
          <p:cNvGrpSpPr/>
          <p:nvPr/>
        </p:nvGrpSpPr>
        <p:grpSpPr>
          <a:xfrm>
            <a:off x="970611" y="2929605"/>
            <a:ext cx="481001" cy="553712"/>
            <a:chOff x="10017301" y="702888"/>
            <a:chExt cx="634074" cy="650012"/>
          </a:xfrm>
        </p:grpSpPr>
        <p:sp>
          <p:nvSpPr>
            <p:cNvPr id="38" name="メモ 37"/>
            <p:cNvSpPr/>
            <p:nvPr/>
          </p:nvSpPr>
          <p:spPr>
            <a:xfrm rot="10800000" flipH="1">
              <a:off x="10072125" y="702888"/>
              <a:ext cx="524427" cy="65001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dirty="0"/>
            </a:p>
          </p:txBody>
        </p:sp>
        <p:sp>
          <p:nvSpPr>
            <p:cNvPr id="39" name="角丸四角形 38"/>
            <p:cNvSpPr/>
            <p:nvPr/>
          </p:nvSpPr>
          <p:spPr>
            <a:xfrm>
              <a:off x="10017301" y="892233"/>
              <a:ext cx="634074" cy="271320"/>
            </a:xfrm>
            <a:prstGeom prst="roundRect">
              <a:avLst>
                <a:gd name="adj" fmla="val 596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675" dirty="0">
                  <a:latin typeface="Helvetica" charset="0"/>
                  <a:ea typeface="Helvetica" charset="0"/>
                  <a:cs typeface="Helvetica" charset="0"/>
                </a:rPr>
                <a:t>CSV</a:t>
              </a:r>
              <a:endParaRPr lang="ja-JP" altLang="en-US" sz="675" dirty="0">
                <a:latin typeface="Helvetica" charset="0"/>
                <a:ea typeface="Helvetica" charset="0"/>
                <a:cs typeface="Helvetica" charset="0"/>
              </a:endParaRPr>
            </a:p>
          </p:txBody>
        </p:sp>
      </p:grpSp>
      <p:sp>
        <p:nvSpPr>
          <p:cNvPr id="45" name="テキスト ボックス 44"/>
          <p:cNvSpPr txBox="1"/>
          <p:nvPr/>
        </p:nvSpPr>
        <p:spPr>
          <a:xfrm>
            <a:off x="1991836" y="3057052"/>
            <a:ext cx="232756" cy="196208"/>
          </a:xfrm>
          <a:prstGeom prst="rect">
            <a:avLst/>
          </a:prstGeom>
          <a:noFill/>
        </p:spPr>
        <p:txBody>
          <a:bodyPr wrap="none" rtlCol="0">
            <a:spAutoFit/>
          </a:bodyPr>
          <a:lstStyle/>
          <a:p>
            <a:pPr algn="ctr"/>
            <a:r>
              <a:rPr lang="en-US" altLang="ja-JP" sz="675" b="1" dirty="0" smtClean="0">
                <a:solidFill>
                  <a:schemeClr val="bg1"/>
                </a:solidFill>
              </a:rPr>
              <a:t>3</a:t>
            </a:r>
            <a:endParaRPr lang="ja-JP" altLang="en-US" sz="675" b="1" dirty="0">
              <a:solidFill>
                <a:schemeClr val="bg1"/>
              </a:solidFill>
            </a:endParaRPr>
          </a:p>
        </p:txBody>
      </p:sp>
      <p:sp>
        <p:nvSpPr>
          <p:cNvPr id="52" name="Rounded Rectangle 9"/>
          <p:cNvSpPr/>
          <p:nvPr/>
        </p:nvSpPr>
        <p:spPr>
          <a:xfrm>
            <a:off x="161727" y="3848862"/>
            <a:ext cx="1375703" cy="1081567"/>
          </a:xfrm>
          <a:prstGeom prst="roundRect">
            <a:avLst>
              <a:gd name="adj" fmla="val 1906"/>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solidFill>
              <a:latin typeface="Helvetica Neue"/>
              <a:cs typeface="Helvetica Neue"/>
            </a:endParaRPr>
          </a:p>
        </p:txBody>
      </p:sp>
      <p:sp>
        <p:nvSpPr>
          <p:cNvPr id="53" name="テキスト ボックス 52"/>
          <p:cNvSpPr txBox="1"/>
          <p:nvPr/>
        </p:nvSpPr>
        <p:spPr>
          <a:xfrm>
            <a:off x="198657" y="3719309"/>
            <a:ext cx="646331" cy="230832"/>
          </a:xfrm>
          <a:prstGeom prst="rect">
            <a:avLst/>
          </a:prstGeom>
          <a:solidFill>
            <a:schemeClr val="bg1"/>
          </a:solidFill>
        </p:spPr>
        <p:txBody>
          <a:bodyPr wrap="none" rtlCol="0" anchor="ctr">
            <a:spAutoFit/>
          </a:bodyPr>
          <a:lstStyle/>
          <a:p>
            <a:r>
              <a:rPr lang="ja-JP" altLang="en-US" sz="900" dirty="0"/>
              <a:t>行動ログ</a:t>
            </a:r>
            <a:endParaRPr lang="en-US" altLang="ja-JP" sz="900" dirty="0"/>
          </a:p>
        </p:txBody>
      </p:sp>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743" y="4052751"/>
            <a:ext cx="343459" cy="466023"/>
          </a:xfrm>
          <a:prstGeom prst="rect">
            <a:avLst/>
          </a:prstGeom>
        </p:spPr>
      </p:pic>
      <p:sp>
        <p:nvSpPr>
          <p:cNvPr id="55" name="テキスト ボックス 54"/>
          <p:cNvSpPr txBox="1"/>
          <p:nvPr/>
        </p:nvSpPr>
        <p:spPr>
          <a:xfrm>
            <a:off x="876844" y="4529991"/>
            <a:ext cx="564784" cy="230832"/>
          </a:xfrm>
          <a:prstGeom prst="rect">
            <a:avLst/>
          </a:prstGeom>
          <a:solidFill>
            <a:schemeClr val="bg1"/>
          </a:solidFill>
        </p:spPr>
        <p:txBody>
          <a:bodyPr wrap="square" rtlCol="0" anchor="ctr">
            <a:spAutoFit/>
          </a:bodyPr>
          <a:lstStyle/>
          <a:p>
            <a:r>
              <a:rPr lang="en-US" altLang="ja-JP" sz="900" dirty="0"/>
              <a:t>SDK</a:t>
            </a:r>
          </a:p>
        </p:txBody>
      </p:sp>
      <p:sp>
        <p:nvSpPr>
          <p:cNvPr id="56" name="右矢印 55"/>
          <p:cNvSpPr/>
          <p:nvPr/>
        </p:nvSpPr>
        <p:spPr>
          <a:xfrm>
            <a:off x="3172567" y="188578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64" name="図 63"/>
          <p:cNvPicPr>
            <a:picLocks noChangeAspect="1"/>
          </p:cNvPicPr>
          <p:nvPr/>
        </p:nvPicPr>
        <p:blipFill>
          <a:blip r:embed="rId9"/>
          <a:stretch>
            <a:fillRect/>
          </a:stretch>
        </p:blipFill>
        <p:spPr>
          <a:xfrm>
            <a:off x="7332277" y="5545662"/>
            <a:ext cx="1632211" cy="829940"/>
          </a:xfrm>
          <a:prstGeom prst="rect">
            <a:avLst/>
          </a:prstGeom>
        </p:spPr>
      </p:pic>
      <p:pic>
        <p:nvPicPr>
          <p:cNvPr id="65" name="図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0897" y="3717849"/>
            <a:ext cx="1364505" cy="401483"/>
          </a:xfrm>
          <a:prstGeom prst="rect">
            <a:avLst/>
          </a:prstGeom>
        </p:spPr>
      </p:pic>
      <p:pic>
        <p:nvPicPr>
          <p:cNvPr id="66" name="図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26826" y="4278241"/>
            <a:ext cx="1417174" cy="675283"/>
          </a:xfrm>
          <a:prstGeom prst="rect">
            <a:avLst/>
          </a:prstGeom>
        </p:spPr>
      </p:pic>
      <p:pic>
        <p:nvPicPr>
          <p:cNvPr id="67" name="図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6170" y="2300071"/>
            <a:ext cx="1680124" cy="672049"/>
          </a:xfrm>
          <a:prstGeom prst="rect">
            <a:avLst/>
          </a:prstGeom>
        </p:spPr>
      </p:pic>
      <p:pic>
        <p:nvPicPr>
          <p:cNvPr id="68" name="図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93229" y="1558220"/>
            <a:ext cx="776816" cy="735851"/>
          </a:xfrm>
          <a:prstGeom prst="rect">
            <a:avLst/>
          </a:prstGeom>
        </p:spPr>
      </p:pic>
      <p:pic>
        <p:nvPicPr>
          <p:cNvPr id="70" name="図 6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164763" y="4930429"/>
            <a:ext cx="1700639" cy="574425"/>
          </a:xfrm>
          <a:prstGeom prst="rect">
            <a:avLst/>
          </a:prstGeom>
        </p:spPr>
      </p:pic>
      <p:pic>
        <p:nvPicPr>
          <p:cNvPr id="71" name="図 7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27229" y="2899447"/>
            <a:ext cx="822991" cy="624539"/>
          </a:xfrm>
          <a:prstGeom prst="rect">
            <a:avLst/>
          </a:prstGeom>
        </p:spPr>
      </p:pic>
      <p:sp>
        <p:nvSpPr>
          <p:cNvPr id="72" name="三角形 71"/>
          <p:cNvSpPr/>
          <p:nvPr/>
        </p:nvSpPr>
        <p:spPr>
          <a:xfrm rot="5400000">
            <a:off x="4870738" y="3804684"/>
            <a:ext cx="4746231" cy="2909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grpSp>
        <p:nvGrpSpPr>
          <p:cNvPr id="95" name="図形グループ 94"/>
          <p:cNvGrpSpPr/>
          <p:nvPr/>
        </p:nvGrpSpPr>
        <p:grpSpPr>
          <a:xfrm>
            <a:off x="1996503" y="1157227"/>
            <a:ext cx="1102369" cy="4163170"/>
            <a:chOff x="1759048" y="1138038"/>
            <a:chExt cx="1102369" cy="4163170"/>
          </a:xfrm>
        </p:grpSpPr>
        <p:sp>
          <p:nvSpPr>
            <p:cNvPr id="5" name="角丸四角形 4"/>
            <p:cNvSpPr/>
            <p:nvPr/>
          </p:nvSpPr>
          <p:spPr>
            <a:xfrm>
              <a:off x="1759048" y="1138038"/>
              <a:ext cx="1102369" cy="416317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AWS</a:t>
              </a:r>
              <a:endParaRPr lang="ja-JP" altLang="en-US" sz="1400" b="1" dirty="0"/>
            </a:p>
          </p:txBody>
        </p:sp>
        <p:grpSp>
          <p:nvGrpSpPr>
            <p:cNvPr id="46" name="図形グループ 45"/>
            <p:cNvGrpSpPr/>
            <p:nvPr/>
          </p:nvGrpSpPr>
          <p:grpSpPr>
            <a:xfrm>
              <a:off x="1976864" y="4047102"/>
              <a:ext cx="665163" cy="632498"/>
              <a:chOff x="5535873" y="2413348"/>
              <a:chExt cx="708936" cy="735192"/>
            </a:xfrm>
          </p:grpSpPr>
          <p:pic>
            <p:nvPicPr>
              <p:cNvPr id="47"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48" name="テキスト ボックス 47"/>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78" name="図形グループ 77"/>
            <p:cNvGrpSpPr/>
            <p:nvPr/>
          </p:nvGrpSpPr>
          <p:grpSpPr>
            <a:xfrm>
              <a:off x="1981859" y="2859802"/>
              <a:ext cx="665163" cy="632498"/>
              <a:chOff x="5535873" y="2413348"/>
              <a:chExt cx="708936" cy="735192"/>
            </a:xfrm>
          </p:grpSpPr>
          <p:pic>
            <p:nvPicPr>
              <p:cNvPr id="7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0" name="テキスト ボックス 79"/>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nvGrpSpPr>
            <p:cNvPr id="81" name="図形グループ 80"/>
            <p:cNvGrpSpPr/>
            <p:nvPr/>
          </p:nvGrpSpPr>
          <p:grpSpPr>
            <a:xfrm>
              <a:off x="1970471" y="1682671"/>
              <a:ext cx="665163" cy="632498"/>
              <a:chOff x="5535873" y="2413348"/>
              <a:chExt cx="708936" cy="735192"/>
            </a:xfrm>
          </p:grpSpPr>
          <p:pic>
            <p:nvPicPr>
              <p:cNvPr id="82"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35873" y="2413348"/>
                <a:ext cx="708936" cy="735192"/>
              </a:xfrm>
              <a:prstGeom prst="rect">
                <a:avLst/>
              </a:prstGeom>
            </p:spPr>
          </p:pic>
          <p:sp>
            <p:nvSpPr>
              <p:cNvPr id="83" name="テキスト ボックス 82"/>
              <p:cNvSpPr txBox="1"/>
              <p:nvPr/>
            </p:nvSpPr>
            <p:spPr>
              <a:xfrm>
                <a:off x="5724378" y="2701243"/>
                <a:ext cx="347166" cy="268310"/>
              </a:xfrm>
              <a:prstGeom prst="rect">
                <a:avLst/>
              </a:prstGeom>
              <a:noFill/>
            </p:spPr>
            <p:txBody>
              <a:bodyPr wrap="none" rtlCol="0">
                <a:spAutoFit/>
              </a:bodyPr>
              <a:lstStyle/>
              <a:p>
                <a:pPr algn="ctr"/>
                <a:r>
                  <a:rPr lang="en-US" altLang="ja-JP" sz="900" b="1" dirty="0">
                    <a:solidFill>
                      <a:schemeClr val="bg1"/>
                    </a:solidFill>
                  </a:rPr>
                  <a:t>S3</a:t>
                </a:r>
                <a:endParaRPr lang="ja-JP" altLang="en-US" sz="900" b="1" dirty="0">
                  <a:solidFill>
                    <a:schemeClr val="bg1"/>
                  </a:solidFill>
                </a:endParaRPr>
              </a:p>
            </p:txBody>
          </p:sp>
        </p:grpSp>
      </p:grpSp>
      <p:sp>
        <p:nvSpPr>
          <p:cNvPr id="84" name="角丸四角形 83"/>
          <p:cNvSpPr/>
          <p:nvPr/>
        </p:nvSpPr>
        <p:spPr>
          <a:xfrm>
            <a:off x="1984650" y="5570362"/>
            <a:ext cx="1102369" cy="103591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400" b="1" dirty="0" smtClean="0">
                <a:solidFill>
                  <a:srgbClr val="000000"/>
                </a:solidFill>
              </a:rPr>
              <a:t>GCP</a:t>
            </a:r>
            <a:endParaRPr lang="ja-JP" altLang="en-US" sz="1400" b="1" dirty="0">
              <a:solidFill>
                <a:srgbClr val="000000"/>
              </a:solidFill>
            </a:endParaRPr>
          </a:p>
        </p:txBody>
      </p:sp>
      <p:pic>
        <p:nvPicPr>
          <p:cNvPr id="87" name="図 8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7175" y="5913778"/>
            <a:ext cx="1139450" cy="644037"/>
          </a:xfrm>
          <a:prstGeom prst="rect">
            <a:avLst/>
          </a:prstGeom>
        </p:spPr>
      </p:pic>
      <p:sp>
        <p:nvSpPr>
          <p:cNvPr id="91" name="角丸四角形 90"/>
          <p:cNvSpPr/>
          <p:nvPr/>
        </p:nvSpPr>
        <p:spPr>
          <a:xfrm>
            <a:off x="5384380" y="5239614"/>
            <a:ext cx="1296431" cy="124540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675" b="1" dirty="0" smtClean="0">
                <a:solidFill>
                  <a:schemeClr val="tx1"/>
                </a:solidFill>
              </a:rPr>
              <a:t>模索中</a:t>
            </a:r>
            <a:endParaRPr lang="ja-JP" altLang="en-US" sz="675" b="1" dirty="0">
              <a:solidFill>
                <a:schemeClr val="tx1"/>
              </a:solidFill>
            </a:endParaRPr>
          </a:p>
        </p:txBody>
      </p:sp>
      <p:sp>
        <p:nvSpPr>
          <p:cNvPr id="92" name="テキスト ボックス 91"/>
          <p:cNvSpPr txBox="1"/>
          <p:nvPr/>
        </p:nvSpPr>
        <p:spPr>
          <a:xfrm>
            <a:off x="5552345" y="6247451"/>
            <a:ext cx="972370" cy="196208"/>
          </a:xfrm>
          <a:prstGeom prst="rect">
            <a:avLst/>
          </a:prstGeom>
          <a:noFill/>
        </p:spPr>
        <p:txBody>
          <a:bodyPr wrap="square" rtlCol="0">
            <a:spAutoFit/>
          </a:bodyPr>
          <a:lstStyle/>
          <a:p>
            <a:pPr algn="ctr"/>
            <a:r>
              <a:rPr lang="en-US" altLang="ja-JP" sz="675" b="1" dirty="0" err="1" smtClean="0"/>
              <a:t>BigQuery</a:t>
            </a:r>
            <a:endParaRPr lang="ja-JP" altLang="en-US" sz="675" b="1" dirty="0"/>
          </a:p>
        </p:txBody>
      </p:sp>
      <p:cxnSp>
        <p:nvCxnSpPr>
          <p:cNvPr id="94" name="直線矢印コネクタ 93"/>
          <p:cNvCxnSpPr/>
          <p:nvPr/>
        </p:nvCxnSpPr>
        <p:spPr>
          <a:xfrm flipV="1">
            <a:off x="3077443" y="6294024"/>
            <a:ext cx="2306937" cy="32874"/>
          </a:xfrm>
          <a:prstGeom prst="straightConnector1">
            <a:avLst/>
          </a:prstGeom>
          <a:ln w="98425">
            <a:solidFill>
              <a:schemeClr val="accent3">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8" name="図 8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2416" y="5441543"/>
            <a:ext cx="883774" cy="883774"/>
          </a:xfrm>
          <a:prstGeom prst="rect">
            <a:avLst/>
          </a:prstGeom>
        </p:spPr>
      </p:pic>
      <p:sp>
        <p:nvSpPr>
          <p:cNvPr id="99" name="右矢印 98"/>
          <p:cNvSpPr/>
          <p:nvPr/>
        </p:nvSpPr>
        <p:spPr>
          <a:xfrm>
            <a:off x="3175851" y="3176051"/>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0" name="右矢印 99"/>
          <p:cNvSpPr/>
          <p:nvPr/>
        </p:nvSpPr>
        <p:spPr>
          <a:xfrm>
            <a:off x="3170293" y="4819536"/>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1" name="右矢印 100"/>
          <p:cNvSpPr/>
          <p:nvPr/>
        </p:nvSpPr>
        <p:spPr>
          <a:xfrm rot="5400000">
            <a:off x="2337444" y="5192614"/>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2" name="右矢印 101"/>
          <p:cNvSpPr/>
          <p:nvPr/>
        </p:nvSpPr>
        <p:spPr>
          <a:xfrm>
            <a:off x="1540267" y="1849632"/>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3" name="右矢印 102"/>
          <p:cNvSpPr/>
          <p:nvPr/>
        </p:nvSpPr>
        <p:spPr>
          <a:xfrm>
            <a:off x="1545391" y="3033138"/>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04" name="右矢印 103"/>
          <p:cNvSpPr/>
          <p:nvPr/>
        </p:nvSpPr>
        <p:spPr>
          <a:xfrm>
            <a:off x="1550615" y="4321295"/>
            <a:ext cx="451569" cy="294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73" name="角丸四角形吹き出し 72"/>
          <p:cNvSpPr/>
          <p:nvPr/>
        </p:nvSpPr>
        <p:spPr>
          <a:xfrm>
            <a:off x="5566756" y="2929604"/>
            <a:ext cx="3577244" cy="1948479"/>
          </a:xfrm>
          <a:prstGeom prst="wedgeRoundRectCallout">
            <a:avLst>
              <a:gd name="adj1" fmla="val -57656"/>
              <a:gd name="adj2" fmla="val -4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latin typeface="Meiryo" charset="-128"/>
                <a:ea typeface="Meiryo" charset="-128"/>
                <a:cs typeface="Meiryo" charset="-128"/>
              </a:rPr>
              <a:t>00:10</a:t>
            </a:r>
            <a:r>
              <a:rPr lang="ja-JP" altLang="en-US" dirty="0" smtClean="0">
                <a:latin typeface="Meiryo" charset="-128"/>
                <a:ea typeface="Meiryo" charset="-128"/>
                <a:cs typeface="Meiryo" charset="-128"/>
              </a:rPr>
              <a:t>ぐらいから動き出す</a:t>
            </a:r>
            <a:r>
              <a:rPr lang="en-US" altLang="ja-JP" dirty="0" smtClean="0">
                <a:latin typeface="Meiryo" charset="-128"/>
                <a:ea typeface="Meiryo" charset="-128"/>
                <a:cs typeface="Meiryo" charset="-128"/>
              </a:rPr>
              <a:t>load</a:t>
            </a:r>
            <a:r>
              <a:rPr lang="ja-JP" altLang="en-US" dirty="0" smtClean="0">
                <a:latin typeface="Meiryo" charset="-128"/>
                <a:ea typeface="Meiryo" charset="-128"/>
                <a:cs typeface="Meiryo" charset="-128"/>
              </a:rPr>
              <a:t>の処理が全て終わるのが</a:t>
            </a:r>
            <a:r>
              <a:rPr lang="en-US" altLang="ja-JP" dirty="0" smtClean="0">
                <a:latin typeface="Meiryo" charset="-128"/>
                <a:ea typeface="Meiryo" charset="-128"/>
                <a:cs typeface="Meiryo" charset="-128"/>
              </a:rPr>
              <a:t>26:00</a:t>
            </a:r>
            <a:r>
              <a:rPr lang="ja-JP" altLang="en-US" dirty="0" smtClean="0">
                <a:latin typeface="Meiryo" charset="-128"/>
                <a:ea typeface="Meiryo" charset="-128"/>
                <a:cs typeface="Meiryo" charset="-128"/>
              </a:rPr>
              <a:t>なんてことも・・・</a:t>
            </a:r>
            <a:endParaRPr lang="en-US" altLang="ja-JP" dirty="0" smtClean="0">
              <a:latin typeface="Meiryo" charset="-128"/>
              <a:ea typeface="Meiryo" charset="-128"/>
              <a:cs typeface="Meiryo" charset="-128"/>
            </a:endParaRPr>
          </a:p>
          <a:p>
            <a:endParaRPr lang="en-US" altLang="ja-JP" dirty="0">
              <a:latin typeface="Meiryo" charset="-128"/>
              <a:ea typeface="Meiryo" charset="-128"/>
              <a:cs typeface="Meiryo" charset="-128"/>
            </a:endParaRPr>
          </a:p>
          <a:p>
            <a:r>
              <a:rPr lang="ja-JP" altLang="en-US" dirty="0" smtClean="0">
                <a:latin typeface="Meiryo" charset="-128"/>
                <a:ea typeface="Meiryo" charset="-128"/>
                <a:cs typeface="Meiryo" charset="-128"/>
              </a:rPr>
              <a:t>日次処理？なにそれおいしいの状態。</a:t>
            </a:r>
            <a:endParaRPr lang="en-US" altLang="ja-JP" dirty="0" smtClean="0">
              <a:latin typeface="Meiryo" charset="-128"/>
              <a:ea typeface="Meiryo" charset="-128"/>
              <a:cs typeface="Meiryo" charset="-128"/>
            </a:endParaRPr>
          </a:p>
        </p:txBody>
      </p:sp>
    </p:spTree>
    <p:extLst>
      <p:ext uri="{BB962C8B-B14F-4D97-AF65-F5344CB8AC3E}">
        <p14:creationId xmlns:p14="http://schemas.microsoft.com/office/powerpoint/2010/main" val="176873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l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ls" id="{50398E02-9209-4496-A53C-2E40D9317FF7}" vid="{9150B2D9-2CAA-499A-B6A4-EA63D2D6F3F1}"/>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rls</Template>
  <TotalTime>1450</TotalTime>
  <Words>2100</Words>
  <Application>Microsoft Macintosh PowerPoint</Application>
  <PresentationFormat>画面に合わせる (4:3)</PresentationFormat>
  <Paragraphs>538</Paragraphs>
  <Slides>33</Slides>
  <Notes>22</Notes>
  <HiddenSlides>0</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33</vt:i4>
      </vt:variant>
    </vt:vector>
  </HeadingPairs>
  <TitlesOfParts>
    <vt:vector size="49" baseType="lpstr">
      <vt:lpstr>Calibri</vt:lpstr>
      <vt:lpstr>Helvetica</vt:lpstr>
      <vt:lpstr>Helvetica Neue</vt:lpstr>
      <vt:lpstr>HGPGothicE</vt:lpstr>
      <vt:lpstr>HGPｺﾞｼｯｸE</vt:lpstr>
      <vt:lpstr>HGP創英角ｺﾞｼｯｸUB</vt:lpstr>
      <vt:lpstr>Meiryo</vt:lpstr>
      <vt:lpstr>Meiryo UI</vt:lpstr>
      <vt:lpstr>MS PGothic</vt:lpstr>
      <vt:lpstr>ＭＳ Ｐゴシック</vt:lpstr>
      <vt:lpstr>ＭＳ ゴシック</vt:lpstr>
      <vt:lpstr>メイリオ</vt:lpstr>
      <vt:lpstr>Arial</vt:lpstr>
      <vt:lpstr>rls</vt:lpstr>
      <vt:lpstr>1_デザインの設定</vt:lpstr>
      <vt:lpstr>プレゼンテーションテンプレート2017</vt:lpstr>
      <vt:lpstr>Redshift運用Tips</vt:lpstr>
      <vt:lpstr>本日のアジェンダ</vt:lpstr>
      <vt:lpstr>本日のアジェンダ</vt:lpstr>
      <vt:lpstr>自己紹介</vt:lpstr>
      <vt:lpstr>本日のアジェンダ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本日のアジェンダ</vt:lpstr>
      <vt:lpstr>PowerPoint プレゼンテーション</vt:lpstr>
      <vt:lpstr>PowerPoint プレゼンテーション</vt:lpstr>
      <vt:lpstr>PowerPoint プレゼンテーション</vt:lpstr>
      <vt:lpstr>本日のアジェンダ</vt:lpstr>
      <vt:lpstr>PowerPoint プレゼンテーション</vt:lpstr>
      <vt:lpstr>本日のアジェンダ</vt:lpstr>
      <vt:lpstr>Redshift負荷監視</vt:lpstr>
      <vt:lpstr>Redshift負荷監視</vt:lpstr>
      <vt:lpstr>今回の知りたいこと</vt:lpstr>
      <vt:lpstr>必要なメトリクス</vt:lpstr>
      <vt:lpstr>CloudWatchで確認可能なメトリクスか</vt:lpstr>
      <vt:lpstr>CloudWatchで確認可能なメトリクスか ― Queries ―</vt:lpstr>
      <vt:lpstr>CloudWatchにないメトリクスを取る</vt:lpstr>
      <vt:lpstr>負荷を抑えてメトリクスを取得する</vt:lpstr>
      <vt:lpstr>アーキテクチャ</vt:lpstr>
      <vt:lpstr>データ連携時の留意点</vt:lpstr>
      <vt:lpstr>メトリクス可視化の例</vt:lpstr>
      <vt:lpstr>おまけ：参照しているシステムテーブル/ビュー</vt:lpstr>
      <vt:lpstr>まとめ</vt:lpstr>
      <vt:lpstr>PowerPoint プレゼンテーション</vt:lpstr>
    </vt:vector>
  </TitlesOfParts>
  <Company>RECRUIT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Redshiftのコンソールから見れるQueries</dc:title>
  <dc:creator>堤　崇行</dc:creator>
  <cp:lastModifiedBy>山田 雄</cp:lastModifiedBy>
  <cp:revision>109</cp:revision>
  <dcterms:created xsi:type="dcterms:W3CDTF">2017-08-04T12:47:43Z</dcterms:created>
  <dcterms:modified xsi:type="dcterms:W3CDTF">2017-08-09T08:07:21Z</dcterms:modified>
</cp:coreProperties>
</file>