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9" r:id="rId3"/>
    <p:sldId id="265" r:id="rId4"/>
    <p:sldId id="267" r:id="rId5"/>
    <p:sldId id="259" r:id="rId6"/>
    <p:sldId id="268" r:id="rId7"/>
    <p:sldId id="260" r:id="rId8"/>
    <p:sldId id="261"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458E20-4DD7-DC6E-94A0-69B3F84B09F5}" name="Ajit, John" initials="AJ" userId="S::john_ajit1@baylor.edu::a2611247-e606-4bfa-bc62-4f64fbe76537" providerId="AD"/>
  <p188:author id="{D68831B6-57F5-8D32-4570-B34D19551821}" name="Kim, Ben" initials="KB" userId="S::ben_kim1@baylor.edu::fe1e9f2d-7916-4a94-9cc0-29c29c45f3a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146CC-AAE9-4061-8F60-85670723F4E2}" v="515" dt="2023-11-18T20:26:26.370"/>
    <p1510:client id="{04ED604B-C2BC-DB6B-41A0-B2A6B68AE157}" v="34" dt="2023-12-08T19:34:58.393"/>
    <p1510:client id="{0FD60A99-30B9-A556-C21B-AEF42B343A8F}" v="150" dt="2023-12-01T01:36:39.521"/>
    <p1510:client id="{203C4D0B-1A52-3E60-51E9-34D80721254C}" v="1" dt="2023-11-28T21:30:39.869"/>
    <p1510:client id="{3D33F6E5-FB19-BDE1-4D6D-3886049D67B6}" v="17" dt="2023-12-03T20:38:25.454"/>
    <p1510:client id="{449CB965-C828-E63A-AAD7-0093710CDFD4}" v="95" dt="2023-12-01T01:24:44.733"/>
    <p1510:client id="{49C1FA0F-7FE6-DAF6-9195-1952E40EE54C}" v="3" dt="2023-11-27T20:02:57.631"/>
    <p1510:client id="{61766E72-7224-736A-BD07-9BA6B9A395BB}" v="19" dt="2023-12-07T21:11:33.853"/>
    <p1510:client id="{686FA762-E138-4E2A-A946-2F9FED9DC5B6}" v="659" dt="2023-11-21T21:38:36.956"/>
    <p1510:client id="{8904A8B1-955C-BD43-1DBC-A5F8F0A47755}" v="175" dt="2023-12-05T05:03:19.178"/>
    <p1510:client id="{8CCDB12E-19C1-1A3D-5266-6A3F825C62D4}" v="295" dt="2023-12-06T14:48:09.735"/>
    <p1510:client id="{949FB2E6-9969-1730-F963-2DFFEBF6C42D}" v="46" dt="2023-12-06T18:59:16.234"/>
    <p1510:client id="{BE9E07B1-1D4B-970D-2DFC-B75451F5FAB3}" v="35" dt="2023-11-22T00:09:22.396"/>
    <p1510:client id="{DDCF810A-1328-3805-FD94-D55FEBE0A977}" v="314" dt="2023-11-21T23:37:04.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FDC8B-04B1-4D83-AC58-0E70A59F134A}"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6D23A8F-9CC6-4ECD-AFFF-C2485AD016B4}">
      <dgm:prSet phldrT="[Text]"/>
      <dgm:spPr/>
      <dgm:t>
        <a:bodyPr/>
        <a:lstStyle/>
        <a:p>
          <a:pPr>
            <a:lnSpc>
              <a:spcPct val="100000"/>
            </a:lnSpc>
            <a:defRPr b="1"/>
          </a:pPr>
          <a:r>
            <a:rPr lang="en-US"/>
            <a:t>Input</a:t>
          </a:r>
        </a:p>
      </dgm:t>
    </dgm:pt>
    <dgm:pt modelId="{70634201-DA6F-46E9-8EB3-7B4471650993}" type="parTrans" cxnId="{92F97A91-E88C-4E38-A922-21A6FC6F750C}">
      <dgm:prSet/>
      <dgm:spPr/>
      <dgm:t>
        <a:bodyPr/>
        <a:lstStyle/>
        <a:p>
          <a:endParaRPr lang="en-US"/>
        </a:p>
      </dgm:t>
    </dgm:pt>
    <dgm:pt modelId="{4CD462A4-C490-4ABC-AA43-A46459126F3F}" type="sibTrans" cxnId="{92F97A91-E88C-4E38-A922-21A6FC6F750C}">
      <dgm:prSet/>
      <dgm:spPr/>
      <dgm:t>
        <a:bodyPr/>
        <a:lstStyle/>
        <a:p>
          <a:endParaRPr lang="en-US"/>
        </a:p>
      </dgm:t>
    </dgm:pt>
    <dgm:pt modelId="{DD87D563-F0E7-4143-AED7-31A301D2BEF0}">
      <dgm:prSet phldrT="[Text]"/>
      <dgm:spPr/>
      <dgm:t>
        <a:bodyPr/>
        <a:lstStyle/>
        <a:p>
          <a:pPr rtl="0"/>
          <a:r>
            <a:rPr lang="en-US"/>
            <a:t>Player college stats</a:t>
          </a:r>
          <a:r>
            <a:rPr lang="en-US">
              <a:latin typeface="Calibri Light" panose="020F0302020204030204"/>
            </a:rPr>
            <a:t> </a:t>
          </a:r>
          <a:endParaRPr lang="en-US"/>
        </a:p>
      </dgm:t>
    </dgm:pt>
    <dgm:pt modelId="{559898AC-1768-4923-9BBA-CF4E5DDDF40F}" type="parTrans" cxnId="{A4ED50A1-2B02-4352-A072-0DB643D8CFFF}">
      <dgm:prSet/>
      <dgm:spPr/>
      <dgm:t>
        <a:bodyPr/>
        <a:lstStyle/>
        <a:p>
          <a:endParaRPr lang="en-US"/>
        </a:p>
      </dgm:t>
    </dgm:pt>
    <dgm:pt modelId="{A094011F-BB7E-435A-A8D9-A433CE6DE64B}" type="sibTrans" cxnId="{A4ED50A1-2B02-4352-A072-0DB643D8CFFF}">
      <dgm:prSet/>
      <dgm:spPr/>
      <dgm:t>
        <a:bodyPr/>
        <a:lstStyle/>
        <a:p>
          <a:endParaRPr lang="en-US"/>
        </a:p>
      </dgm:t>
    </dgm:pt>
    <dgm:pt modelId="{8F26392E-5AEE-46E2-AE2C-FB39B0AB3D43}">
      <dgm:prSet phldrT="[Text]"/>
      <dgm:spPr/>
      <dgm:t>
        <a:bodyPr/>
        <a:lstStyle/>
        <a:p>
          <a:pPr>
            <a:lnSpc>
              <a:spcPct val="100000"/>
            </a:lnSpc>
          </a:pPr>
          <a:r>
            <a:rPr lang="en-US"/>
            <a:t>Apply inputs to formula</a:t>
          </a:r>
        </a:p>
      </dgm:t>
    </dgm:pt>
    <dgm:pt modelId="{263419A1-034A-4317-BCB5-E519CC8B9C1F}" type="parTrans" cxnId="{1FC88498-80D1-42C8-AE42-741251C29AF0}">
      <dgm:prSet/>
      <dgm:spPr/>
      <dgm:t>
        <a:bodyPr/>
        <a:lstStyle/>
        <a:p>
          <a:endParaRPr lang="en-US"/>
        </a:p>
      </dgm:t>
    </dgm:pt>
    <dgm:pt modelId="{D8B99CE8-80F4-4F72-853D-95C4D20D5267}" type="sibTrans" cxnId="{1FC88498-80D1-42C8-AE42-741251C29AF0}">
      <dgm:prSet/>
      <dgm:spPr/>
      <dgm:t>
        <a:bodyPr/>
        <a:lstStyle/>
        <a:p>
          <a:endParaRPr lang="en-US"/>
        </a:p>
      </dgm:t>
    </dgm:pt>
    <dgm:pt modelId="{93735022-7823-42B4-95EE-EAE45505533C}">
      <dgm:prSet phldrT="[Text]"/>
      <dgm:spPr/>
      <dgm:t>
        <a:bodyPr/>
        <a:lstStyle/>
        <a:p>
          <a:pPr>
            <a:lnSpc>
              <a:spcPct val="100000"/>
            </a:lnSpc>
            <a:defRPr b="1"/>
          </a:pPr>
          <a:r>
            <a:rPr lang="en-US"/>
            <a:t>Output</a:t>
          </a:r>
        </a:p>
      </dgm:t>
    </dgm:pt>
    <dgm:pt modelId="{F15BF7C0-3728-4D4C-B42A-017899115D03}" type="parTrans" cxnId="{17C9BE0E-83F0-489C-95C3-7F50CF7817A4}">
      <dgm:prSet/>
      <dgm:spPr/>
      <dgm:t>
        <a:bodyPr/>
        <a:lstStyle/>
        <a:p>
          <a:endParaRPr lang="en-US"/>
        </a:p>
      </dgm:t>
    </dgm:pt>
    <dgm:pt modelId="{12926605-CD36-4655-9636-CE6360A0087A}" type="sibTrans" cxnId="{17C9BE0E-83F0-489C-95C3-7F50CF7817A4}">
      <dgm:prSet/>
      <dgm:spPr/>
      <dgm:t>
        <a:bodyPr/>
        <a:lstStyle/>
        <a:p>
          <a:endParaRPr lang="en-US"/>
        </a:p>
      </dgm:t>
    </dgm:pt>
    <dgm:pt modelId="{4D1C4725-12D4-4C6A-B5E5-74E90A62CBAC}">
      <dgm:prSet phldrT="[Text]"/>
      <dgm:spPr/>
      <dgm:t>
        <a:bodyPr/>
        <a:lstStyle/>
        <a:p>
          <a:pPr>
            <a:lnSpc>
              <a:spcPct val="100000"/>
            </a:lnSpc>
          </a:pPr>
          <a:r>
            <a:rPr lang="en-US"/>
            <a:t>Visual of predicted success in NBA</a:t>
          </a:r>
        </a:p>
      </dgm:t>
    </dgm:pt>
    <dgm:pt modelId="{127AA911-68D8-45BA-B447-2E701C2AF789}" type="parTrans" cxnId="{EBDD1E1C-0B4E-4ABF-AA51-3FBA2D3BD7FB}">
      <dgm:prSet/>
      <dgm:spPr/>
      <dgm:t>
        <a:bodyPr/>
        <a:lstStyle/>
        <a:p>
          <a:endParaRPr lang="en-US"/>
        </a:p>
      </dgm:t>
    </dgm:pt>
    <dgm:pt modelId="{349ECD48-02C3-4775-81FB-2AF04D8E84FD}" type="sibTrans" cxnId="{EBDD1E1C-0B4E-4ABF-AA51-3FBA2D3BD7FB}">
      <dgm:prSet/>
      <dgm:spPr/>
      <dgm:t>
        <a:bodyPr/>
        <a:lstStyle/>
        <a:p>
          <a:endParaRPr lang="en-US"/>
        </a:p>
      </dgm:t>
    </dgm:pt>
    <dgm:pt modelId="{1A9E473F-6F0B-46FC-85F3-56C0DC1B7307}">
      <dgm:prSet phldrT="[Text]"/>
      <dgm:spPr/>
      <dgm:t>
        <a:bodyPr/>
        <a:lstStyle/>
        <a:p>
          <a:pPr>
            <a:lnSpc>
              <a:spcPct val="100000"/>
            </a:lnSpc>
            <a:defRPr b="1"/>
          </a:pPr>
          <a:r>
            <a:rPr lang="en-US"/>
            <a:t>Formula</a:t>
          </a:r>
        </a:p>
      </dgm:t>
    </dgm:pt>
    <dgm:pt modelId="{19B413F3-956A-4E9B-AAEC-F24ACDC10523}" type="parTrans" cxnId="{4625A619-B87A-4D9B-8DF1-E431E8F7C02A}">
      <dgm:prSet/>
      <dgm:spPr/>
      <dgm:t>
        <a:bodyPr/>
        <a:lstStyle/>
        <a:p>
          <a:endParaRPr lang="en-US"/>
        </a:p>
      </dgm:t>
    </dgm:pt>
    <dgm:pt modelId="{97A49054-AC6C-4706-AFB4-3EA4A081BACD}" type="sibTrans" cxnId="{4625A619-B87A-4D9B-8DF1-E431E8F7C02A}">
      <dgm:prSet/>
      <dgm:spPr/>
      <dgm:t>
        <a:bodyPr/>
        <a:lstStyle/>
        <a:p>
          <a:endParaRPr lang="en-US"/>
        </a:p>
      </dgm:t>
    </dgm:pt>
    <dgm:pt modelId="{1D77587E-2472-4F61-BB84-039D8F0F03B9}" type="pres">
      <dgm:prSet presAssocID="{903FDC8B-04B1-4D83-AC58-0E70A59F134A}" presName="root" presStyleCnt="0">
        <dgm:presLayoutVars>
          <dgm:dir/>
          <dgm:resizeHandles val="exact"/>
        </dgm:presLayoutVars>
      </dgm:prSet>
      <dgm:spPr/>
    </dgm:pt>
    <dgm:pt modelId="{3FAA5E4B-F592-42A3-9DE2-DB1A077E1FC1}" type="pres">
      <dgm:prSet presAssocID="{66D23A8F-9CC6-4ECD-AFFF-C2485AD016B4}" presName="compNode" presStyleCnt="0"/>
      <dgm:spPr/>
    </dgm:pt>
    <dgm:pt modelId="{C6E5E437-CDB4-4837-BB45-32FC434882E2}" type="pres">
      <dgm:prSet presAssocID="{66D23A8F-9CC6-4ECD-AFFF-C2485AD016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6E1FD2FA-4A3D-4F3C-8FAA-2BAE40A1EBC0}" type="pres">
      <dgm:prSet presAssocID="{66D23A8F-9CC6-4ECD-AFFF-C2485AD016B4}" presName="iconSpace" presStyleCnt="0"/>
      <dgm:spPr/>
    </dgm:pt>
    <dgm:pt modelId="{1013D768-CECA-4C8F-9CAE-EF39D78A3639}" type="pres">
      <dgm:prSet presAssocID="{66D23A8F-9CC6-4ECD-AFFF-C2485AD016B4}" presName="parTx" presStyleLbl="revTx" presStyleIdx="0" presStyleCnt="6">
        <dgm:presLayoutVars>
          <dgm:chMax val="0"/>
          <dgm:chPref val="0"/>
        </dgm:presLayoutVars>
      </dgm:prSet>
      <dgm:spPr/>
    </dgm:pt>
    <dgm:pt modelId="{A9AD9011-47A9-46E7-A388-33241F7A3F64}" type="pres">
      <dgm:prSet presAssocID="{66D23A8F-9CC6-4ECD-AFFF-C2485AD016B4}" presName="txSpace" presStyleCnt="0"/>
      <dgm:spPr/>
    </dgm:pt>
    <dgm:pt modelId="{132A62B2-CF53-4F7E-9111-4D03F5E33D01}" type="pres">
      <dgm:prSet presAssocID="{66D23A8F-9CC6-4ECD-AFFF-C2485AD016B4}" presName="desTx" presStyleLbl="revTx" presStyleIdx="1" presStyleCnt="6">
        <dgm:presLayoutVars/>
      </dgm:prSet>
      <dgm:spPr/>
    </dgm:pt>
    <dgm:pt modelId="{FA09C58C-DE78-499C-B307-7FD7525B17E8}" type="pres">
      <dgm:prSet presAssocID="{4CD462A4-C490-4ABC-AA43-A46459126F3F}" presName="sibTrans" presStyleCnt="0"/>
      <dgm:spPr/>
    </dgm:pt>
    <dgm:pt modelId="{94FAF466-2BEE-4FDA-8CBC-9B2B6DE197C8}" type="pres">
      <dgm:prSet presAssocID="{1A9E473F-6F0B-46FC-85F3-56C0DC1B7307}" presName="compNode" presStyleCnt="0"/>
      <dgm:spPr/>
    </dgm:pt>
    <dgm:pt modelId="{662643CE-FA5C-48BA-B275-40BE8639159A}" type="pres">
      <dgm:prSet presAssocID="{1A9E473F-6F0B-46FC-85F3-56C0DC1B73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81B72884-D74E-4A21-AC1E-35788A165A98}" type="pres">
      <dgm:prSet presAssocID="{1A9E473F-6F0B-46FC-85F3-56C0DC1B7307}" presName="iconSpace" presStyleCnt="0"/>
      <dgm:spPr/>
    </dgm:pt>
    <dgm:pt modelId="{653C75FD-4A5C-43CD-80C3-664F871D7FC7}" type="pres">
      <dgm:prSet presAssocID="{1A9E473F-6F0B-46FC-85F3-56C0DC1B7307}" presName="parTx" presStyleLbl="revTx" presStyleIdx="2" presStyleCnt="6">
        <dgm:presLayoutVars>
          <dgm:chMax val="0"/>
          <dgm:chPref val="0"/>
        </dgm:presLayoutVars>
      </dgm:prSet>
      <dgm:spPr/>
    </dgm:pt>
    <dgm:pt modelId="{AB6B080F-04F7-487B-86C8-50A3A97DE7E0}" type="pres">
      <dgm:prSet presAssocID="{1A9E473F-6F0B-46FC-85F3-56C0DC1B7307}" presName="txSpace" presStyleCnt="0"/>
      <dgm:spPr/>
    </dgm:pt>
    <dgm:pt modelId="{22FADA87-7F0D-4115-AA48-E1AE85B8130F}" type="pres">
      <dgm:prSet presAssocID="{1A9E473F-6F0B-46FC-85F3-56C0DC1B7307}" presName="desTx" presStyleLbl="revTx" presStyleIdx="3" presStyleCnt="6">
        <dgm:presLayoutVars/>
      </dgm:prSet>
      <dgm:spPr/>
    </dgm:pt>
    <dgm:pt modelId="{71C679F0-4CEA-41A9-9FF2-D1F894962ECF}" type="pres">
      <dgm:prSet presAssocID="{97A49054-AC6C-4706-AFB4-3EA4A081BACD}" presName="sibTrans" presStyleCnt="0"/>
      <dgm:spPr/>
    </dgm:pt>
    <dgm:pt modelId="{EC178094-A64D-456F-9B30-C9569B3AE17E}" type="pres">
      <dgm:prSet presAssocID="{93735022-7823-42B4-95EE-EAE45505533C}" presName="compNode" presStyleCnt="0"/>
      <dgm:spPr/>
    </dgm:pt>
    <dgm:pt modelId="{2DF3B124-016B-40C1-BD0B-E3D789F5129C}" type="pres">
      <dgm:prSet presAssocID="{93735022-7823-42B4-95EE-EAE4550553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ketball"/>
        </a:ext>
      </dgm:extLst>
    </dgm:pt>
    <dgm:pt modelId="{9A09AA92-05A2-46FA-AA9A-823AD8444C78}" type="pres">
      <dgm:prSet presAssocID="{93735022-7823-42B4-95EE-EAE45505533C}" presName="iconSpace" presStyleCnt="0"/>
      <dgm:spPr/>
    </dgm:pt>
    <dgm:pt modelId="{5C2E49A0-4E88-4612-888B-B1E3C3DC049E}" type="pres">
      <dgm:prSet presAssocID="{93735022-7823-42B4-95EE-EAE45505533C}" presName="parTx" presStyleLbl="revTx" presStyleIdx="4" presStyleCnt="6">
        <dgm:presLayoutVars>
          <dgm:chMax val="0"/>
          <dgm:chPref val="0"/>
        </dgm:presLayoutVars>
      </dgm:prSet>
      <dgm:spPr/>
    </dgm:pt>
    <dgm:pt modelId="{054EB7C8-ED9C-4401-AB8C-3CC61C928F24}" type="pres">
      <dgm:prSet presAssocID="{93735022-7823-42B4-95EE-EAE45505533C}" presName="txSpace" presStyleCnt="0"/>
      <dgm:spPr/>
    </dgm:pt>
    <dgm:pt modelId="{20690CDC-33FA-4B13-AFBE-B67C5A72FC88}" type="pres">
      <dgm:prSet presAssocID="{93735022-7823-42B4-95EE-EAE45505533C}" presName="desTx" presStyleLbl="revTx" presStyleIdx="5" presStyleCnt="6">
        <dgm:presLayoutVars/>
      </dgm:prSet>
      <dgm:spPr/>
    </dgm:pt>
  </dgm:ptLst>
  <dgm:cxnLst>
    <dgm:cxn modelId="{17C9BE0E-83F0-489C-95C3-7F50CF7817A4}" srcId="{903FDC8B-04B1-4D83-AC58-0E70A59F134A}" destId="{93735022-7823-42B4-95EE-EAE45505533C}" srcOrd="2" destOrd="0" parTransId="{F15BF7C0-3728-4D4C-B42A-017899115D03}" sibTransId="{12926605-CD36-4655-9636-CE6360A0087A}"/>
    <dgm:cxn modelId="{4625A619-B87A-4D9B-8DF1-E431E8F7C02A}" srcId="{903FDC8B-04B1-4D83-AC58-0E70A59F134A}" destId="{1A9E473F-6F0B-46FC-85F3-56C0DC1B7307}" srcOrd="1" destOrd="0" parTransId="{19B413F3-956A-4E9B-AAEC-F24ACDC10523}" sibTransId="{97A49054-AC6C-4706-AFB4-3EA4A081BACD}"/>
    <dgm:cxn modelId="{BA70601B-5BD8-4B9B-8A3C-4F0A33BD688B}" type="presOf" srcId="{93735022-7823-42B4-95EE-EAE45505533C}" destId="{5C2E49A0-4E88-4612-888B-B1E3C3DC049E}" srcOrd="0" destOrd="0" presId="urn:microsoft.com/office/officeart/2018/5/layout/CenteredIconLabelDescriptionList"/>
    <dgm:cxn modelId="{EBDD1E1C-0B4E-4ABF-AA51-3FBA2D3BD7FB}" srcId="{93735022-7823-42B4-95EE-EAE45505533C}" destId="{4D1C4725-12D4-4C6A-B5E5-74E90A62CBAC}" srcOrd="0" destOrd="0" parTransId="{127AA911-68D8-45BA-B447-2E701C2AF789}" sibTransId="{349ECD48-02C3-4775-81FB-2AF04D8E84FD}"/>
    <dgm:cxn modelId="{E4B60030-B4C2-4F6F-AFF3-77B9011A7357}" type="presOf" srcId="{DD87D563-F0E7-4143-AED7-31A301D2BEF0}" destId="{132A62B2-CF53-4F7E-9111-4D03F5E33D01}" srcOrd="0" destOrd="0" presId="urn:microsoft.com/office/officeart/2018/5/layout/CenteredIconLabelDescriptionList"/>
    <dgm:cxn modelId="{FE490135-FA38-4562-82A4-4FD1109992CC}" type="presOf" srcId="{4D1C4725-12D4-4C6A-B5E5-74E90A62CBAC}" destId="{20690CDC-33FA-4B13-AFBE-B67C5A72FC88}" srcOrd="0" destOrd="0" presId="urn:microsoft.com/office/officeart/2018/5/layout/CenteredIconLabelDescriptionList"/>
    <dgm:cxn modelId="{92F97A91-E88C-4E38-A922-21A6FC6F750C}" srcId="{903FDC8B-04B1-4D83-AC58-0E70A59F134A}" destId="{66D23A8F-9CC6-4ECD-AFFF-C2485AD016B4}" srcOrd="0" destOrd="0" parTransId="{70634201-DA6F-46E9-8EB3-7B4471650993}" sibTransId="{4CD462A4-C490-4ABC-AA43-A46459126F3F}"/>
    <dgm:cxn modelId="{1FC88498-80D1-42C8-AE42-741251C29AF0}" srcId="{1A9E473F-6F0B-46FC-85F3-56C0DC1B7307}" destId="{8F26392E-5AEE-46E2-AE2C-FB39B0AB3D43}" srcOrd="0" destOrd="0" parTransId="{263419A1-034A-4317-BCB5-E519CC8B9C1F}" sibTransId="{D8B99CE8-80F4-4F72-853D-95C4D20D5267}"/>
    <dgm:cxn modelId="{903ABE9E-166C-4846-8551-02EB4A88A78B}" type="presOf" srcId="{66D23A8F-9CC6-4ECD-AFFF-C2485AD016B4}" destId="{1013D768-CECA-4C8F-9CAE-EF39D78A3639}" srcOrd="0" destOrd="0" presId="urn:microsoft.com/office/officeart/2018/5/layout/CenteredIconLabelDescriptionList"/>
    <dgm:cxn modelId="{A4ED50A1-2B02-4352-A072-0DB643D8CFFF}" srcId="{66D23A8F-9CC6-4ECD-AFFF-C2485AD016B4}" destId="{DD87D563-F0E7-4143-AED7-31A301D2BEF0}" srcOrd="0" destOrd="0" parTransId="{559898AC-1768-4923-9BBA-CF4E5DDDF40F}" sibTransId="{A094011F-BB7E-435A-A8D9-A433CE6DE64B}"/>
    <dgm:cxn modelId="{7ECE2BC8-AC30-4909-80BE-6A4C09C43EB5}" type="presOf" srcId="{1A9E473F-6F0B-46FC-85F3-56C0DC1B7307}" destId="{653C75FD-4A5C-43CD-80C3-664F871D7FC7}" srcOrd="0" destOrd="0" presId="urn:microsoft.com/office/officeart/2018/5/layout/CenteredIconLabelDescriptionList"/>
    <dgm:cxn modelId="{9E0029F8-78F6-481C-B854-3E4230A07C95}" type="presOf" srcId="{8F26392E-5AEE-46E2-AE2C-FB39B0AB3D43}" destId="{22FADA87-7F0D-4115-AA48-E1AE85B8130F}" srcOrd="0" destOrd="0" presId="urn:microsoft.com/office/officeart/2018/5/layout/CenteredIconLabelDescriptionList"/>
    <dgm:cxn modelId="{C42AACF8-6184-4078-9869-204E6BBDF5E4}" type="presOf" srcId="{903FDC8B-04B1-4D83-AC58-0E70A59F134A}" destId="{1D77587E-2472-4F61-BB84-039D8F0F03B9}" srcOrd="0" destOrd="0" presId="urn:microsoft.com/office/officeart/2018/5/layout/CenteredIconLabelDescriptionList"/>
    <dgm:cxn modelId="{67ECB92F-9460-45F1-89C9-A12C69BFE612}" type="presParOf" srcId="{1D77587E-2472-4F61-BB84-039D8F0F03B9}" destId="{3FAA5E4B-F592-42A3-9DE2-DB1A077E1FC1}" srcOrd="0" destOrd="0" presId="urn:microsoft.com/office/officeart/2018/5/layout/CenteredIconLabelDescriptionList"/>
    <dgm:cxn modelId="{625F948B-14C2-44DD-AF17-A3288B808688}" type="presParOf" srcId="{3FAA5E4B-F592-42A3-9DE2-DB1A077E1FC1}" destId="{C6E5E437-CDB4-4837-BB45-32FC434882E2}" srcOrd="0" destOrd="0" presId="urn:microsoft.com/office/officeart/2018/5/layout/CenteredIconLabelDescriptionList"/>
    <dgm:cxn modelId="{F6669BEC-8070-4D52-95E7-0D49BD66F2D6}" type="presParOf" srcId="{3FAA5E4B-F592-42A3-9DE2-DB1A077E1FC1}" destId="{6E1FD2FA-4A3D-4F3C-8FAA-2BAE40A1EBC0}" srcOrd="1" destOrd="0" presId="urn:microsoft.com/office/officeart/2018/5/layout/CenteredIconLabelDescriptionList"/>
    <dgm:cxn modelId="{CE8D95BC-1031-4429-9A35-C85B5BFAC392}" type="presParOf" srcId="{3FAA5E4B-F592-42A3-9DE2-DB1A077E1FC1}" destId="{1013D768-CECA-4C8F-9CAE-EF39D78A3639}" srcOrd="2" destOrd="0" presId="urn:microsoft.com/office/officeart/2018/5/layout/CenteredIconLabelDescriptionList"/>
    <dgm:cxn modelId="{51C3990D-7AFB-437F-B93D-FA35EF9409A5}" type="presParOf" srcId="{3FAA5E4B-F592-42A3-9DE2-DB1A077E1FC1}" destId="{A9AD9011-47A9-46E7-A388-33241F7A3F64}" srcOrd="3" destOrd="0" presId="urn:microsoft.com/office/officeart/2018/5/layout/CenteredIconLabelDescriptionList"/>
    <dgm:cxn modelId="{B039070C-E92A-45AD-A6B0-F83C3592D2A5}" type="presParOf" srcId="{3FAA5E4B-F592-42A3-9DE2-DB1A077E1FC1}" destId="{132A62B2-CF53-4F7E-9111-4D03F5E33D01}" srcOrd="4" destOrd="0" presId="urn:microsoft.com/office/officeart/2018/5/layout/CenteredIconLabelDescriptionList"/>
    <dgm:cxn modelId="{524A5ECE-5522-449C-8856-443056407686}" type="presParOf" srcId="{1D77587E-2472-4F61-BB84-039D8F0F03B9}" destId="{FA09C58C-DE78-499C-B307-7FD7525B17E8}" srcOrd="1" destOrd="0" presId="urn:microsoft.com/office/officeart/2018/5/layout/CenteredIconLabelDescriptionList"/>
    <dgm:cxn modelId="{533B4FC3-6758-4695-8399-E3B39E3FDE4C}" type="presParOf" srcId="{1D77587E-2472-4F61-BB84-039D8F0F03B9}" destId="{94FAF466-2BEE-4FDA-8CBC-9B2B6DE197C8}" srcOrd="2" destOrd="0" presId="urn:microsoft.com/office/officeart/2018/5/layout/CenteredIconLabelDescriptionList"/>
    <dgm:cxn modelId="{3DC3A46E-E88B-4E51-85ED-DD5979BE4B91}" type="presParOf" srcId="{94FAF466-2BEE-4FDA-8CBC-9B2B6DE197C8}" destId="{662643CE-FA5C-48BA-B275-40BE8639159A}" srcOrd="0" destOrd="0" presId="urn:microsoft.com/office/officeart/2018/5/layout/CenteredIconLabelDescriptionList"/>
    <dgm:cxn modelId="{43EC54A1-E218-48F1-9DF3-53D50895AC9D}" type="presParOf" srcId="{94FAF466-2BEE-4FDA-8CBC-9B2B6DE197C8}" destId="{81B72884-D74E-4A21-AC1E-35788A165A98}" srcOrd="1" destOrd="0" presId="urn:microsoft.com/office/officeart/2018/5/layout/CenteredIconLabelDescriptionList"/>
    <dgm:cxn modelId="{97DA256F-3AC3-4263-BEF8-B54EAFBB33D1}" type="presParOf" srcId="{94FAF466-2BEE-4FDA-8CBC-9B2B6DE197C8}" destId="{653C75FD-4A5C-43CD-80C3-664F871D7FC7}" srcOrd="2" destOrd="0" presId="urn:microsoft.com/office/officeart/2018/5/layout/CenteredIconLabelDescriptionList"/>
    <dgm:cxn modelId="{5F5E99C1-485A-4A71-966C-D04C5AB96347}" type="presParOf" srcId="{94FAF466-2BEE-4FDA-8CBC-9B2B6DE197C8}" destId="{AB6B080F-04F7-487B-86C8-50A3A97DE7E0}" srcOrd="3" destOrd="0" presId="urn:microsoft.com/office/officeart/2018/5/layout/CenteredIconLabelDescriptionList"/>
    <dgm:cxn modelId="{06A4FA24-2E1F-471E-8644-46E60000FD63}" type="presParOf" srcId="{94FAF466-2BEE-4FDA-8CBC-9B2B6DE197C8}" destId="{22FADA87-7F0D-4115-AA48-E1AE85B8130F}" srcOrd="4" destOrd="0" presId="urn:microsoft.com/office/officeart/2018/5/layout/CenteredIconLabelDescriptionList"/>
    <dgm:cxn modelId="{A1C2FDF8-A635-4983-93E6-87346888CF57}" type="presParOf" srcId="{1D77587E-2472-4F61-BB84-039D8F0F03B9}" destId="{71C679F0-4CEA-41A9-9FF2-D1F894962ECF}" srcOrd="3" destOrd="0" presId="urn:microsoft.com/office/officeart/2018/5/layout/CenteredIconLabelDescriptionList"/>
    <dgm:cxn modelId="{AD9A8DE3-E6D1-466C-8578-F837EEC77D2F}" type="presParOf" srcId="{1D77587E-2472-4F61-BB84-039D8F0F03B9}" destId="{EC178094-A64D-456F-9B30-C9569B3AE17E}" srcOrd="4" destOrd="0" presId="urn:microsoft.com/office/officeart/2018/5/layout/CenteredIconLabelDescriptionList"/>
    <dgm:cxn modelId="{8336C452-8DD5-40BC-8C23-56BE01E9BE6B}" type="presParOf" srcId="{EC178094-A64D-456F-9B30-C9569B3AE17E}" destId="{2DF3B124-016B-40C1-BD0B-E3D789F5129C}" srcOrd="0" destOrd="0" presId="urn:microsoft.com/office/officeart/2018/5/layout/CenteredIconLabelDescriptionList"/>
    <dgm:cxn modelId="{2A796C08-F429-4A37-B00D-1968960C83BF}" type="presParOf" srcId="{EC178094-A64D-456F-9B30-C9569B3AE17E}" destId="{9A09AA92-05A2-46FA-AA9A-823AD8444C78}" srcOrd="1" destOrd="0" presId="urn:microsoft.com/office/officeart/2018/5/layout/CenteredIconLabelDescriptionList"/>
    <dgm:cxn modelId="{1D907249-6780-4205-84A9-9DB81EC81879}" type="presParOf" srcId="{EC178094-A64D-456F-9B30-C9569B3AE17E}" destId="{5C2E49A0-4E88-4612-888B-B1E3C3DC049E}" srcOrd="2" destOrd="0" presId="urn:microsoft.com/office/officeart/2018/5/layout/CenteredIconLabelDescriptionList"/>
    <dgm:cxn modelId="{D6C2EA69-94F3-4DED-A7AF-BDB59E4D6A9D}" type="presParOf" srcId="{EC178094-A64D-456F-9B30-C9569B3AE17E}" destId="{054EB7C8-ED9C-4401-AB8C-3CC61C928F24}" srcOrd="3" destOrd="0" presId="urn:microsoft.com/office/officeart/2018/5/layout/CenteredIconLabelDescriptionList"/>
    <dgm:cxn modelId="{D7738F04-E3F8-4A9C-BCD7-36AC48F1DB88}" type="presParOf" srcId="{EC178094-A64D-456F-9B30-C9569B3AE17E}" destId="{20690CDC-33FA-4B13-AFBE-B67C5A72FC8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355D9-ABCF-4377-AF1B-ED34CDDF967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B434335-36BC-4072-B738-C600CAD9DEAE}">
      <dgm:prSet/>
      <dgm:spPr/>
      <dgm:t>
        <a:bodyPr/>
        <a:lstStyle/>
        <a:p>
          <a:pPr rtl="0"/>
          <a:r>
            <a:rPr lang="en-US">
              <a:latin typeface="Calibri Light" panose="020F0302020204030204"/>
            </a:rPr>
            <a:t>X-Axis, PPR or Player Performance Rating: our formula based on individual stats</a:t>
          </a:r>
          <a:endParaRPr lang="en-US"/>
        </a:p>
      </dgm:t>
    </dgm:pt>
    <dgm:pt modelId="{97D9F367-6ADF-48D4-9379-DBC5FC958BC3}" type="parTrans" cxnId="{52A0460E-45F7-444D-8A7D-9612951BBDD1}">
      <dgm:prSet/>
      <dgm:spPr/>
      <dgm:t>
        <a:bodyPr/>
        <a:lstStyle/>
        <a:p>
          <a:endParaRPr lang="en-US"/>
        </a:p>
      </dgm:t>
    </dgm:pt>
    <dgm:pt modelId="{3C7B4E4B-07A3-4807-8AA7-E063540F64FE}" type="sibTrans" cxnId="{52A0460E-45F7-444D-8A7D-9612951BBDD1}">
      <dgm:prSet phldrT="01"/>
      <dgm:spPr/>
      <dgm:t>
        <a:bodyPr/>
        <a:lstStyle/>
        <a:p>
          <a:endParaRPr lang="en-US"/>
        </a:p>
      </dgm:t>
    </dgm:pt>
    <dgm:pt modelId="{DB9D2162-A93E-4D22-AFE5-DCAA396035C0}">
      <dgm:prSet/>
      <dgm:spPr/>
      <dgm:t>
        <a:bodyPr/>
        <a:lstStyle/>
        <a:p>
          <a:pPr rtl="0"/>
          <a:r>
            <a:rPr lang="en-US">
              <a:latin typeface="Calibri Light" panose="020F0302020204030204"/>
            </a:rPr>
            <a:t>Y-Axis, Win Share: rating based on team success, team stats, individual stats, wins </a:t>
          </a:r>
        </a:p>
      </dgm:t>
    </dgm:pt>
    <dgm:pt modelId="{5431223E-D3E7-4D19-8D6B-78E157A803FB}" type="parTrans" cxnId="{1889E14C-1A40-438C-8221-33A7D0805CA6}">
      <dgm:prSet/>
      <dgm:spPr/>
      <dgm:t>
        <a:bodyPr/>
        <a:lstStyle/>
        <a:p>
          <a:endParaRPr lang="en-US"/>
        </a:p>
      </dgm:t>
    </dgm:pt>
    <dgm:pt modelId="{BC2C5D02-F63B-4BD7-8BA4-E5D6A4B8522A}" type="sibTrans" cxnId="{1889E14C-1A40-438C-8221-33A7D0805CA6}">
      <dgm:prSet phldrT="02"/>
      <dgm:spPr/>
      <dgm:t>
        <a:bodyPr/>
        <a:lstStyle/>
        <a:p>
          <a:endParaRPr lang="en-US"/>
        </a:p>
      </dgm:t>
    </dgm:pt>
    <dgm:pt modelId="{4AD5E5AB-346B-462E-BD27-D4677D81BC04}" type="pres">
      <dgm:prSet presAssocID="{7C0355D9-ABCF-4377-AF1B-ED34CDDF9674}" presName="diagram" presStyleCnt="0">
        <dgm:presLayoutVars>
          <dgm:dir/>
          <dgm:resizeHandles val="exact"/>
        </dgm:presLayoutVars>
      </dgm:prSet>
      <dgm:spPr/>
    </dgm:pt>
    <dgm:pt modelId="{1E26564F-B66F-494F-8BDC-E2A3C7392ACC}" type="pres">
      <dgm:prSet presAssocID="{CB434335-36BC-4072-B738-C600CAD9DEAE}" presName="node" presStyleLbl="node1" presStyleIdx="0" presStyleCnt="2">
        <dgm:presLayoutVars>
          <dgm:bulletEnabled val="1"/>
        </dgm:presLayoutVars>
      </dgm:prSet>
      <dgm:spPr/>
    </dgm:pt>
    <dgm:pt modelId="{42E0EA54-5547-4B2D-84E7-B454BB48241B}" type="pres">
      <dgm:prSet presAssocID="{3C7B4E4B-07A3-4807-8AA7-E063540F64FE}" presName="sibTrans" presStyleCnt="0"/>
      <dgm:spPr/>
    </dgm:pt>
    <dgm:pt modelId="{AB0206E9-73AD-4259-8DF6-EF2413E9C6B5}" type="pres">
      <dgm:prSet presAssocID="{DB9D2162-A93E-4D22-AFE5-DCAA396035C0}" presName="node" presStyleLbl="node1" presStyleIdx="1" presStyleCnt="2">
        <dgm:presLayoutVars>
          <dgm:bulletEnabled val="1"/>
        </dgm:presLayoutVars>
      </dgm:prSet>
      <dgm:spPr/>
    </dgm:pt>
  </dgm:ptLst>
  <dgm:cxnLst>
    <dgm:cxn modelId="{52A0460E-45F7-444D-8A7D-9612951BBDD1}" srcId="{7C0355D9-ABCF-4377-AF1B-ED34CDDF9674}" destId="{CB434335-36BC-4072-B738-C600CAD9DEAE}" srcOrd="0" destOrd="0" parTransId="{97D9F367-6ADF-48D4-9379-DBC5FC958BC3}" sibTransId="{3C7B4E4B-07A3-4807-8AA7-E063540F64FE}"/>
    <dgm:cxn modelId="{1889E14C-1A40-438C-8221-33A7D0805CA6}" srcId="{7C0355D9-ABCF-4377-AF1B-ED34CDDF9674}" destId="{DB9D2162-A93E-4D22-AFE5-DCAA396035C0}" srcOrd="1" destOrd="0" parTransId="{5431223E-D3E7-4D19-8D6B-78E157A803FB}" sibTransId="{BC2C5D02-F63B-4BD7-8BA4-E5D6A4B8522A}"/>
    <dgm:cxn modelId="{4750697F-E842-4BE7-AEF2-1F27A91686CC}" type="presOf" srcId="{DB9D2162-A93E-4D22-AFE5-DCAA396035C0}" destId="{AB0206E9-73AD-4259-8DF6-EF2413E9C6B5}" srcOrd="0" destOrd="0" presId="urn:microsoft.com/office/officeart/2005/8/layout/default"/>
    <dgm:cxn modelId="{7E6A97C8-6EA2-409F-B5A7-78417AF81E3B}" type="presOf" srcId="{7C0355D9-ABCF-4377-AF1B-ED34CDDF9674}" destId="{4AD5E5AB-346B-462E-BD27-D4677D81BC04}" srcOrd="0" destOrd="0" presId="urn:microsoft.com/office/officeart/2005/8/layout/default"/>
    <dgm:cxn modelId="{62E0B5DB-E39A-4AF9-88EB-74016F8CE57C}" type="presOf" srcId="{CB434335-36BC-4072-B738-C600CAD9DEAE}" destId="{1E26564F-B66F-494F-8BDC-E2A3C7392ACC}" srcOrd="0" destOrd="0" presId="urn:microsoft.com/office/officeart/2005/8/layout/default"/>
    <dgm:cxn modelId="{395EA77F-2ADB-4668-AC06-2F32D7CD4D1A}" type="presParOf" srcId="{4AD5E5AB-346B-462E-BD27-D4677D81BC04}" destId="{1E26564F-B66F-494F-8BDC-E2A3C7392ACC}" srcOrd="0" destOrd="0" presId="urn:microsoft.com/office/officeart/2005/8/layout/default"/>
    <dgm:cxn modelId="{9875EA3B-B7B2-4219-8695-4A4B358B22C6}" type="presParOf" srcId="{4AD5E5AB-346B-462E-BD27-D4677D81BC04}" destId="{42E0EA54-5547-4B2D-84E7-B454BB48241B}" srcOrd="1" destOrd="0" presId="urn:microsoft.com/office/officeart/2005/8/layout/default"/>
    <dgm:cxn modelId="{D88A8C2B-1D34-4363-ABFE-9225530C8ABC}" type="presParOf" srcId="{4AD5E5AB-346B-462E-BD27-D4677D81BC04}" destId="{AB0206E9-73AD-4259-8DF6-EF2413E9C6B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5E437-CDB4-4837-BB45-32FC434882E2}">
      <dsp:nvSpPr>
        <dsp:cNvPr id="0" name=""/>
        <dsp:cNvSpPr/>
      </dsp:nvSpPr>
      <dsp:spPr>
        <a:xfrm>
          <a:off x="1021610" y="958665"/>
          <a:ext cx="1097085" cy="1097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3D768-CECA-4C8F-9CAE-EF39D78A3639}">
      <dsp:nvSpPr>
        <dsp:cNvPr id="0" name=""/>
        <dsp:cNvSpPr/>
      </dsp:nvSpPr>
      <dsp:spPr>
        <a:xfrm>
          <a:off x="2888" y="2140015"/>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Input</a:t>
          </a:r>
        </a:p>
      </dsp:txBody>
      <dsp:txXfrm>
        <a:off x="2888" y="2140015"/>
        <a:ext cx="3134531" cy="470179"/>
      </dsp:txXfrm>
    </dsp:sp>
    <dsp:sp modelId="{132A62B2-CF53-4F7E-9111-4D03F5E33D01}">
      <dsp:nvSpPr>
        <dsp:cNvPr id="0" name=""/>
        <dsp:cNvSpPr/>
      </dsp:nvSpPr>
      <dsp:spPr>
        <a:xfrm>
          <a:off x="2888" y="2649387"/>
          <a:ext cx="3134531" cy="26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90000"/>
            </a:lnSpc>
            <a:spcBef>
              <a:spcPct val="0"/>
            </a:spcBef>
            <a:spcAft>
              <a:spcPct val="35000"/>
            </a:spcAft>
            <a:buNone/>
          </a:pPr>
          <a:r>
            <a:rPr lang="en-US" sz="1700" kern="1200"/>
            <a:t>Player college stats</a:t>
          </a:r>
          <a:r>
            <a:rPr lang="en-US" sz="1700" kern="1200">
              <a:latin typeface="Calibri Light" panose="020F0302020204030204"/>
            </a:rPr>
            <a:t> </a:t>
          </a:r>
          <a:endParaRPr lang="en-US" sz="1700" kern="1200"/>
        </a:p>
      </dsp:txBody>
      <dsp:txXfrm>
        <a:off x="2888" y="2649387"/>
        <a:ext cx="3134531" cy="268895"/>
      </dsp:txXfrm>
    </dsp:sp>
    <dsp:sp modelId="{662643CE-FA5C-48BA-B275-40BE8639159A}">
      <dsp:nvSpPr>
        <dsp:cNvPr id="0" name=""/>
        <dsp:cNvSpPr/>
      </dsp:nvSpPr>
      <dsp:spPr>
        <a:xfrm>
          <a:off x="4704685" y="958665"/>
          <a:ext cx="1097085" cy="1097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C75FD-4A5C-43CD-80C3-664F871D7FC7}">
      <dsp:nvSpPr>
        <dsp:cNvPr id="0" name=""/>
        <dsp:cNvSpPr/>
      </dsp:nvSpPr>
      <dsp:spPr>
        <a:xfrm>
          <a:off x="3685962" y="2140015"/>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Formula</a:t>
          </a:r>
        </a:p>
      </dsp:txBody>
      <dsp:txXfrm>
        <a:off x="3685962" y="2140015"/>
        <a:ext cx="3134531" cy="470179"/>
      </dsp:txXfrm>
    </dsp:sp>
    <dsp:sp modelId="{22FADA87-7F0D-4115-AA48-E1AE85B8130F}">
      <dsp:nvSpPr>
        <dsp:cNvPr id="0" name=""/>
        <dsp:cNvSpPr/>
      </dsp:nvSpPr>
      <dsp:spPr>
        <a:xfrm>
          <a:off x="3685962" y="2649387"/>
          <a:ext cx="3134531" cy="26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Apply inputs to formula</a:t>
          </a:r>
        </a:p>
      </dsp:txBody>
      <dsp:txXfrm>
        <a:off x="3685962" y="2649387"/>
        <a:ext cx="3134531" cy="268895"/>
      </dsp:txXfrm>
    </dsp:sp>
    <dsp:sp modelId="{2DF3B124-016B-40C1-BD0B-E3D789F5129C}">
      <dsp:nvSpPr>
        <dsp:cNvPr id="0" name=""/>
        <dsp:cNvSpPr/>
      </dsp:nvSpPr>
      <dsp:spPr>
        <a:xfrm>
          <a:off x="8387759" y="958665"/>
          <a:ext cx="1097085" cy="1097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E49A0-4E88-4612-888B-B1E3C3DC049E}">
      <dsp:nvSpPr>
        <dsp:cNvPr id="0" name=""/>
        <dsp:cNvSpPr/>
      </dsp:nvSpPr>
      <dsp:spPr>
        <a:xfrm>
          <a:off x="7369036" y="2140015"/>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Output</a:t>
          </a:r>
        </a:p>
      </dsp:txBody>
      <dsp:txXfrm>
        <a:off x="7369036" y="2140015"/>
        <a:ext cx="3134531" cy="470179"/>
      </dsp:txXfrm>
    </dsp:sp>
    <dsp:sp modelId="{20690CDC-33FA-4B13-AFBE-B67C5A72FC88}">
      <dsp:nvSpPr>
        <dsp:cNvPr id="0" name=""/>
        <dsp:cNvSpPr/>
      </dsp:nvSpPr>
      <dsp:spPr>
        <a:xfrm>
          <a:off x="7369036" y="2649387"/>
          <a:ext cx="3134531" cy="26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Visual of predicted success in NBA</a:t>
          </a:r>
        </a:p>
      </dsp:txBody>
      <dsp:txXfrm>
        <a:off x="7369036" y="2649387"/>
        <a:ext cx="3134531" cy="268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6564F-B66F-494F-8BDC-E2A3C7392ACC}">
      <dsp:nvSpPr>
        <dsp:cNvPr id="0" name=""/>
        <dsp:cNvSpPr/>
      </dsp:nvSpPr>
      <dsp:spPr>
        <a:xfrm>
          <a:off x="1283" y="673807"/>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rtl="0">
            <a:lnSpc>
              <a:spcPct val="90000"/>
            </a:lnSpc>
            <a:spcBef>
              <a:spcPct val="0"/>
            </a:spcBef>
            <a:spcAft>
              <a:spcPct val="35000"/>
            </a:spcAft>
            <a:buNone/>
          </a:pPr>
          <a:r>
            <a:rPr lang="en-US" sz="4300" kern="1200">
              <a:latin typeface="Calibri Light" panose="020F0302020204030204"/>
            </a:rPr>
            <a:t>X-Axis, PPR or Player Performance Rating: our formula based on individual stats</a:t>
          </a:r>
          <a:endParaRPr lang="en-US" sz="4300" kern="1200"/>
        </a:p>
      </dsp:txBody>
      <dsp:txXfrm>
        <a:off x="1283" y="673807"/>
        <a:ext cx="5006206" cy="3003723"/>
      </dsp:txXfrm>
    </dsp:sp>
    <dsp:sp modelId="{AB0206E9-73AD-4259-8DF6-EF2413E9C6B5}">
      <dsp:nvSpPr>
        <dsp:cNvPr id="0" name=""/>
        <dsp:cNvSpPr/>
      </dsp:nvSpPr>
      <dsp:spPr>
        <a:xfrm>
          <a:off x="5508110" y="673807"/>
          <a:ext cx="5006206" cy="300372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rtl="0">
            <a:lnSpc>
              <a:spcPct val="90000"/>
            </a:lnSpc>
            <a:spcBef>
              <a:spcPct val="0"/>
            </a:spcBef>
            <a:spcAft>
              <a:spcPct val="35000"/>
            </a:spcAft>
            <a:buNone/>
          </a:pPr>
          <a:r>
            <a:rPr lang="en-US" sz="4300" kern="1200">
              <a:latin typeface="Calibri Light" panose="020F0302020204030204"/>
            </a:rPr>
            <a:t>Y-Axis, Win Share: rating based on team success, team stats, individual stats, wins </a:t>
          </a:r>
        </a:p>
      </dsp:txBody>
      <dsp:txXfrm>
        <a:off x="5508110" y="673807"/>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1B9C2-9B5C-4C3C-9033-6AD650336F67}" type="datetimeFigureOut">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EA4E1-DAA5-4457-A7B8-25186BECC431}" type="slidenum">
              <a:t>‹#›</a:t>
            </a:fld>
            <a:endParaRPr lang="en-US"/>
          </a:p>
        </p:txBody>
      </p:sp>
    </p:spTree>
    <p:extLst>
      <p:ext uri="{BB962C8B-B14F-4D97-AF65-F5344CB8AC3E}">
        <p14:creationId xmlns:p14="http://schemas.microsoft.com/office/powerpoint/2010/main" val="131664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Don't say its just offense, its overall player efficiency, </a:t>
            </a:r>
          </a:p>
          <a:p>
            <a:endParaRPr lang="en-US">
              <a:ea typeface="Calibri"/>
              <a:cs typeface="Calibri"/>
            </a:endParaRPr>
          </a:p>
          <a:p>
            <a:r>
              <a:rPr lang="en-US">
                <a:ea typeface="Calibri"/>
                <a:cs typeface="Calibri"/>
              </a:rPr>
              <a:t>SAY ONLY IF NECCESARY</a:t>
            </a:r>
          </a:p>
          <a:p>
            <a:r>
              <a:rPr lang="en-US">
                <a:ea typeface="Calibri"/>
                <a:cs typeface="Calibri"/>
              </a:rPr>
              <a:t>There is also a formula that is similar to this whole idea, called PER or Player Efficiency Rating which takes even more stats from this but unfortunately uses data that we don't have access to. Some of the additional stats that it has includes, value of possession, </a:t>
            </a:r>
          </a:p>
        </p:txBody>
      </p:sp>
      <p:sp>
        <p:nvSpPr>
          <p:cNvPr id="4" name="Slide Number Placeholder 3"/>
          <p:cNvSpPr>
            <a:spLocks noGrp="1"/>
          </p:cNvSpPr>
          <p:nvPr>
            <p:ph type="sldNum" sz="quarter" idx="5"/>
          </p:nvPr>
        </p:nvSpPr>
        <p:spPr/>
        <p:txBody>
          <a:bodyPr/>
          <a:lstStyle/>
          <a:p>
            <a:fld id="{595EA4E1-DAA5-4457-A7B8-25186BECC431}" type="slidenum">
              <a:rPr lang="en-US"/>
              <a:t>4</a:t>
            </a:fld>
            <a:endParaRPr lang="en-US"/>
          </a:p>
        </p:txBody>
      </p:sp>
    </p:spTree>
    <p:extLst>
      <p:ext uri="{BB962C8B-B14F-4D97-AF65-F5344CB8AC3E}">
        <p14:creationId xmlns:p14="http://schemas.microsoft.com/office/powerpoint/2010/main" val="413289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Win Share is based on much more than individual stats, win share includes team stats, wins, league wide stats, and how long you spend at a certain college or team, stat made by basketball statisticians that is used to see how much a certain player legitimately contributes to their respective team, win share also includes a combination of offense and defense</a:t>
            </a:r>
          </a:p>
        </p:txBody>
      </p:sp>
      <p:sp>
        <p:nvSpPr>
          <p:cNvPr id="4" name="Slide Number Placeholder 3"/>
          <p:cNvSpPr>
            <a:spLocks noGrp="1"/>
          </p:cNvSpPr>
          <p:nvPr>
            <p:ph type="sldNum" sz="quarter" idx="5"/>
          </p:nvPr>
        </p:nvSpPr>
        <p:spPr/>
        <p:txBody>
          <a:bodyPr/>
          <a:lstStyle/>
          <a:p>
            <a:fld id="{595EA4E1-DAA5-4457-A7B8-25186BECC431}" type="slidenum">
              <a:rPr lang="en-US"/>
              <a:t>6</a:t>
            </a:fld>
            <a:endParaRPr lang="en-US"/>
          </a:p>
        </p:txBody>
      </p:sp>
    </p:spTree>
    <p:extLst>
      <p:ext uri="{BB962C8B-B14F-4D97-AF65-F5344CB8AC3E}">
        <p14:creationId xmlns:p14="http://schemas.microsoft.com/office/powerpoint/2010/main" val="400275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Explain how we got the numbers for the y lines</a:t>
            </a:r>
          </a:p>
          <a:p>
            <a:pPr marL="285750" indent="-285750">
              <a:lnSpc>
                <a:spcPct val="90000"/>
              </a:lnSpc>
              <a:spcBef>
                <a:spcPts val="1000"/>
              </a:spcBef>
              <a:buFont typeface="Arial"/>
              <a:buChar char="•"/>
            </a:pPr>
            <a:endParaRPr lang="en-US"/>
          </a:p>
          <a:p>
            <a:pPr marL="285750" indent="-285750">
              <a:lnSpc>
                <a:spcPct val="90000"/>
              </a:lnSpc>
              <a:spcBef>
                <a:spcPts val="1000"/>
              </a:spcBef>
              <a:buFont typeface="Arial"/>
              <a:buChar char="•"/>
            </a:pPr>
            <a:r>
              <a:rPr lang="en-US"/>
              <a:t>How an All-Star caliber player is defined</a:t>
            </a:r>
            <a:endParaRPr lang="en-US">
              <a:ea typeface="Calibri" panose="020F0502020204030204"/>
              <a:cs typeface="Calibri" panose="020F0502020204030204"/>
            </a:endParaRPr>
          </a:p>
          <a:p>
            <a:pPr marL="285750" indent="-285750">
              <a:lnSpc>
                <a:spcPct val="90000"/>
              </a:lnSpc>
              <a:spcBef>
                <a:spcPts val="1000"/>
              </a:spcBef>
              <a:buFont typeface="Arial"/>
              <a:buChar char="•"/>
            </a:pPr>
            <a:r>
              <a:rPr lang="en-US"/>
              <a:t>How a Regular Player is Defined</a:t>
            </a:r>
          </a:p>
        </p:txBody>
      </p:sp>
      <p:sp>
        <p:nvSpPr>
          <p:cNvPr id="4" name="Slide Number Placeholder 3"/>
          <p:cNvSpPr>
            <a:spLocks noGrp="1"/>
          </p:cNvSpPr>
          <p:nvPr>
            <p:ph type="sldNum" sz="quarter" idx="5"/>
          </p:nvPr>
        </p:nvSpPr>
        <p:spPr/>
        <p:txBody>
          <a:bodyPr/>
          <a:lstStyle/>
          <a:p>
            <a:fld id="{595EA4E1-DAA5-4457-A7B8-25186BECC431}" type="slidenum">
              <a:t>8</a:t>
            </a:fld>
            <a:endParaRPr lang="en-US"/>
          </a:p>
        </p:txBody>
      </p:sp>
    </p:spTree>
    <p:extLst>
      <p:ext uri="{BB962C8B-B14F-4D97-AF65-F5344CB8AC3E}">
        <p14:creationId xmlns:p14="http://schemas.microsoft.com/office/powerpoint/2010/main" val="89441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C691-55A4-D945-6318-A44C75F04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667043-3CD0-2A46-BD33-5BA5B95FA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9CB414-20CB-C4F6-67AA-461A14CAF89A}"/>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5" name="Footer Placeholder 4">
            <a:extLst>
              <a:ext uri="{FF2B5EF4-FFF2-40B4-BE49-F238E27FC236}">
                <a16:creationId xmlns:a16="http://schemas.microsoft.com/office/drawing/2014/main" id="{0F3DABD6-0E22-7CAA-4946-E562D20FC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13441-D7EB-E72E-1866-CF05401321D8}"/>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153786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1BC0-4F0A-ABCA-904B-1A4F2C97DB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CD308F-12B8-F734-4226-E80F945BD5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B9F8E-02FC-482F-FED0-1A567726F799}"/>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5" name="Footer Placeholder 4">
            <a:extLst>
              <a:ext uri="{FF2B5EF4-FFF2-40B4-BE49-F238E27FC236}">
                <a16:creationId xmlns:a16="http://schemas.microsoft.com/office/drawing/2014/main" id="{6D3DCFC8-C4DE-6397-FD4E-2E7C6B164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D5180-B264-4E17-39C1-2BEF02163CCA}"/>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175482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BCFCC-8CD5-2B4E-D3C2-19A8BD633F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784D7B-902C-1436-571C-74EB64C90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FE334-6626-D540-CBB4-B9DE355BEAFE}"/>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5" name="Footer Placeholder 4">
            <a:extLst>
              <a:ext uri="{FF2B5EF4-FFF2-40B4-BE49-F238E27FC236}">
                <a16:creationId xmlns:a16="http://schemas.microsoft.com/office/drawing/2014/main" id="{08DC3F89-DA97-A3F1-81EA-16D1DC171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F33EE-10B4-AD12-A495-9381B435F526}"/>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69253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1125-40A7-E7E0-55B7-354C5A8E1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E3904-CA39-9CB0-FA02-6A75B3FF1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79058-EDB4-57C7-3439-16954AA3289B}"/>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5" name="Footer Placeholder 4">
            <a:extLst>
              <a:ext uri="{FF2B5EF4-FFF2-40B4-BE49-F238E27FC236}">
                <a16:creationId xmlns:a16="http://schemas.microsoft.com/office/drawing/2014/main" id="{B58B1F5A-5387-7B5E-AB78-83F72C990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AC78B-D3CC-89E5-58E6-0AF7CB919008}"/>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286538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8B33-1B5C-4412-AF59-A28ED014A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D9385-B5AA-289E-3592-1237E2954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8A144D-F079-3A33-D3A0-621DDDC903A0}"/>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5" name="Footer Placeholder 4">
            <a:extLst>
              <a:ext uri="{FF2B5EF4-FFF2-40B4-BE49-F238E27FC236}">
                <a16:creationId xmlns:a16="http://schemas.microsoft.com/office/drawing/2014/main" id="{2BAA28D5-60CC-1D6E-343A-36A686152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29BB-69D6-B98F-BE90-195A73D31265}"/>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327917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9248-EE43-1142-958D-6E77D7819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56FAF-4E82-9F17-C6A3-FBD44DEB1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00F33-9E34-A5D6-7F50-AAA1177A3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ADC7C8-CCED-1AA2-510A-CEE905759B7B}"/>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6" name="Footer Placeholder 5">
            <a:extLst>
              <a:ext uri="{FF2B5EF4-FFF2-40B4-BE49-F238E27FC236}">
                <a16:creationId xmlns:a16="http://schemas.microsoft.com/office/drawing/2014/main" id="{F09E006E-675E-B64C-793A-1E7BEA337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3E9C0-3080-519A-7A09-DB00468470CA}"/>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367191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37D0-C800-B213-E120-363AFE9A98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31DBF5-6AB2-C8D4-5F60-8BE7275FF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D2E7D5-D6CD-02D3-EF4A-2DED0E2E43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819671-806C-BEED-72ED-A768EB6F6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8E59C-582A-1913-AB28-EC7B61371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D748A-6C31-D50E-5352-3CAB1924247C}"/>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8" name="Footer Placeholder 7">
            <a:extLst>
              <a:ext uri="{FF2B5EF4-FFF2-40B4-BE49-F238E27FC236}">
                <a16:creationId xmlns:a16="http://schemas.microsoft.com/office/drawing/2014/main" id="{F130EF76-2B91-FC6A-3796-1F709BDD1B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8C7DB2-706C-DFEB-5389-C89AE68B348D}"/>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139917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60C5-C5D9-44DF-7F79-272C69B591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6DAB69-7698-34CF-1C00-EE2BAFEB14DC}"/>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4" name="Footer Placeholder 3">
            <a:extLst>
              <a:ext uri="{FF2B5EF4-FFF2-40B4-BE49-F238E27FC236}">
                <a16:creationId xmlns:a16="http://schemas.microsoft.com/office/drawing/2014/main" id="{8DC484C8-84AB-44CA-DB58-89354E270C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53E177-5F5B-C39A-0B7E-93F8305A05A7}"/>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149116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01D19-D2C5-A381-F618-7CB196EEBBE2}"/>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3" name="Footer Placeholder 2">
            <a:extLst>
              <a:ext uri="{FF2B5EF4-FFF2-40B4-BE49-F238E27FC236}">
                <a16:creationId xmlns:a16="http://schemas.microsoft.com/office/drawing/2014/main" id="{E7CCD287-CDD3-5CCA-EAB3-92AFA51404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812A2-A131-6DEA-1901-68D00296908D}"/>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366039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DE84-419E-F07F-34C6-7C2C9B0C0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B62D40-5911-BCB2-C3C6-44C491EF7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EC7B8E-83EC-EE02-546C-F57EC7F49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4D707-7230-1FE7-F496-6D0B3ADCB44C}"/>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6" name="Footer Placeholder 5">
            <a:extLst>
              <a:ext uri="{FF2B5EF4-FFF2-40B4-BE49-F238E27FC236}">
                <a16:creationId xmlns:a16="http://schemas.microsoft.com/office/drawing/2014/main" id="{F7074BEA-EC18-EC36-8BC5-68A0FFAEC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8933E1-AE6C-10BB-44ED-EC9C35A15FFD}"/>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132450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6F68-69B9-056C-B850-1896B4F89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B40C8B-364F-236D-3A79-640061999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C3D018-F4A5-8857-4801-EA09BA351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82F77-D413-9345-491A-0A7D36A739A4}"/>
              </a:ext>
            </a:extLst>
          </p:cNvPr>
          <p:cNvSpPr>
            <a:spLocks noGrp="1"/>
          </p:cNvSpPr>
          <p:nvPr>
            <p:ph type="dt" sz="half" idx="10"/>
          </p:nvPr>
        </p:nvSpPr>
        <p:spPr/>
        <p:txBody>
          <a:bodyPr/>
          <a:lstStyle/>
          <a:p>
            <a:fld id="{B20C542A-80D7-4CDF-9FAD-19079B4F02B4}" type="datetimeFigureOut">
              <a:rPr lang="en-US" smtClean="0"/>
              <a:t>12/26/2023</a:t>
            </a:fld>
            <a:endParaRPr lang="en-US"/>
          </a:p>
        </p:txBody>
      </p:sp>
      <p:sp>
        <p:nvSpPr>
          <p:cNvPr id="6" name="Footer Placeholder 5">
            <a:extLst>
              <a:ext uri="{FF2B5EF4-FFF2-40B4-BE49-F238E27FC236}">
                <a16:creationId xmlns:a16="http://schemas.microsoft.com/office/drawing/2014/main" id="{39973FD4-3F2E-61E5-DA9D-D4B9A401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4A585-135C-4659-DD72-B9F95F45D637}"/>
              </a:ext>
            </a:extLst>
          </p:cNvPr>
          <p:cNvSpPr>
            <a:spLocks noGrp="1"/>
          </p:cNvSpPr>
          <p:nvPr>
            <p:ph type="sldNum" sz="quarter" idx="12"/>
          </p:nvPr>
        </p:nvSpPr>
        <p:spPr/>
        <p:txBody>
          <a:bodyPr/>
          <a:lstStyle/>
          <a:p>
            <a:fld id="{1121C6E7-E980-4E3F-A970-514B7FFDA946}" type="slidenum">
              <a:rPr lang="en-US" smtClean="0"/>
              <a:t>‹#›</a:t>
            </a:fld>
            <a:endParaRPr lang="en-US"/>
          </a:p>
        </p:txBody>
      </p:sp>
    </p:spTree>
    <p:extLst>
      <p:ext uri="{BB962C8B-B14F-4D97-AF65-F5344CB8AC3E}">
        <p14:creationId xmlns:p14="http://schemas.microsoft.com/office/powerpoint/2010/main" val="8708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2BF00C-0F43-E5BD-420A-5049DCBB5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ED2DE-CCB8-1117-73A9-64D02C547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0DAA1-826C-B3A8-6C26-C61D16BB4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C542A-80D7-4CDF-9FAD-19079B4F02B4}" type="datetimeFigureOut">
              <a:rPr lang="en-US" smtClean="0"/>
              <a:t>12/26/2023</a:t>
            </a:fld>
            <a:endParaRPr lang="en-US"/>
          </a:p>
        </p:txBody>
      </p:sp>
      <p:sp>
        <p:nvSpPr>
          <p:cNvPr id="5" name="Footer Placeholder 4">
            <a:extLst>
              <a:ext uri="{FF2B5EF4-FFF2-40B4-BE49-F238E27FC236}">
                <a16:creationId xmlns:a16="http://schemas.microsoft.com/office/drawing/2014/main" id="{A383289B-2E6B-A4E0-4B20-53729C068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182684-01CA-B9BE-DE8D-1A2999859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1C6E7-E980-4E3F-A970-514B7FFDA946}" type="slidenum">
              <a:rPr lang="en-US" smtClean="0"/>
              <a:t>‹#›</a:t>
            </a:fld>
            <a:endParaRPr lang="en-US"/>
          </a:p>
        </p:txBody>
      </p:sp>
    </p:spTree>
    <p:extLst>
      <p:ext uri="{BB962C8B-B14F-4D97-AF65-F5344CB8AC3E}">
        <p14:creationId xmlns:p14="http://schemas.microsoft.com/office/powerpoint/2010/main" val="17990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C99BE-3790-4AD1-C011-266B34DCB82F}"/>
              </a:ext>
            </a:extLst>
          </p:cNvPr>
          <p:cNvSpPr>
            <a:spLocks noGrp="1"/>
          </p:cNvSpPr>
          <p:nvPr>
            <p:ph type="ctrTitle"/>
          </p:nvPr>
        </p:nvSpPr>
        <p:spPr>
          <a:xfrm>
            <a:off x="4354513" y="841375"/>
            <a:ext cx="3505200" cy="3114698"/>
          </a:xfrm>
        </p:spPr>
        <p:txBody>
          <a:bodyPr>
            <a:normAutofit/>
          </a:bodyPr>
          <a:lstStyle/>
          <a:p>
            <a:r>
              <a:rPr lang="en-US" sz="5600">
                <a:solidFill>
                  <a:schemeClr val="bg1"/>
                </a:solidFill>
              </a:rPr>
              <a:t>Predicting NBA Success</a:t>
            </a:r>
          </a:p>
        </p:txBody>
      </p:sp>
      <p:sp>
        <p:nvSpPr>
          <p:cNvPr id="3" name="Subtitle 2">
            <a:extLst>
              <a:ext uri="{FF2B5EF4-FFF2-40B4-BE49-F238E27FC236}">
                <a16:creationId xmlns:a16="http://schemas.microsoft.com/office/drawing/2014/main" id="{FCF25EBC-66ED-3BAE-C450-FF39A484BB9C}"/>
              </a:ext>
            </a:extLst>
          </p:cNvPr>
          <p:cNvSpPr>
            <a:spLocks noGrp="1"/>
          </p:cNvSpPr>
          <p:nvPr>
            <p:ph type="subTitle" idx="1"/>
          </p:nvPr>
        </p:nvSpPr>
        <p:spPr>
          <a:xfrm>
            <a:off x="4354513" y="4337072"/>
            <a:ext cx="3506264" cy="1671616"/>
          </a:xfrm>
        </p:spPr>
        <p:txBody>
          <a:bodyPr>
            <a:normAutofit/>
          </a:bodyPr>
          <a:lstStyle/>
          <a:p>
            <a:r>
              <a:rPr lang="en-US">
                <a:solidFill>
                  <a:schemeClr val="bg1"/>
                </a:solidFill>
              </a:rPr>
              <a:t>John Ajit, Nate Dorsey, Ben Kim</a:t>
            </a:r>
          </a:p>
        </p:txBody>
      </p:sp>
      <p:grpSp>
        <p:nvGrpSpPr>
          <p:cNvPr id="43" name="Group 42">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29" name="Freeform: Shape 28">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1" name="Picture 10" descr="A basketball player in a white jersey&#10;&#10;Description automatically generated">
            <a:extLst>
              <a:ext uri="{FF2B5EF4-FFF2-40B4-BE49-F238E27FC236}">
                <a16:creationId xmlns:a16="http://schemas.microsoft.com/office/drawing/2014/main" id="{968098EC-4A37-47C1-5938-D6164EC745EB}"/>
              </a:ext>
            </a:extLst>
          </p:cNvPr>
          <p:cNvPicPr>
            <a:picLocks noChangeAspect="1"/>
          </p:cNvPicPr>
          <p:nvPr/>
        </p:nvPicPr>
        <p:blipFill rotWithShape="1">
          <a:blip r:embed="rId2">
            <a:extLst>
              <a:ext uri="{28A0092B-C50C-407E-A947-70E740481C1C}">
                <a14:useLocalDpi xmlns:a14="http://schemas.microsoft.com/office/drawing/2010/main" val="0"/>
              </a:ext>
            </a:extLst>
          </a:blip>
          <a:srcRect l="9800" r="22926"/>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45" name="Group 44">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33" name="Freeform: Shape 32">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7" name="Group 46">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37" name="Freeform: Shape 36">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descr="A basketball player in a white jersey jumping to dunk&#10;&#10;Description automatically generated">
            <a:extLst>
              <a:ext uri="{FF2B5EF4-FFF2-40B4-BE49-F238E27FC236}">
                <a16:creationId xmlns:a16="http://schemas.microsoft.com/office/drawing/2014/main" id="{B128B429-6F34-50E7-7EAE-BE19E19228A6}"/>
              </a:ext>
            </a:extLst>
          </p:cNvPr>
          <p:cNvPicPr>
            <a:picLocks noChangeAspect="1"/>
          </p:cNvPicPr>
          <p:nvPr/>
        </p:nvPicPr>
        <p:blipFill rotWithShape="1">
          <a:blip r:embed="rId4">
            <a:extLst>
              <a:ext uri="{28A0092B-C50C-407E-A947-70E740481C1C}">
                <a14:useLocalDpi xmlns:a14="http://schemas.microsoft.com/office/drawing/2010/main" val="0"/>
              </a:ext>
            </a:extLst>
          </a:blip>
          <a:srcRect l="10962" r="4257"/>
          <a:stretch/>
        </p:blipFill>
        <p:spPr>
          <a:xfrm>
            <a:off x="8281916" y="1"/>
            <a:ext cx="3910084" cy="6858000"/>
          </a:xfrm>
          <a:custGeom>
            <a:avLst/>
            <a:gdLst/>
            <a:ahLst/>
            <a:cxnLst/>
            <a:rect l="l" t="t" r="r" b="b"/>
            <a:pathLst>
              <a:path w="3910084" h="6858000">
                <a:moveTo>
                  <a:pt x="118775" y="0"/>
                </a:moveTo>
                <a:lnTo>
                  <a:pt x="3910084" y="0"/>
                </a:lnTo>
                <a:lnTo>
                  <a:pt x="3910084" y="6858000"/>
                </a:lnTo>
                <a:lnTo>
                  <a:pt x="913702" y="6858000"/>
                </a:lnTo>
                <a:lnTo>
                  <a:pt x="346751" y="5107724"/>
                </a:lnTo>
                <a:lnTo>
                  <a:pt x="0" y="803615"/>
                </a:lnTo>
                <a:close/>
              </a:path>
            </a:pathLst>
          </a:custGeom>
        </p:spPr>
      </p:pic>
      <p:grpSp>
        <p:nvGrpSpPr>
          <p:cNvPr id="40" name="Group 39">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41" name="Freeform: Shape 40">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0078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3FE0E-9220-5D4C-4616-963C18AA7C00}"/>
              </a:ext>
            </a:extLst>
          </p:cNvPr>
          <p:cNvSpPr>
            <a:spLocks noGrp="1"/>
          </p:cNvSpPr>
          <p:nvPr>
            <p:ph type="title"/>
          </p:nvPr>
        </p:nvSpPr>
        <p:spPr>
          <a:xfrm>
            <a:off x="761803" y="350196"/>
            <a:ext cx="4646904" cy="1624520"/>
          </a:xfrm>
        </p:spPr>
        <p:txBody>
          <a:bodyPr anchor="ctr">
            <a:normAutofit/>
          </a:bodyPr>
          <a:lstStyle/>
          <a:p>
            <a:r>
              <a:rPr lang="en-US" sz="4000">
                <a:ea typeface="Calibri Light"/>
                <a:cs typeface="Calibri Light"/>
              </a:rPr>
              <a:t>Analysis</a:t>
            </a:r>
            <a:endParaRPr lang="en-US" sz="4000"/>
          </a:p>
        </p:txBody>
      </p:sp>
      <p:sp>
        <p:nvSpPr>
          <p:cNvPr id="3" name="Content Placeholder 2">
            <a:extLst>
              <a:ext uri="{FF2B5EF4-FFF2-40B4-BE49-F238E27FC236}">
                <a16:creationId xmlns:a16="http://schemas.microsoft.com/office/drawing/2014/main" id="{1639216C-6E13-340D-35FE-175297C3B682}"/>
              </a:ext>
            </a:extLst>
          </p:cNvPr>
          <p:cNvSpPr>
            <a:spLocks noGrp="1"/>
          </p:cNvSpPr>
          <p:nvPr>
            <p:ph idx="1"/>
          </p:nvPr>
        </p:nvSpPr>
        <p:spPr>
          <a:xfrm>
            <a:off x="249833" y="2707481"/>
            <a:ext cx="5742278" cy="3613149"/>
          </a:xfrm>
        </p:spPr>
        <p:txBody>
          <a:bodyPr vert="horz" lIns="91440" tIns="45720" rIns="91440" bIns="45720" rtlCol="0" anchor="ctr">
            <a:normAutofit/>
          </a:bodyPr>
          <a:lstStyle/>
          <a:p>
            <a:r>
              <a:rPr lang="en-US" sz="2400">
                <a:cs typeface="Calibri"/>
              </a:rPr>
              <a:t>PPR and Win Share</a:t>
            </a:r>
          </a:p>
          <a:p>
            <a:pPr lvl="1"/>
            <a:r>
              <a:rPr lang="en-US">
                <a:ea typeface="Calibri"/>
                <a:cs typeface="Calibri"/>
              </a:rPr>
              <a:t>WS Mean(c): 5.623</a:t>
            </a:r>
          </a:p>
          <a:p>
            <a:pPr lvl="1"/>
            <a:r>
              <a:rPr lang="en-US">
                <a:ea typeface="Calibri"/>
                <a:cs typeface="Calibri"/>
              </a:rPr>
              <a:t>WS Mean(n): 17.34</a:t>
            </a:r>
          </a:p>
          <a:p>
            <a:pPr lvl="1"/>
            <a:r>
              <a:rPr lang="en-US">
                <a:ea typeface="Calibri"/>
                <a:cs typeface="Calibri"/>
              </a:rPr>
              <a:t>WS Min &amp; max (c): (.2, 15.5)</a:t>
            </a:r>
          </a:p>
          <a:p>
            <a:pPr lvl="1"/>
            <a:r>
              <a:rPr lang="en-US">
                <a:ea typeface="Calibri"/>
                <a:cs typeface="Calibri"/>
              </a:rPr>
              <a:t>WS Min &amp; max (n):( -.6, 70.6)</a:t>
            </a:r>
          </a:p>
          <a:p>
            <a:pPr lvl="1"/>
            <a:r>
              <a:rPr lang="en-US">
                <a:ea typeface="Calibri"/>
                <a:cs typeface="Calibri"/>
              </a:rPr>
              <a:t>PPR(c): condensed between 20 and 40</a:t>
            </a:r>
          </a:p>
          <a:p>
            <a:pPr lvl="1"/>
            <a:r>
              <a:rPr lang="en-US">
                <a:ea typeface="Calibri"/>
                <a:cs typeface="Calibri"/>
              </a:rPr>
              <a:t>PPR(n): less condensed and moved to left of diagram</a:t>
            </a:r>
          </a:p>
          <a:p>
            <a:pPr lvl="1"/>
            <a:endParaRPr lang="en-US" sz="2000">
              <a:ea typeface="Calibri"/>
              <a:cs typeface="Calibri"/>
            </a:endParaRPr>
          </a:p>
          <a:p>
            <a:pPr lvl="1"/>
            <a:endParaRPr lang="en-US" sz="2000">
              <a:ea typeface="Calibri"/>
              <a:cs typeface="Calibri"/>
            </a:endParaRPr>
          </a:p>
        </p:txBody>
      </p:sp>
      <p:pic>
        <p:nvPicPr>
          <p:cNvPr id="6" name="Content Placeholder 3" descr="A graph with blue dots and red line&#10;&#10;Description automatically generated">
            <a:extLst>
              <a:ext uri="{FF2B5EF4-FFF2-40B4-BE49-F238E27FC236}">
                <a16:creationId xmlns:a16="http://schemas.microsoft.com/office/drawing/2014/main" id="{2B113129-1293-D25B-B558-2DCD5D0C1EB7}"/>
              </a:ext>
            </a:extLst>
          </p:cNvPr>
          <p:cNvPicPr>
            <a:picLocks noChangeAspect="1"/>
          </p:cNvPicPr>
          <p:nvPr/>
        </p:nvPicPr>
        <p:blipFill rotWithShape="1">
          <a:blip r:embed="rId2"/>
          <a:srcRect l="10940" t="14163" r="16690" b="429"/>
          <a:stretch/>
        </p:blipFill>
        <p:spPr>
          <a:xfrm>
            <a:off x="6977997" y="3592"/>
            <a:ext cx="5208797" cy="3411955"/>
          </a:xfrm>
          <a:prstGeom prst="rect">
            <a:avLst/>
          </a:prstGeom>
        </p:spPr>
      </p:pic>
      <p:pic>
        <p:nvPicPr>
          <p:cNvPr id="8" name="Content Placeholder 3" descr="A graph with blue dots&#10;&#10;Description automatically generated">
            <a:extLst>
              <a:ext uri="{FF2B5EF4-FFF2-40B4-BE49-F238E27FC236}">
                <a16:creationId xmlns:a16="http://schemas.microsoft.com/office/drawing/2014/main" id="{FC9A3D5A-6B0E-58BC-65D2-B9BC47E79493}"/>
              </a:ext>
            </a:extLst>
          </p:cNvPr>
          <p:cNvPicPr>
            <a:picLocks noChangeAspect="1"/>
          </p:cNvPicPr>
          <p:nvPr/>
        </p:nvPicPr>
        <p:blipFill rotWithShape="1">
          <a:blip r:embed="rId3"/>
          <a:srcRect r="8861" b="275"/>
          <a:stretch/>
        </p:blipFill>
        <p:spPr>
          <a:xfrm>
            <a:off x="6979118" y="3429918"/>
            <a:ext cx="5207338" cy="3427776"/>
          </a:xfrm>
          <a:prstGeom prst="rect">
            <a:avLst/>
          </a:prstGeom>
        </p:spPr>
      </p:pic>
    </p:spTree>
    <p:extLst>
      <p:ext uri="{BB962C8B-B14F-4D97-AF65-F5344CB8AC3E}">
        <p14:creationId xmlns:p14="http://schemas.microsoft.com/office/powerpoint/2010/main" val="152899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196B9-EA21-DAC7-26B0-13432C9E343D}"/>
              </a:ext>
            </a:extLst>
          </p:cNvPr>
          <p:cNvSpPr>
            <a:spLocks noGrp="1"/>
          </p:cNvSpPr>
          <p:nvPr>
            <p:ph type="title"/>
          </p:nvPr>
        </p:nvSpPr>
        <p:spPr>
          <a:xfrm>
            <a:off x="761800" y="762001"/>
            <a:ext cx="5334197" cy="1708242"/>
          </a:xfrm>
        </p:spPr>
        <p:txBody>
          <a:bodyPr anchor="ctr">
            <a:normAutofit/>
          </a:bodyPr>
          <a:lstStyle/>
          <a:p>
            <a:r>
              <a:rPr lang="en-US" sz="4000">
                <a:cs typeface="Calibri Light"/>
              </a:rPr>
              <a:t>Context</a:t>
            </a:r>
            <a:endParaRPr lang="en-US" sz="4000"/>
          </a:p>
        </p:txBody>
      </p:sp>
      <p:sp>
        <p:nvSpPr>
          <p:cNvPr id="3" name="Content Placeholder 2">
            <a:extLst>
              <a:ext uri="{FF2B5EF4-FFF2-40B4-BE49-F238E27FC236}">
                <a16:creationId xmlns:a16="http://schemas.microsoft.com/office/drawing/2014/main" id="{CC08C363-CC9E-A09C-3623-3E6066C964E5}"/>
              </a:ext>
            </a:extLst>
          </p:cNvPr>
          <p:cNvSpPr>
            <a:spLocks noGrp="1"/>
          </p:cNvSpPr>
          <p:nvPr>
            <p:ph idx="1"/>
          </p:nvPr>
        </p:nvSpPr>
        <p:spPr>
          <a:xfrm>
            <a:off x="602576" y="2470244"/>
            <a:ext cx="5334197" cy="3769835"/>
          </a:xfrm>
        </p:spPr>
        <p:txBody>
          <a:bodyPr vert="horz" lIns="91440" tIns="45720" rIns="91440" bIns="45720" rtlCol="0" anchor="ctr">
            <a:normAutofit/>
          </a:bodyPr>
          <a:lstStyle/>
          <a:p>
            <a:r>
              <a:rPr lang="en-US">
                <a:cs typeface="Calibri"/>
              </a:rPr>
              <a:t>We took our data from the draft years 2014-2018</a:t>
            </a:r>
          </a:p>
          <a:p>
            <a:r>
              <a:rPr lang="en-US">
                <a:cs typeface="Calibri"/>
              </a:rPr>
              <a:t>Only 1.2% of NCAA players make it to the NBA</a:t>
            </a:r>
          </a:p>
          <a:p>
            <a:r>
              <a:rPr lang="en-US">
                <a:cs typeface="Calibri"/>
              </a:rPr>
              <a:t>Roughly 450 NBA players, 24 All-Stars</a:t>
            </a:r>
          </a:p>
          <a:p>
            <a:endParaRPr lang="en-US" sz="2000">
              <a:cs typeface="Calibri"/>
            </a:endParaRPr>
          </a:p>
          <a:p>
            <a:endParaRPr lang="en-US" sz="2000">
              <a:cs typeface="Calibri"/>
            </a:endParaRPr>
          </a:p>
        </p:txBody>
      </p:sp>
      <p:pic>
        <p:nvPicPr>
          <p:cNvPr id="6" name="Picture 5" descr="30 NBA Stickers Basketball Team Logo Complete Set, All 30 Teams. Die Cut.  Lakers Bulls Heat Warriors Celtics Cavaliers Thunder Spurs Knicks Mavericks  Clippers Rockets Pacers Nets Magic Timberwolves : Amazon.ae: Sporting Goods">
            <a:extLst>
              <a:ext uri="{FF2B5EF4-FFF2-40B4-BE49-F238E27FC236}">
                <a16:creationId xmlns:a16="http://schemas.microsoft.com/office/drawing/2014/main" id="{B2E668AC-2699-BDFC-5232-FBE46FC644EF}"/>
              </a:ext>
            </a:extLst>
          </p:cNvPr>
          <p:cNvPicPr>
            <a:picLocks noChangeAspect="1"/>
          </p:cNvPicPr>
          <p:nvPr/>
        </p:nvPicPr>
        <p:blipFill>
          <a:blip r:embed="rId2"/>
          <a:stretch>
            <a:fillRect/>
          </a:stretch>
        </p:blipFill>
        <p:spPr>
          <a:xfrm>
            <a:off x="5782103" y="158237"/>
            <a:ext cx="6359856" cy="6552898"/>
          </a:xfrm>
          <a:prstGeom prst="rect">
            <a:avLst/>
          </a:prstGeom>
        </p:spPr>
      </p:pic>
    </p:spTree>
    <p:extLst>
      <p:ext uri="{BB962C8B-B14F-4D97-AF65-F5344CB8AC3E}">
        <p14:creationId xmlns:p14="http://schemas.microsoft.com/office/powerpoint/2010/main" val="61284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ED3EF-67DD-05CA-298A-56D8DCBB7A36}"/>
              </a:ext>
            </a:extLst>
          </p:cNvPr>
          <p:cNvSpPr>
            <a:spLocks noGrp="1"/>
          </p:cNvSpPr>
          <p:nvPr>
            <p:ph type="title"/>
          </p:nvPr>
        </p:nvSpPr>
        <p:spPr>
          <a:xfrm>
            <a:off x="841248" y="685800"/>
            <a:ext cx="10506456" cy="1157005"/>
          </a:xfrm>
        </p:spPr>
        <p:txBody>
          <a:bodyPr anchor="b">
            <a:normAutofit/>
          </a:bodyPr>
          <a:lstStyle/>
          <a:p>
            <a:r>
              <a:rPr lang="en-US" sz="4800"/>
              <a:t>Description of Code</a:t>
            </a:r>
          </a:p>
        </p:txBody>
      </p:sp>
      <p:sp>
        <p:nvSpPr>
          <p:cNvPr id="34" name="Rectangle 3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Diagram 6">
            <a:extLst>
              <a:ext uri="{FF2B5EF4-FFF2-40B4-BE49-F238E27FC236}">
                <a16:creationId xmlns:a16="http://schemas.microsoft.com/office/drawing/2014/main" id="{6595F438-EEEB-19AC-DC44-6A8212726EEC}"/>
              </a:ext>
            </a:extLst>
          </p:cNvPr>
          <p:cNvGraphicFramePr/>
          <p:nvPr>
            <p:extLst>
              <p:ext uri="{D42A27DB-BD31-4B8C-83A1-F6EECF244321}">
                <p14:modId xmlns:p14="http://schemas.microsoft.com/office/powerpoint/2010/main" val="154451818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94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774A-1B16-7940-CD0C-071B50456EB4}"/>
              </a:ext>
            </a:extLst>
          </p:cNvPr>
          <p:cNvSpPr>
            <a:spLocks noGrp="1"/>
          </p:cNvSpPr>
          <p:nvPr>
            <p:ph type="title"/>
          </p:nvPr>
        </p:nvSpPr>
        <p:spPr>
          <a:xfrm>
            <a:off x="3341" y="2911237"/>
            <a:ext cx="12184678" cy="2452687"/>
          </a:xfrm>
        </p:spPr>
        <p:txBody>
          <a:bodyPr anchor="ctr">
            <a:normAutofit/>
          </a:bodyPr>
          <a:lstStyle/>
          <a:p>
            <a:pPr algn="ctr"/>
            <a:r>
              <a:rPr lang="en-US" sz="5200"/>
              <a:t>Formula</a:t>
            </a:r>
            <a:endParaRPr lang="en-US" sz="520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DE1CC44E-4A1E-167F-88C9-668E062EC71F}"/>
              </a:ext>
            </a:extLst>
          </p:cNvPr>
          <p:cNvSpPr>
            <a:spLocks noGrp="1" noChangeAspect="1"/>
          </p:cNvSpPr>
          <p:nvPr>
            <p:ph idx="1"/>
          </p:nvPr>
        </p:nvSpPr>
        <p:spPr>
          <a:xfrm>
            <a:off x="-6823" y="4401119"/>
            <a:ext cx="12200397" cy="2670402"/>
          </a:xfrm>
        </p:spPr>
        <p:txBody>
          <a:bodyPr vert="horz" lIns="91440" tIns="45720" rIns="91440" bIns="45720" rtlCol="0" anchor="ctr">
            <a:normAutofit/>
          </a:bodyPr>
          <a:lstStyle/>
          <a:p>
            <a:pPr marL="0" indent="0" algn="ctr">
              <a:buNone/>
            </a:pPr>
            <a:r>
              <a:rPr lang="en-US" sz="2000">
                <a:latin typeface="Times New Roman"/>
                <a:cs typeface="Calibri"/>
              </a:rPr>
              <a:t>1.35×PTS+0.6×REB+0.9×AST+0.45×STL+0.3×BLK−0.5×((10)1 - Missed FG) −0.35×10(1-Missed FT)−0.25×TO</a:t>
            </a:r>
          </a:p>
          <a:p>
            <a:pPr marL="0" indent="0">
              <a:buNone/>
            </a:pPr>
            <a:endParaRPr lang="en-US" sz="1800" baseline="30000">
              <a:latin typeface="Times New Roman"/>
              <a:cs typeface="Calibri"/>
            </a:endParaRPr>
          </a:p>
        </p:txBody>
      </p:sp>
      <p:pic>
        <p:nvPicPr>
          <p:cNvPr id="8" name="Picture 7" descr="A blackboard with math equations and numbers&#10;&#10;Description automatically generated">
            <a:extLst>
              <a:ext uri="{FF2B5EF4-FFF2-40B4-BE49-F238E27FC236}">
                <a16:creationId xmlns:a16="http://schemas.microsoft.com/office/drawing/2014/main" id="{AFF145CC-D555-435C-03E6-B81ECD9F17B1}"/>
              </a:ext>
            </a:extLst>
          </p:cNvPr>
          <p:cNvPicPr>
            <a:picLocks noChangeAspect="1"/>
          </p:cNvPicPr>
          <p:nvPr/>
        </p:nvPicPr>
        <p:blipFill rotWithShape="1">
          <a:blip r:embed="rId3"/>
          <a:srcRect l="-45" t="27903" r="50045" b="21935"/>
          <a:stretch/>
        </p:blipFill>
        <p:spPr>
          <a:xfrm>
            <a:off x="-6487" y="10"/>
            <a:ext cx="12209456" cy="3440099"/>
          </a:xfrm>
          <a:prstGeom prst="rect">
            <a:avLst/>
          </a:prstGeom>
        </p:spPr>
      </p:pic>
    </p:spTree>
    <p:extLst>
      <p:ext uri="{BB962C8B-B14F-4D97-AF65-F5344CB8AC3E}">
        <p14:creationId xmlns:p14="http://schemas.microsoft.com/office/powerpoint/2010/main" val="114920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B7A-B90D-2F6E-258B-1C1FA18148D9}"/>
              </a:ext>
            </a:extLst>
          </p:cNvPr>
          <p:cNvSpPr>
            <a:spLocks noGrp="1"/>
          </p:cNvSpPr>
          <p:nvPr>
            <p:ph type="title"/>
          </p:nvPr>
        </p:nvSpPr>
        <p:spPr/>
        <p:txBody>
          <a:bodyPr/>
          <a:lstStyle/>
          <a:p>
            <a:r>
              <a:rPr lang="en-US"/>
              <a:t>Explain what and why</a:t>
            </a:r>
          </a:p>
        </p:txBody>
      </p:sp>
      <p:sp>
        <p:nvSpPr>
          <p:cNvPr id="3" name="Content Placeholder 2">
            <a:extLst>
              <a:ext uri="{FF2B5EF4-FFF2-40B4-BE49-F238E27FC236}">
                <a16:creationId xmlns:a16="http://schemas.microsoft.com/office/drawing/2014/main" id="{247FF0F3-0DC9-4A23-C5BD-44B21FF334E3}"/>
              </a:ext>
            </a:extLst>
          </p:cNvPr>
          <p:cNvSpPr>
            <a:spLocks noGrp="1"/>
          </p:cNvSpPr>
          <p:nvPr>
            <p:ph idx="1"/>
          </p:nvPr>
        </p:nvSpPr>
        <p:spPr/>
        <p:txBody>
          <a:bodyPr vert="horz" lIns="91440" tIns="45720" rIns="91440" bIns="45720" rtlCol="0" anchor="t">
            <a:normAutofit/>
          </a:bodyPr>
          <a:lstStyle/>
          <a:p>
            <a:r>
              <a:rPr lang="en-US" sz="3000">
                <a:ea typeface="Calibri"/>
                <a:cs typeface="Calibri"/>
              </a:rPr>
              <a:t>Making this equation, we assigned specific weightings to a player's stats based on how a player is evaluated in terms of success for their production.</a:t>
            </a:r>
            <a:endParaRPr lang="en-US" sz="3200">
              <a:cs typeface="Calibri"/>
            </a:endParaRPr>
          </a:p>
          <a:p>
            <a:r>
              <a:rPr lang="en-US" sz="3200">
                <a:cs typeface="Calibri"/>
              </a:rPr>
              <a:t>Each coefficient represents a specific weighting</a:t>
            </a:r>
            <a:endParaRPr lang="en-US" sz="3200">
              <a:ea typeface="Calibri"/>
              <a:cs typeface="Calibri"/>
            </a:endParaRPr>
          </a:p>
          <a:p>
            <a:r>
              <a:rPr lang="en-US" sz="3200">
                <a:cs typeface="Calibri"/>
              </a:rPr>
              <a:t>Example: A weighting of 1.35 is assigned to points because this is possibly the highest weighting assigned to a player's production whether that be in college or professionally. </a:t>
            </a:r>
            <a:endParaRPr lang="en-US" sz="3200">
              <a:ea typeface="Calibri"/>
              <a:cs typeface="Calibri"/>
            </a:endParaRPr>
          </a:p>
        </p:txBody>
      </p:sp>
    </p:spTree>
    <p:extLst>
      <p:ext uri="{BB962C8B-B14F-4D97-AF65-F5344CB8AC3E}">
        <p14:creationId xmlns:p14="http://schemas.microsoft.com/office/powerpoint/2010/main" val="17563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69FB7A-B90D-2F6E-258B-1C1FA18148D9}"/>
              </a:ext>
            </a:extLst>
          </p:cNvPr>
          <p:cNvSpPr>
            <a:spLocks noGrp="1"/>
          </p:cNvSpPr>
          <p:nvPr>
            <p:ph type="title"/>
          </p:nvPr>
        </p:nvSpPr>
        <p:spPr>
          <a:xfrm>
            <a:off x="838200" y="365125"/>
            <a:ext cx="10515600" cy="1325563"/>
          </a:xfrm>
        </p:spPr>
        <p:txBody>
          <a:bodyPr>
            <a:normAutofit/>
          </a:bodyPr>
          <a:lstStyle/>
          <a:p>
            <a:r>
              <a:rPr lang="en-US" sz="5400"/>
              <a:t>Axes</a:t>
            </a:r>
          </a:p>
        </p:txBody>
      </p:sp>
      <p:graphicFrame>
        <p:nvGraphicFramePr>
          <p:cNvPr id="11" name="Content Placeholder 2">
            <a:extLst>
              <a:ext uri="{FF2B5EF4-FFF2-40B4-BE49-F238E27FC236}">
                <a16:creationId xmlns:a16="http://schemas.microsoft.com/office/drawing/2014/main" id="{D15E1E99-67D8-EC8D-0270-AB489D6800A5}"/>
              </a:ext>
            </a:extLst>
          </p:cNvPr>
          <p:cNvGraphicFramePr>
            <a:graphicFrameLocks noGrp="1"/>
          </p:cNvGraphicFramePr>
          <p:nvPr>
            <p:ph idx="1"/>
            <p:extLst>
              <p:ext uri="{D42A27DB-BD31-4B8C-83A1-F6EECF244321}">
                <p14:modId xmlns:p14="http://schemas.microsoft.com/office/powerpoint/2010/main" val="41054210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13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B4A3BF-F63F-3C09-CF37-DFCB37DFD8C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Collegiate Player Performance Rating vs. Win Share</a:t>
            </a:r>
          </a:p>
        </p:txBody>
      </p:sp>
      <p:pic>
        <p:nvPicPr>
          <p:cNvPr id="4" name="Content Placeholder 3" descr="A graph with blue dots and red line&#10;&#10;Description automatically generated">
            <a:extLst>
              <a:ext uri="{FF2B5EF4-FFF2-40B4-BE49-F238E27FC236}">
                <a16:creationId xmlns:a16="http://schemas.microsoft.com/office/drawing/2014/main" id="{C0F47D28-9D63-25E6-ED19-9EBE3A79065E}"/>
              </a:ext>
            </a:extLst>
          </p:cNvPr>
          <p:cNvPicPr>
            <a:picLocks noGrp="1" noChangeAspect="1"/>
          </p:cNvPicPr>
          <p:nvPr>
            <p:ph idx="1"/>
          </p:nvPr>
        </p:nvPicPr>
        <p:blipFill rotWithShape="1">
          <a:blip r:embed="rId2"/>
          <a:srcRect l="10940" t="14163" r="16690" b="429"/>
          <a:stretch/>
        </p:blipFill>
        <p:spPr>
          <a:xfrm>
            <a:off x="4461014" y="241717"/>
            <a:ext cx="7416217" cy="5733674"/>
          </a:xfrm>
          <a:prstGeom prst="rect">
            <a:avLst/>
          </a:prstGeom>
        </p:spPr>
      </p:pic>
    </p:spTree>
    <p:extLst>
      <p:ext uri="{BB962C8B-B14F-4D97-AF65-F5344CB8AC3E}">
        <p14:creationId xmlns:p14="http://schemas.microsoft.com/office/powerpoint/2010/main" val="405252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FBA22-F7B6-9820-1F08-80505652875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NBA Player Performance Rating vs. Win Share</a:t>
            </a:r>
          </a:p>
        </p:txBody>
      </p:sp>
      <p:pic>
        <p:nvPicPr>
          <p:cNvPr id="4" name="Content Placeholder 3">
            <a:extLst>
              <a:ext uri="{FF2B5EF4-FFF2-40B4-BE49-F238E27FC236}">
                <a16:creationId xmlns:a16="http://schemas.microsoft.com/office/drawing/2014/main" id="{65D2387E-4C29-D7E5-3602-30A7A28B2F56}"/>
              </a:ext>
            </a:extLst>
          </p:cNvPr>
          <p:cNvPicPr>
            <a:picLocks noGrp="1" noChangeAspect="1"/>
          </p:cNvPicPr>
          <p:nvPr>
            <p:ph idx="1"/>
          </p:nvPr>
        </p:nvPicPr>
        <p:blipFill rotWithShape="1">
          <a:blip r:embed="rId3"/>
          <a:srcRect r="8861" b="275"/>
          <a:stretch/>
        </p:blipFill>
        <p:spPr>
          <a:xfrm>
            <a:off x="4259731" y="239043"/>
            <a:ext cx="7771946" cy="5701871"/>
          </a:xfrm>
          <a:prstGeom prst="rect">
            <a:avLst/>
          </a:prstGeom>
        </p:spPr>
      </p:pic>
    </p:spTree>
    <p:extLst>
      <p:ext uri="{BB962C8B-B14F-4D97-AF65-F5344CB8AC3E}">
        <p14:creationId xmlns:p14="http://schemas.microsoft.com/office/powerpoint/2010/main" val="246260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90B23-7268-ADC6-EC08-50D137C2D1A1}"/>
              </a:ext>
            </a:extLst>
          </p:cNvPr>
          <p:cNvSpPr>
            <a:spLocks noGrp="1"/>
          </p:cNvSpPr>
          <p:nvPr>
            <p:ph type="title"/>
          </p:nvPr>
        </p:nvSpPr>
        <p:spPr>
          <a:xfrm>
            <a:off x="1071832" y="1952889"/>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Case Studies  - Comparing Collegiate Performance Ratings to the NBA</a:t>
            </a:r>
          </a:p>
        </p:txBody>
      </p:sp>
      <p:pic>
        <p:nvPicPr>
          <p:cNvPr id="4" name="Content Placeholder 3" descr="A graph with blue dots and red line&#10;&#10;Description automatically generated">
            <a:extLst>
              <a:ext uri="{FF2B5EF4-FFF2-40B4-BE49-F238E27FC236}">
                <a16:creationId xmlns:a16="http://schemas.microsoft.com/office/drawing/2014/main" id="{B187E5F7-0D62-FF77-0F23-07A460E2F8DA}"/>
              </a:ext>
            </a:extLst>
          </p:cNvPr>
          <p:cNvPicPr>
            <a:picLocks noGrp="1" noChangeAspect="1"/>
          </p:cNvPicPr>
          <p:nvPr>
            <p:ph idx="1"/>
          </p:nvPr>
        </p:nvPicPr>
        <p:blipFill rotWithShape="1">
          <a:blip r:embed="rId2"/>
          <a:srcRect l="4600" t="576" r="12947" b="-1153"/>
          <a:stretch/>
        </p:blipFill>
        <p:spPr>
          <a:xfrm>
            <a:off x="4202222" y="262965"/>
            <a:ext cx="7986871" cy="5725888"/>
          </a:xfrm>
          <a:prstGeom prst="rect">
            <a:avLst/>
          </a:prstGeom>
        </p:spPr>
      </p:pic>
    </p:spTree>
    <p:extLst>
      <p:ext uri="{BB962C8B-B14F-4D97-AF65-F5344CB8AC3E}">
        <p14:creationId xmlns:p14="http://schemas.microsoft.com/office/powerpoint/2010/main" val="2034497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Predicting NBA Success</vt:lpstr>
      <vt:lpstr>Context</vt:lpstr>
      <vt:lpstr>Description of Code</vt:lpstr>
      <vt:lpstr>Formula</vt:lpstr>
      <vt:lpstr>Explain what and why</vt:lpstr>
      <vt:lpstr>Axes</vt:lpstr>
      <vt:lpstr>Collegiate Player Performance Rating vs. Win Share</vt:lpstr>
      <vt:lpstr>NBA Player Performance Rating vs. Win Share</vt:lpstr>
      <vt:lpstr>Case Studies  - Comparing Collegiate Performance Ratings to the NBA</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Success</dc:title>
  <dc:creator>Kim, Ben</dc:creator>
  <cp:revision>2</cp:revision>
  <dcterms:created xsi:type="dcterms:W3CDTF">2023-11-17T22:52:49Z</dcterms:created>
  <dcterms:modified xsi:type="dcterms:W3CDTF">2023-12-27T04:19:03Z</dcterms:modified>
</cp:coreProperties>
</file>