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type="screen4x3" cy="6858000" cx="9144000"/>
  <p:notesSz cx="6858000" cy="9144000"/>
  <p:embeddedFontLst>
    <p:embeddedFont>
      <p:font typeface="Modern No. 20" pitchFamily="18" charset="0"/>
      <p:regular r:id="rId16"/>
    </p:embeddedFont>
    <p:embeddedFont>
      <p:font typeface="Quattrocento" charset="0"/>
      <p:regular r:id="rId17"/>
      <p:bold r:id="rId18"/>
    </p:embeddedFont>
    <p:embeddedFont>
      <p:font typeface="Microsoft YaHei" pitchFamily="34" charset="-122"/>
      <p:regular r:id="rId19"/>
      <p:bold r:id="rId20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autoTitleDeleted val="1"/>
    <c:plotArea>
      <c:layout>
        <c:manualLayout>
          <c:layoutTarget val="inner"/>
          <c:xMode val="edge"/>
          <c:yMode val="edge"/>
          <c:x val="0.019999009950002478"/>
          <c:y val="0.019997959391898787"/>
          <c:w val="0.960001980099995"/>
          <c:h val="0.9600040812162024"/>
        </c:manualLayout>
      </c:layout>
      <c:barChart>
        <c:barDir val="col"/>
        <c:grouping val="clustered"/>
        <c:varyColors val="0"/>
        <c:ser>
          <c:idx val="0"/>
          <c:order val="0"/>
          <c:tx>
            <c:v>Столбец 3</c:v>
          </c:tx>
          <c:spPr>
            <a:solidFill>
              <a:srgbClr val="FF0000"/>
            </a:solidFill>
            <a:ln w="28575">
              <a:noFill/>
            </a:ln>
          </c:spPr>
          <c:invertIfNegative val="0"/>
          <c:cat>
            <c:strLit>
              <c:ptCount val="8"/>
              <c:pt idx="0">
                <c:v>2009</c:v>
              </c:pt>
              <c:pt idx="1">
                <c:v>2010</c:v>
              </c:pt>
              <c:pt idx="2">
                <c:v>2011</c:v>
              </c:pt>
              <c:pt idx="3">
                <c:v>2012</c:v>
              </c:pt>
              <c:pt idx="4">
                <c:v>2013</c:v>
              </c:pt>
              <c:pt idx="5">
                <c:v>2014</c:v>
              </c:pt>
              <c:pt idx="6">
                <c:v>2015</c:v>
              </c:pt>
              <c:pt idx="7">
                <c:v>2016</c:v>
              </c:pt>
            </c:strLit>
          </c:cat>
          <c:val>
            <c:numLit>
              <c:ptCount val="8"/>
              <c:pt idx="0">
                <c:v>8367.0</c:v>
              </c:pt>
              <c:pt idx="1">
                <c:v>9743.0</c:v>
              </c:pt>
              <c:pt idx="2">
                <c:v>10843.0</c:v>
              </c:pt>
              <c:pt idx="3">
                <c:v>12072.0</c:v>
              </c:pt>
              <c:pt idx="4">
                <c:v>14605.0</c:v>
              </c:pt>
              <c:pt idx="5">
                <c:v>18828.0</c:v>
              </c:pt>
              <c:pt idx="6">
                <c:v>20605.0</c:v>
              </c:pt>
              <c:pt idx="7">
                <c:v>21093.0</c:v>
              </c:pt>
            </c:numLit>
          </c:val>
        </c:ser>
        <c:dLbls>
          <c:spPr>
            <a:noFill/>
            <a:ln w="9525">
              <a:noFill/>
            </a:ln>
          </c:spPr>
          <c:showCatName val="0"/>
          <c:showLegendKey val="0"/>
          <c:showPercent val="0"/>
          <c:showSerName val="0"/>
          <c:showVal val="0"/>
          <c:separator>,</c:separator>
        </c:dLbls>
        <c:gapWidth val="150"/>
        <c:axId val="-1506883859"/>
        <c:axId val="-1506883849"/>
      </c:barChart>
      <c:catAx>
        <c:axId val="-15068838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6000">
            <a:solidFill>
              <a:srgbClr val="000000"/>
            </a:solidFill>
            <a:prstDash val="solid"/>
          </a:ln>
        </c:spPr>
        <c:txPr>
          <a:bodyPr rot="0"/>
          <a:lstStyle/>
          <a:p>
            <a:pPr>
              <a:defRPr sz="1200" b="1" i="0" u="none" strike="noStrike">
                <a:solidFill>
                  <a:srgbClr val="000000"/>
                </a:solidFill>
              </a:defRPr>
            </a:pPr>
          </a:p>
        </c:txPr>
        <c:crossAx val="-1506883849"/>
        <c:crossesAt val="0"/>
        <c:lblOffset val="100"/>
        <c:noMultiLvlLbl val="0"/>
      </c:catAx>
      <c:valAx>
        <c:axId val="-1506883849"/>
        <c:scaling>
          <c:orientation val="minMax"/>
        </c:scaling>
        <c:delete val="0"/>
        <c:axPos val="l"/>
        <c:numFmt formatCode="General" sourceLinked="1"/>
        <c:majorGridlines>
          <c:spPr>
            <a:ln w="9525">
              <a:solidFill>
                <a:srgbClr val="B3B3B3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36000">
            <a:solidFill>
              <a:srgbClr val="000000"/>
            </a:solidFill>
            <a:prstDash val="solid"/>
          </a:ln>
        </c:spPr>
        <c:txPr>
          <a:bodyPr rot="0"/>
          <a:lstStyle/>
          <a:p>
            <a:pPr>
              <a:defRPr sz="1200" b="1" i="0" u="none" strike="noStrike">
                <a:solidFill>
                  <a:srgbClr val="000000"/>
                </a:solidFill>
              </a:defRPr>
            </a:pPr>
          </a:p>
        </c:txPr>
        <c:crossAx val="-1506883859"/>
        <c:crosses val="autoZero"/>
        <c:crossBetween val="between"/>
      </c:valAx>
      <c:spPr>
        <a:noFill/>
        <a:ln w="9525">
          <a:solidFill>
            <a:srgbClr val="B3B3B3"/>
          </a:solidFill>
          <a:prstDash val="solid"/>
        </a:ln>
      </c:spPr>
    </c:plotArea>
    <c:dispBlanksAs val="gap"/>
    <c:plotVisOnly val="1"/>
  </c:chart>
  <c:spPr>
    <a:noFill/>
    <a:ln w="9525">
      <a:noFill/>
    </a:ln>
  </c:sp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5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6" name="Shape 5"/>
          <p:cNvSpPr>
            <a:spLocks noChangeAspect="1" noRot="1" noGrp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8677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8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sz="20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9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/>
          <a:noFill/>
          <a:ln>
            <a:noFill/>
          </a:ln>
        </p:spPr>
        <p:txBody>
          <a:bodyPr anchor="b" anchorCtr="0" bIns="45700" lIns="91425" rIns="91425" tIns="45700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cap="none" sz="1200" i="0" lang="ru-RU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b="0" cap="none" sz="1200" i="0" lang="ru-RU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6" name="Shape 67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4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8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4" name="Shape 67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3" name="Shape 76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7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4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8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2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6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>
            <a:noAutofit/>
          </a:bodyPr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0" name="Shape 84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5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hape 14"/>
          <p:cNvSpPr txBox="1">
            <a:spLocks noGrp="1"/>
          </p:cNvSpPr>
          <p:nvPr>
            <p:ph type="ctrTitle"/>
          </p:nvPr>
        </p:nvSpPr>
        <p:spPr>
          <a:xfrm>
            <a:off x="601662" y="4548187"/>
            <a:ext cx="7940674" cy="1081085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0" name="Shape 15"/>
          <p:cNvSpPr txBox="1">
            <a:spLocks noGrp="1"/>
          </p:cNvSpPr>
          <p:nvPr>
            <p:ph type="subTitle" idx="1"/>
          </p:nvPr>
        </p:nvSpPr>
        <p:spPr>
          <a:xfrm>
            <a:off x="601662" y="5702300"/>
            <a:ext cx="7967662" cy="6985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Font typeface="Noto Sans Symbols"/>
              <a:buNone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1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72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hape 62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4" name="Shape 63"/>
          <p:cNvSpPr txBox="1">
            <a:spLocks noGrp="1"/>
          </p:cNvSpPr>
          <p:nvPr>
            <p:ph type="body" idx="1"/>
          </p:nvPr>
        </p:nvSpPr>
        <p:spPr>
          <a:xfrm>
            <a:off x="295275" y="1489075"/>
            <a:ext cx="8524874" cy="4313237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73025" lvl="0" marL="18097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5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3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4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Noto Sans Symbols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3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70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hape 29"/>
          <p:cNvSpPr txBox="1">
            <a:spLocks noGrp="1"/>
          </p:cNvSpPr>
          <p:nvPr>
            <p:ph type="title"/>
          </p:nvPr>
        </p:nvSpPr>
        <p:spPr>
          <a:xfrm rot="5400000">
            <a:off x="4869654" y="1851819"/>
            <a:ext cx="5770563" cy="2130424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9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531017" y="-203992"/>
            <a:ext cx="5770563" cy="6242048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73025" lvl="0" marL="18097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0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69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hape 33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6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401093" y="-616743"/>
            <a:ext cx="4313237" cy="8524874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73025" lvl="0" marL="18097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7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7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hape 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1" name="Shape 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dk1"/>
              </a:buClr>
              <a:buFont typeface="Noto Sans Symbols"/>
              <a:buNone/>
              <a:defRPr b="0" cap="none" sz="3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Font typeface="Arial"/>
              <a:buNone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Font typeface="Arial"/>
              <a:buNone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2" name="Shape 3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Noto Sans Symbols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3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7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7" name="Shape 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225425" lvl="0" marL="180975" marR="0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3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225" lvl="5" marL="17113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225" lvl="6" marL="21685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225" lvl="7" marL="26257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225" lvl="8" marL="30829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8" name="Shape 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chemeClr val="dk1"/>
              </a:buClr>
              <a:buFont typeface="Noto Sans Symbols"/>
              <a:buNone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480"/>
              </a:spcAft>
              <a:buClr>
                <a:schemeClr val="dk1"/>
              </a:buClr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360"/>
              </a:spcAft>
              <a:buClr>
                <a:schemeClr val="dk1"/>
              </a:buClr>
              <a:buFont typeface="Arial"/>
              <a:buNone/>
              <a:defRPr b="0" cap="none" sz="9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9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7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hape 47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2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75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5" name="Shape 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Font typeface="Noto Sans Symbols"/>
              <a:buNone/>
              <a:defRPr b="1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1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6" name="Shape 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123825" lvl="0" marL="18097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12700" lvl="1" marL="4445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47625" lvl="2" marL="720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73025" lvl="3" marL="9874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73025" lvl="4" marL="12541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73025" lvl="5" marL="17113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73025" lvl="6" marL="21685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73025" lvl="7" marL="26257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73025" lvl="8" marL="30829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7" name="Shape 5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/>
          <a:noFill/>
          <a:ln>
            <a:noFill/>
          </a:ln>
        </p:spPr>
        <p:txBody>
          <a:bodyPr anchor="b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Font typeface="Noto Sans Symbols"/>
              <a:buNone/>
              <a:defRPr b="1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  <a:defRPr b="1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Font typeface="Arial"/>
              <a:buNone/>
              <a:defRPr b="1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Font typeface="Arial"/>
              <a:buNone/>
              <a:defRPr b="1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8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123825" lvl="0" marL="18097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12700" lvl="1" marL="444500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47625" lvl="2" marL="720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73025" lvl="3" marL="9874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73025" lvl="4" marL="12541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73025" lvl="5" marL="17113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73025" lvl="6" marL="21685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73025" lvl="7" marL="26257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73025" lvl="8" marL="3082925" marR="0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9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7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hape 57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1" name="Shape 58"/>
          <p:cNvSpPr txBox="1">
            <a:spLocks noGrp="1"/>
          </p:cNvSpPr>
          <p:nvPr>
            <p:ph type="body" idx="1"/>
          </p:nvPr>
        </p:nvSpPr>
        <p:spPr>
          <a:xfrm>
            <a:off x="295275" y="1489075"/>
            <a:ext cx="4186238" cy="4313238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174625" lvl="0" marL="180975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38100" lvl="1" marL="44450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225" lvl="2" marL="7207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47625" lvl="3" marL="9874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47625" lvl="4" marL="12541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2" name="Shape 59"/>
          <p:cNvSpPr txBox="1">
            <a:spLocks noGrp="1"/>
          </p:cNvSpPr>
          <p:nvPr>
            <p:ph type="body" idx="2"/>
          </p:nvPr>
        </p:nvSpPr>
        <p:spPr>
          <a:xfrm>
            <a:off x="4633912" y="1489075"/>
            <a:ext cx="4186235" cy="4313238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174625" lvl="0" marL="180975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38100" lvl="1" marL="444500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225" lvl="2" marL="7207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47625" lvl="3" marL="9874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47625" lvl="4" marL="12541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3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image" Target="../media/image2.jpeg"/><Relationship Id="rId1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2">
            <a:alphaModFix/>
          </a:blip>
          <a:stretch>
            <a:fillRect/>
          </a:stretch>
        </a:blipFill>
      </p:bgPr>
    </p:bg>
    <p:spTree>
      <p:nvGrpSpPr>
        <p:cNvPr id="1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10"/>
          <p:cNvSpPr txBox="1">
            <a:spLocks noGrp="1"/>
          </p:cNvSpPr>
          <p:nvPr>
            <p:ph type="body" idx="1"/>
          </p:nvPr>
        </p:nvSpPr>
        <p:spPr>
          <a:xfrm>
            <a:off x="295275" y="1489075"/>
            <a:ext cx="8524874" cy="4313237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73025" lvl="0" marL="18097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7" name="Shape 11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0">
            <a:alphaModFix/>
          </a:blip>
          <a:stretch>
            <a:fillRect/>
          </a:stretch>
        </a:blipFill>
      </p:bgPr>
    </p:bg>
    <p:spTree>
      <p:nvGrpSpPr>
        <p:cNvPr id="22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hape 18"/>
          <p:cNvSpPr txBox="1">
            <a:spLocks noGrp="1"/>
          </p:cNvSpPr>
          <p:nvPr>
            <p:ph type="body" idx="1"/>
          </p:nvPr>
        </p:nvSpPr>
        <p:spPr>
          <a:xfrm>
            <a:off x="295275" y="1489075"/>
            <a:ext cx="8524874" cy="4313237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73025" lvl="0" marL="18097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88900" lvl="1" marL="444500" marR="0" rtl="0">
              <a:lnSpc>
                <a:spcPct val="100000"/>
              </a:lnSpc>
              <a:spcBef>
                <a:spcPts val="0"/>
              </a:spcBef>
              <a:spcAft>
                <a:spcPts val="112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28575" lvl="2" marL="720725" marR="0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chemeClr val="dk1"/>
              </a:buClr>
              <a:buSzPct val="1000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225" lvl="3" marL="9874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225" lvl="4" marL="1254125" marR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47625" lvl="5" marL="17113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47625" lvl="6" marL="21685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47625" lvl="7" marL="26257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47625" lvl="8" marL="3082925" marR="0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chemeClr val="dk1"/>
              </a:buClr>
              <a:buSzPct val="100000"/>
              <a:buFont typeface="Arial"/>
              <a:buChar char="»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8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65875"/>
            <a:ext cx="2895600" cy="247649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457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6400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9" name="Shape 20"/>
          <p:cNvSpPr txBox="1">
            <a:spLocks noGrp="1"/>
          </p:cNvSpPr>
          <p:nvPr>
            <p:ph type="title"/>
          </p:nvPr>
        </p:nvSpPr>
        <p:spPr>
          <a:xfrm>
            <a:off x="300037" y="31750"/>
            <a:ext cx="8520112" cy="631825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9144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13716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18288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sz="22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0" name="Shape 21"/>
          <p:cNvSpPr txBox="1"/>
          <p:nvPr/>
        </p:nvSpPr>
        <p:spPr>
          <a:xfrm>
            <a:off x="219075" y="6365875"/>
            <a:ext cx="1343023" cy="247649"/>
          </a:xfrm>
          <a:prstGeom prst="rect"/>
          <a:noFill/>
          <a:ln>
            <a:noFill/>
          </a:ln>
        </p:spPr>
        <p:txBody>
          <a:bodyPr anchor="t" anchorCtr="0" bIns="45700" lIns="91425" rIns="91425" tIns="45700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sz="1000" i="0" lang="ru-RU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▪ </a:t>
            </a:r>
            <a:fld id="{00000000-1234-1234-1234-123412341234}" type="slidenum">
              <a:rPr b="0" cap="none" sz="1000" i="0" lang="ru-RU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fld>
            <a:endParaRPr b="0" cap="none" sz="1000" i="0" lang="ru-RU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hape 6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435600" y="5397500"/>
            <a:ext cx="3708400" cy="1460500"/>
          </a:xfrm>
          <a:prstGeom prst="rect"/>
          <a:noFill/>
          <a:ln>
            <a:noFill/>
          </a:ln>
        </p:spPr>
      </p:pic>
      <p:sp>
        <p:nvSpPr>
          <p:cNvPr id="1048582" name="Shape 70"/>
          <p:cNvSpPr txBox="1"/>
          <p:nvPr/>
        </p:nvSpPr>
        <p:spPr>
          <a:xfrm>
            <a:off x="1801810" y="4610100"/>
            <a:ext cx="5076825" cy="400049"/>
          </a:xfrm>
          <a:prstGeom prst="rect"/>
          <a:noFill/>
          <a:ln>
            <a:noFill/>
          </a:ln>
        </p:spPr>
        <p:txBody>
          <a:bodyPr anchor="t" anchorCtr="0" bIns="45700" lIns="91425" rIns="91425" tIns="45700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"/>
              <a:buNone/>
            </a:pPr>
            <a:r>
              <a:rPr b="1" cap="none" sz="2000" i="0" lang="ru-RU" strike="noStrike" u="none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Указать назване проектаНаз </a:t>
            </a:r>
          </a:p>
        </p:txBody>
      </p:sp>
      <p:sp>
        <p:nvSpPr>
          <p:cNvPr id="1048583" name="Shape 72"/>
          <p:cNvSpPr/>
          <p:nvPr/>
        </p:nvSpPr>
        <p:spPr>
          <a:xfrm>
            <a:off x="1316004" y="2701996"/>
            <a:ext cx="6899070" cy="369332"/>
          </a:xfrm>
          <a:prstGeom prst="rect"/>
          <a:noFill/>
          <a:ln>
            <a:noFill/>
          </a:ln>
        </p:spPr>
        <p:txBody>
          <a:bodyPr anchor="t" anchorCtr="0" bIns="45700" lIns="91425" rIns="91425" tIns="45700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1" cap="none" sz="1800" i="0" strike="noStrike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Группа 2"/>
          <p:cNvGrpSpPr/>
          <p:nvPr/>
        </p:nvGrpSpPr>
        <p:grpSpPr>
          <a:xfrm>
            <a:off x="822826" y="1518510"/>
            <a:ext cx="6006382" cy="2736304"/>
            <a:chOff x="822826" y="1518510"/>
            <a:chExt cx="6006382" cy="2736304"/>
          </a:xfrm>
        </p:grpSpPr>
        <p:pic>
          <p:nvPicPr>
            <p:cNvPr id="2097153" name="Picture 2" descr="C:\Users\SONY\Downloads\11311.png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822826" y="1518510"/>
              <a:ext cx="4841574" cy="2736304"/>
            </a:xfrm>
            <a:prstGeom prst="rect"/>
            <a:noFill/>
          </p:spPr>
        </p:pic>
        <p:sp>
          <p:nvSpPr>
            <p:cNvPr id="1048584" name="TextBox 8"/>
            <p:cNvSpPr txBox="1"/>
            <p:nvPr/>
          </p:nvSpPr>
          <p:spPr>
            <a:xfrm>
              <a:off x="4185012" y="3481648"/>
              <a:ext cx="2644196" cy="674199"/>
            </a:xfrm>
            <a:prstGeom prst="rect"/>
            <a:noFill/>
            <a:ln>
              <a:noFill/>
            </a:ln>
          </p:spPr>
          <p:txBody>
            <a:bodyPr anchorCtr="0" bIns="45000" compatLnSpc="0" lIns="90000" rIns="90000" tIns="45000" vert="horz" wrap="none">
              <a:spAutoFit/>
            </a:bodyPr>
            <a:p>
              <a:pPr hangingPunct="0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dirty="0" sz="3200" i="1" kern="1200" lang="en-US" strike="noStrike" u="none" smtClean="0">
                  <a:ln>
                    <a:noFill/>
                  </a:ln>
                  <a:latin typeface="Modern No. 20" pitchFamily="18"/>
                  <a:ea typeface="Microsoft YaHei" pitchFamily="2"/>
                  <a:cs typeface="Mangal" pitchFamily="2"/>
                </a:rPr>
                <a:t>One click rent</a:t>
              </a:r>
              <a:endParaRPr b="0" cap="none" dirty="0" sz="3200" i="1" kern="1200" lang="ru-RU" strike="noStrike" u="none">
                <a:ln>
                  <a:noFill/>
                </a:ln>
                <a:latin typeface="Modern No. 20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31" name="Shape 89"/>
          <p:cNvSpPr txBox="1"/>
          <p:nvPr/>
        </p:nvSpPr>
        <p:spPr>
          <a:xfrm>
            <a:off x="1331640" y="404664"/>
            <a:ext cx="6477457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prospects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32" name="TextBox 6"/>
          <p:cNvSpPr txBox="1"/>
          <p:nvPr/>
        </p:nvSpPr>
        <p:spPr>
          <a:xfrm>
            <a:off x="2824314" y="2478119"/>
            <a:ext cx="4984783" cy="2757000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Multilanguage.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dirty="0" sz="20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Web-application.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Application for rent customers.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35" name="Shape 89"/>
          <p:cNvSpPr txBox="1"/>
          <p:nvPr/>
        </p:nvSpPr>
        <p:spPr>
          <a:xfrm>
            <a:off x="1331640" y="404664"/>
            <a:ext cx="6477457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36" name="TextBox 6"/>
          <p:cNvSpPr txBox="1"/>
          <p:nvPr/>
        </p:nvSpPr>
        <p:spPr>
          <a:xfrm>
            <a:off x="3389295" y="1844824"/>
            <a:ext cx="4984783" cy="3899999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Designer.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dirty="0" sz="20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Manager.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Developer.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dirty="0" sz="20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Business analyst.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dirty="0" sz="2000" i="0" kern="1200" lang="en-US" strike="noStrike" u="none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Software architect.</a:t>
            </a:r>
            <a:endParaRPr b="0" cap="none" dirty="0" sz="32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Shape 6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435600" y="5397500"/>
            <a:ext cx="3708400" cy="1460500"/>
          </a:xfrm>
          <a:prstGeom prst="rect"/>
          <a:noFill/>
          <a:ln>
            <a:noFill/>
          </a:ln>
        </p:spPr>
      </p:pic>
      <p:sp>
        <p:nvSpPr>
          <p:cNvPr id="1048639" name="Shape 70"/>
          <p:cNvSpPr txBox="1"/>
          <p:nvPr/>
        </p:nvSpPr>
        <p:spPr>
          <a:xfrm>
            <a:off x="1801810" y="4610100"/>
            <a:ext cx="5076825" cy="400049"/>
          </a:xfrm>
          <a:prstGeom prst="rect"/>
          <a:noFill/>
          <a:ln>
            <a:noFill/>
          </a:ln>
        </p:spPr>
        <p:txBody>
          <a:bodyPr anchor="t" anchorCtr="0" bIns="45700" lIns="91425" rIns="91425" tIns="45700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"/>
              <a:buNone/>
            </a:pPr>
            <a:r>
              <a:rPr b="1" cap="none" sz="2000" i="0" lang="ru-RU" strike="noStrike" u="none">
                <a:solidFill>
                  <a:srgbClr val="FFFFFF"/>
                </a:solidFill>
                <a:latin typeface="Quattrocento"/>
                <a:ea typeface="Quattrocento"/>
                <a:cs typeface="Quattrocento"/>
                <a:sym typeface="Quattrocento"/>
              </a:rPr>
              <a:t>Указать назване проектаНаз </a:t>
            </a:r>
          </a:p>
        </p:txBody>
      </p:sp>
      <p:sp>
        <p:nvSpPr>
          <p:cNvPr id="1048640" name="Shape 72"/>
          <p:cNvSpPr/>
          <p:nvPr/>
        </p:nvSpPr>
        <p:spPr>
          <a:xfrm>
            <a:off x="1316004" y="2701996"/>
            <a:ext cx="6899070" cy="369332"/>
          </a:xfrm>
          <a:prstGeom prst="rect"/>
          <a:noFill/>
          <a:ln>
            <a:noFill/>
          </a:ln>
        </p:spPr>
        <p:txBody>
          <a:bodyPr anchor="t" anchorCtr="0" bIns="45700" lIns="91425" rIns="91425" tIns="45700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1" cap="none" sz="1800" i="0" strike="noStrike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Группа 2"/>
          <p:cNvGrpSpPr/>
          <p:nvPr/>
        </p:nvGrpSpPr>
        <p:grpSpPr>
          <a:xfrm>
            <a:off x="822826" y="1518510"/>
            <a:ext cx="6006382" cy="2736304"/>
            <a:chOff x="822826" y="1518510"/>
            <a:chExt cx="6006382" cy="2736304"/>
          </a:xfrm>
        </p:grpSpPr>
        <p:pic>
          <p:nvPicPr>
            <p:cNvPr id="2097166" name="Picture 2" descr="C:\Users\SONY\Downloads\11311.png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822826" y="1518510"/>
              <a:ext cx="4841574" cy="2736304"/>
            </a:xfrm>
            <a:prstGeom prst="rect"/>
            <a:noFill/>
          </p:spPr>
        </p:pic>
        <p:sp>
          <p:nvSpPr>
            <p:cNvPr id="1048641" name="TextBox 8"/>
            <p:cNvSpPr txBox="1"/>
            <p:nvPr/>
          </p:nvSpPr>
          <p:spPr>
            <a:xfrm>
              <a:off x="4185012" y="3481648"/>
              <a:ext cx="2644196" cy="674199"/>
            </a:xfrm>
            <a:prstGeom prst="rect"/>
            <a:noFill/>
            <a:ln>
              <a:noFill/>
            </a:ln>
          </p:spPr>
          <p:txBody>
            <a:bodyPr anchorCtr="0" bIns="45000" compatLnSpc="0" lIns="90000" rIns="90000" tIns="45000" vert="horz" wrap="none">
              <a:spAutoFit/>
            </a:bodyPr>
            <a:p>
              <a:pPr hangingPunct="0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dirty="0" sz="3200" i="1" kern="1200" lang="en-US" strike="noStrike" u="none" smtClean="0">
                  <a:ln>
                    <a:noFill/>
                  </a:ln>
                  <a:latin typeface="Modern No. 20" pitchFamily="18"/>
                  <a:ea typeface="Microsoft YaHei" pitchFamily="2"/>
                  <a:cs typeface="Mangal" pitchFamily="2"/>
                </a:rPr>
                <a:t>One click rent</a:t>
              </a:r>
              <a:endParaRPr b="0" cap="none" dirty="0" sz="3200" i="1" kern="1200" lang="ru-RU" strike="noStrike" u="none">
                <a:ln>
                  <a:noFill/>
                </a:ln>
                <a:latin typeface="Modern No. 20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048642" name="TextBox 7"/>
          <p:cNvSpPr txBox="1"/>
          <p:nvPr/>
        </p:nvSpPr>
        <p:spPr>
          <a:xfrm>
            <a:off x="242002" y="4172410"/>
            <a:ext cx="5122085" cy="2630000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Tel.: </a:t>
            </a:r>
            <a:b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</a:b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	+375 29 679 79 36</a:t>
            </a:r>
            <a:b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</a:b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	+375 25 903 83 63</a:t>
            </a:r>
            <a:b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</a:b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E-mail: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	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b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d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m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@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t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u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t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.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b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y</a:t>
            </a:r>
            <a:endParaRPr b="0" cap="none" dirty="0" sz="32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 78"/>
          <p:cNvSpPr txBox="1">
            <a:spLocks noGrp="1"/>
          </p:cNvSpPr>
          <p:nvPr>
            <p:ph type="body" idx="1"/>
          </p:nvPr>
        </p:nvSpPr>
        <p:spPr>
          <a:xfrm>
            <a:off x="722312" y="2906710"/>
            <a:ext cx="7772400" cy="1500187"/>
          </a:xfrm>
          <a:prstGeom prst="rect"/>
          <a:noFill/>
          <a:ln>
            <a:noFill/>
          </a:ln>
        </p:spPr>
        <p:txBody>
          <a:bodyPr anchor="b" anchorCtr="0" bIns="0" lIns="0" rIns="0" tIns="0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cap="none" dirty="0" sz="2000" i="0" lang="ru-RU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</a:t>
            </a:r>
          </a:p>
          <a:p>
            <a:pPr algn="l" indent="0" lvl="0" marL="0" marR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b="0" cap="none" dirty="0" sz="20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Shape 7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595" name="Shape 80"/>
          <p:cNvSpPr txBox="1"/>
          <p:nvPr/>
        </p:nvSpPr>
        <p:spPr>
          <a:xfrm>
            <a:off x="0" y="287820"/>
            <a:ext cx="9144000" cy="1961879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r>
              <a:rPr dirty="0" sz="3200" lang="en-US" smtClean="0">
                <a:solidFill>
                  <a:schemeClr val="tx1"/>
                </a:solidFill>
                <a:latin typeface="Quattrocento"/>
                <a:ea typeface="Quattrocento"/>
                <a:cs typeface="Quattrocento"/>
                <a:sym typeface="Quattrocento"/>
              </a:rPr>
              <a:t>There are </a:t>
            </a:r>
            <a:r>
              <a:rPr dirty="0" sz="3200" lang="en-US" smtClean="0">
                <a:solidFill>
                  <a:srgbClr val="FF0000"/>
                </a:solidFill>
                <a:latin typeface="Quattrocento"/>
                <a:ea typeface="Quattrocento"/>
                <a:cs typeface="Quattrocento"/>
                <a:sym typeface="Quattrocento"/>
              </a:rPr>
              <a:t>21 000</a:t>
            </a:r>
            <a:r>
              <a:rPr dirty="0" sz="3200" lang="en-US" smtClean="0">
                <a:solidFill>
                  <a:schemeClr val="tx1"/>
                </a:solidFill>
                <a:latin typeface="Quattrocento"/>
                <a:ea typeface="Quattrocento"/>
                <a:cs typeface="Quattrocento"/>
                <a:sym typeface="Quattrocento"/>
              </a:rPr>
              <a:t> organizations and companies engaged in rent in Belarus.</a:t>
            </a:r>
            <a:endParaRPr dirty="0" sz="3200">
              <a:solidFill>
                <a:schemeClr val="tx1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34" name="Группа 4"/>
          <p:cNvGrpSpPr/>
          <p:nvPr/>
        </p:nvGrpSpPr>
        <p:grpSpPr>
          <a:xfrm>
            <a:off x="-969315" y="981951"/>
            <a:ext cx="9738064" cy="5410879"/>
            <a:chOff x="-771645" y="1268760"/>
            <a:chExt cx="9738064" cy="5410879"/>
          </a:xfrm>
        </p:grpSpPr>
        <p:grpSp>
          <p:nvGrpSpPr>
            <p:cNvPr id="35" name="Группа 3"/>
            <p:cNvGrpSpPr/>
            <p:nvPr/>
          </p:nvGrpSpPr>
          <p:grpSpPr>
            <a:xfrm>
              <a:off x="-771645" y="1268760"/>
              <a:ext cx="9738064" cy="4761360"/>
              <a:chOff x="-1044624" y="1716608"/>
              <a:chExt cx="9738064" cy="4761360"/>
            </a:xfrm>
          </p:grpSpPr>
          <p:pic>
            <p:nvPicPr>
              <p:cNvPr id="2097155" name="Рисунок 6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-1044624" y="1716608"/>
                <a:ext cx="6475679" cy="4761360"/>
              </a:xfrm>
              <a:prstGeom prst="rect"/>
              <a:noFill/>
              <a:ln>
                <a:noFill/>
              </a:ln>
            </p:spPr>
          </p:pic>
          <p:sp>
            <p:nvSpPr>
              <p:cNvPr id="1048596" name="TextBox 7"/>
              <p:cNvSpPr txBox="1"/>
              <p:nvPr/>
            </p:nvSpPr>
            <p:spPr>
              <a:xfrm>
                <a:off x="971601" y="3784808"/>
                <a:ext cx="792088" cy="877399"/>
              </a:xfrm>
              <a:prstGeom prst="rect"/>
              <a:noFill/>
              <a:ln>
                <a:noFill/>
              </a:ln>
            </p:spPr>
            <p:txBody>
              <a:bodyPr anchorCtr="0" bIns="45000" compatLnSpc="0" lIns="90000" rIns="90000" tIns="45000" vert="horz" wrap="square">
                <a:spAutoFit/>
              </a:bodyPr>
              <a:p>
                <a:pPr hangingPunct="0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cap="none" dirty="0" sz="2600" i="0" kern="1200" lang="ru-RU" strike="noStrike" u="none">
                    <a:ln>
                      <a:noFill/>
                    </a:ln>
                    <a:latin typeface="Times New Roman" pitchFamily="18"/>
                    <a:ea typeface="Microsoft YaHei" pitchFamily="2"/>
                    <a:cs typeface="Mangal" pitchFamily="2"/>
                  </a:rPr>
                  <a:t>30%</a:t>
                </a:r>
              </a:p>
            </p:txBody>
          </p:sp>
          <p:sp>
            <p:nvSpPr>
              <p:cNvPr id="1048597" name="TextBox 8"/>
              <p:cNvSpPr txBox="1"/>
              <p:nvPr/>
            </p:nvSpPr>
            <p:spPr>
              <a:xfrm>
                <a:off x="1335713" y="4726813"/>
                <a:ext cx="825570" cy="474317"/>
              </a:xfrm>
              <a:prstGeom prst="rect"/>
              <a:noFill/>
              <a:ln>
                <a:noFill/>
              </a:ln>
            </p:spPr>
            <p:txBody>
              <a:bodyPr anchorCtr="0" bIns="45000" compatLnSpc="0" lIns="90000" rIns="90000" tIns="45000" vert="horz" wrap="square">
                <a:spAutoFit/>
              </a:bodyPr>
              <a:p>
                <a:pPr hangingPunct="0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cap="none" dirty="0" sz="2600" i="0" kern="1200" lang="ru-RU" strike="noStrike" u="none">
                    <a:ln>
                      <a:noFill/>
                    </a:ln>
                    <a:latin typeface="Times New Roman" pitchFamily="18"/>
                    <a:ea typeface="Microsoft YaHei" pitchFamily="2"/>
                    <a:cs typeface="Mangal" pitchFamily="2"/>
                  </a:rPr>
                  <a:t>10%</a:t>
                </a:r>
              </a:p>
            </p:txBody>
          </p:sp>
          <p:sp>
            <p:nvSpPr>
              <p:cNvPr id="1048598" name="TextBox 9"/>
              <p:cNvSpPr txBox="1"/>
              <p:nvPr/>
            </p:nvSpPr>
            <p:spPr>
              <a:xfrm>
                <a:off x="4051815" y="3597166"/>
                <a:ext cx="345100" cy="928200"/>
              </a:xfrm>
              <a:prstGeom prst="rect"/>
              <a:noFill/>
              <a:ln>
                <a:noFill/>
              </a:ln>
            </p:spPr>
            <p:txBody>
              <a:bodyPr anchorCtr="0" bIns="45000" compatLnSpc="0" lIns="90000" rIns="90000" tIns="45000" vert="horz" wrap="none">
                <a:spAutoFit/>
              </a:bodyPr>
              <a:p>
                <a:pPr hangingPunct="0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cap="none" dirty="0" sz="5400" i="0" kern="1200" lang="ru-RU" strike="noStrike" u="none">
                    <a:ln>
                      <a:noFill/>
                    </a:ln>
                    <a:latin typeface="Times New Roman" pitchFamily="18"/>
                    <a:ea typeface="Times New Roman" pitchFamily="18"/>
                    <a:cs typeface="Times New Roman" pitchFamily="18"/>
                  </a:rPr>
                  <a:t>˟</a:t>
                </a:r>
              </a:p>
            </p:txBody>
          </p:sp>
          <p:sp>
            <p:nvSpPr>
              <p:cNvPr id="1048599" name="TextBox 10"/>
              <p:cNvSpPr txBox="1"/>
              <p:nvPr/>
            </p:nvSpPr>
            <p:spPr>
              <a:xfrm>
                <a:off x="4932040" y="3534129"/>
                <a:ext cx="3761400" cy="1614000"/>
              </a:xfrm>
              <a:prstGeom prst="rect"/>
              <a:noFill/>
              <a:ln>
                <a:noFill/>
              </a:ln>
            </p:spPr>
            <p:txBody>
              <a:bodyPr anchorCtr="0" bIns="45000" compatLnSpc="0" lIns="90000" rIns="90000" tIns="45000" vert="horz" wrap="none">
                <a:spAutoFit/>
              </a:bodyPr>
              <a:p>
                <a:pPr algn="ctr" hangingPunct="0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cap="none" dirty="0" sz="4800" i="0" kern="1200" lang="ru-RU" strike="noStrike" u="none">
                    <a:ln>
                      <a:noFill/>
                    </a:ln>
                    <a:latin typeface="Times New Roman" pitchFamily="18"/>
                    <a:ea typeface="Microsoft YaHei" pitchFamily="2"/>
                    <a:cs typeface="Mangal" pitchFamily="2"/>
                  </a:rPr>
                  <a:t>2 </a:t>
                </a:r>
                <a:r>
                  <a:rPr b="0" cap="none" dirty="0" sz="4800" i="0" kern="1200" lang="en-US" strike="noStrike" u="none" smtClean="0">
                    <a:ln>
                      <a:noFill/>
                    </a:ln>
                    <a:latin typeface="Times New Roman" pitchFamily="18"/>
                    <a:ea typeface="Microsoft YaHei" pitchFamily="2"/>
                    <a:cs typeface="Mangal" pitchFamily="2"/>
                  </a:rPr>
                  <a:t>million</a:t>
                </a:r>
                <a:r>
                  <a:rPr b="0" cap="none" dirty="0" sz="4800" i="0" kern="1200" lang="ru-RU" strike="noStrike" u="none" smtClean="0">
                    <a:ln>
                      <a:noFill/>
                    </a:ln>
                    <a:latin typeface="Times New Roman" pitchFamily="18"/>
                    <a:ea typeface="Microsoft YaHei" pitchFamily="2"/>
                    <a:cs typeface="Mangal" pitchFamily="2"/>
                  </a:rPr>
                  <a:t> BYR</a:t>
                </a:r>
              </a:p>
              <a:p>
                <a:pPr algn="ctr" hangingPunct="0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dirty="0" sz="4800" kern="1200" lang="en-US" smtClean="0">
                    <a:latin typeface="Times New Roman" pitchFamily="18"/>
                    <a:ea typeface="Microsoft YaHei" pitchFamily="2"/>
                    <a:cs typeface="Mangal" pitchFamily="2"/>
                  </a:rPr>
                  <a:t>(</a:t>
                </a:r>
                <a:r>
                  <a:rPr dirty="0" sz="4800" kern="1200" lang="ru-RU" smtClean="0">
                    <a:latin typeface="Times New Roman" pitchFamily="18"/>
                    <a:ea typeface="Microsoft YaHei" pitchFamily="2"/>
                    <a:cs typeface="Mangal" pitchFamily="2"/>
                  </a:rPr>
                  <a:t>200 </a:t>
                </a:r>
                <a:r>
                  <a:rPr dirty="0" sz="4800" kern="1200" lang="en-US" smtClean="0">
                    <a:latin typeface="Times New Roman" pitchFamily="18"/>
                    <a:ea typeface="Microsoft YaHei" pitchFamily="2"/>
                    <a:cs typeface="Mangal" pitchFamily="2"/>
                  </a:rPr>
                  <a:t>BYN)</a:t>
                </a:r>
                <a:endParaRPr b="0" cap="none" dirty="0" sz="4800" i="0" kern="1200" lang="ru-RU" strike="noStrike" u="none">
                  <a:ln>
                    <a:noFill/>
                  </a:ln>
                  <a:latin typeface="Times New Roman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1048600" name="TextBox 13"/>
            <p:cNvSpPr txBox="1"/>
            <p:nvPr/>
          </p:nvSpPr>
          <p:spPr>
            <a:xfrm>
              <a:off x="4192020" y="3947876"/>
              <a:ext cx="688000" cy="1347300"/>
            </a:xfrm>
            <a:prstGeom prst="rect"/>
            <a:noFill/>
            <a:ln>
              <a:noFill/>
            </a:ln>
          </p:spPr>
          <p:txBody>
            <a:bodyPr anchorCtr="0" bIns="45000" compatLnSpc="0" lIns="90000" rIns="90000" tIns="45000" vert="horz" wrap="none">
              <a:spAutoFit/>
            </a:bodyPr>
            <a:p>
              <a:pPr hangingPunct="0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dirty="0" sz="8000" i="0" kern="1200" lang="ru-RU" strike="noStrike" u="none">
                  <a:ln>
                    <a:noFill/>
                  </a:ln>
                  <a:latin typeface="Times New Roman" pitchFamily="18"/>
                  <a:ea typeface="Microsoft YaHei" pitchFamily="2"/>
                  <a:cs typeface="Mangal" pitchFamily="2"/>
                </a:rPr>
                <a:t>↓</a:t>
              </a:r>
            </a:p>
          </p:txBody>
        </p:sp>
        <p:sp>
          <p:nvSpPr>
            <p:cNvPr id="1048601" name="TextBox 14"/>
            <p:cNvSpPr txBox="1"/>
            <p:nvPr/>
          </p:nvSpPr>
          <p:spPr>
            <a:xfrm>
              <a:off x="1007999" y="5192640"/>
              <a:ext cx="4663100" cy="1486999"/>
            </a:xfrm>
            <a:prstGeom prst="rect"/>
            <a:noFill/>
            <a:ln>
              <a:noFill/>
            </a:ln>
          </p:spPr>
          <p:txBody>
            <a:bodyPr anchorCtr="0" bIns="45000" compatLnSpc="0" lIns="90000" rIns="90000" tIns="45000" vert="horz" wrap="none">
              <a:spAutoFit/>
            </a:bodyPr>
            <a:p>
              <a:pPr algn="ctr" hangingPunct="0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dirty="0" sz="4400" i="0" kern="1200" lang="ru-RU" strike="noStrike" u="none">
                  <a:ln>
                    <a:noFill/>
                  </a:ln>
                  <a:latin typeface="Times New Roman" pitchFamily="18"/>
                  <a:ea typeface="Microsoft YaHei" pitchFamily="2"/>
                  <a:cs typeface="Mangal" pitchFamily="2"/>
                </a:rPr>
                <a:t>16,8 </a:t>
              </a:r>
              <a:r>
                <a:rPr b="1" cap="none" dirty="0" sz="4400" i="0" kern="1200" lang="en-US" strike="noStrike" u="none" smtClean="0">
                  <a:ln>
                    <a:noFill/>
                  </a:ln>
                  <a:latin typeface="Times New Roman" pitchFamily="18"/>
                  <a:ea typeface="Microsoft YaHei" pitchFamily="2"/>
                  <a:cs typeface="Mangal" pitchFamily="2"/>
                </a:rPr>
                <a:t>billion</a:t>
              </a:r>
              <a:r>
                <a:rPr b="1" cap="none" dirty="0" sz="4400" i="0" kern="1200" lang="ru-RU" strike="noStrike" u="none" smtClean="0">
                  <a:ln>
                    <a:noFill/>
                  </a:ln>
                  <a:latin typeface="Times New Roman" pitchFamily="18"/>
                  <a:ea typeface="Microsoft YaHei" pitchFamily="2"/>
                  <a:cs typeface="Mangal" pitchFamily="2"/>
                </a:rPr>
                <a:t> BYR</a:t>
              </a:r>
              <a:endParaRPr b="1" cap="none" dirty="0" sz="44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endParaRPr>
            </a:p>
            <a:p>
              <a:pPr algn="ctr" hangingPunct="0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dirty="0" sz="4400" kern="1200" lang="en-US" smtClean="0">
                  <a:latin typeface="Times New Roman" pitchFamily="18"/>
                  <a:ea typeface="Microsoft YaHei" pitchFamily="2"/>
                  <a:cs typeface="Mangal" pitchFamily="2"/>
                </a:rPr>
                <a:t>(1,68 million BYN)</a:t>
              </a:r>
              <a:endParaRPr b="1" cap="none" dirty="0" sz="4400" i="0" kern="1200" lang="ru-RU" strike="noStrike" u="none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04" name="Shape 89"/>
          <p:cNvSpPr txBox="1"/>
          <p:nvPr/>
        </p:nvSpPr>
        <p:spPr>
          <a:xfrm>
            <a:off x="1462274" y="476672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05" name="TextBox 6"/>
          <p:cNvSpPr txBox="1"/>
          <p:nvPr/>
        </p:nvSpPr>
        <p:spPr>
          <a:xfrm>
            <a:off x="2419120" y="1628800"/>
            <a:ext cx="5389977" cy="4471499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Time for issue an order.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Manual calculations.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Accounting and control of goods and orders.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Customer accounting.</a:t>
            </a:r>
            <a:endParaRPr b="0" cap="none" dirty="0" sz="3200" i="0" kern="1200" lang="ru-RU" strike="noStrike" u="none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08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09" name="TextBox 6"/>
          <p:cNvSpPr txBox="1"/>
          <p:nvPr/>
        </p:nvSpPr>
        <p:spPr>
          <a:xfrm>
            <a:off x="1979712" y="1617293"/>
            <a:ext cx="6336704" cy="4471499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Reduction of time of ordering.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Automation of calculations.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Conducting of a flexible and transparent accounting system.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Customer accounting.</a:t>
            </a:r>
            <a:endParaRPr b="0" cap="none" dirty="0" sz="3200" i="0" kern="1200" lang="ru-RU" strike="noStrike" u="none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12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aphicFrame>
        <p:nvGraphicFramePr>
          <p:cNvPr id="4194304" name="Диаграмма 4"/>
          <p:cNvGraphicFramePr>
            <a:graphicFrameLocks/>
          </p:cNvGraphicFramePr>
          <p:nvPr/>
        </p:nvGraphicFramePr>
        <p:xfrm>
          <a:off x="999685" y="1988840"/>
          <a:ext cx="727200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15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16" name="TextBox 6"/>
          <p:cNvSpPr txBox="1"/>
          <p:nvPr/>
        </p:nvSpPr>
        <p:spPr>
          <a:xfrm>
            <a:off x="1552761" y="1916832"/>
            <a:ext cx="6984776" cy="3138000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Regular demand for goods to rent.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A wide range of goods to rent.</a:t>
            </a:r>
          </a:p>
          <a:p>
            <a:pPr hangingPunct="0" indent="0" lvl="0" marL="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Small and medium-sized businesses.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19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Competitors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20" name="TextBox 6"/>
          <p:cNvSpPr txBox="1"/>
          <p:nvPr/>
        </p:nvSpPr>
        <p:spPr>
          <a:xfrm>
            <a:off x="443282" y="1594667"/>
            <a:ext cx="8568953" cy="3976200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6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   </a:t>
            </a: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Advantages over competitors:</a:t>
            </a:r>
          </a:p>
          <a:p>
            <a:pPr hangingPunct="0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	adaptability to any type of goods to rent;</a:t>
            </a:r>
          </a:p>
          <a:p>
            <a:pPr hangingPunct="0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	relatively low price;</a:t>
            </a:r>
          </a:p>
          <a:p>
            <a:pPr hangingPunct="0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	functional configuration flexibility;</a:t>
            </a:r>
            <a:endParaRPr dirty="0" sz="32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	multi-purpose solutions for small and 	medium-sized businesses.</a:t>
            </a:r>
            <a:endParaRPr dirty="0" sz="3200" kern="1200" lang="en-US"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23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competitors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24" name="TextBox 6"/>
          <p:cNvSpPr txBox="1"/>
          <p:nvPr/>
        </p:nvSpPr>
        <p:spPr>
          <a:xfrm>
            <a:off x="251520" y="1700808"/>
            <a:ext cx="8892480" cy="4649300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lvl="0">
              <a:lnSpc>
                <a:spcPct val="200000"/>
              </a:lnSpc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“SkiBars2.Rent” (original 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  <a:sym typeface="Symbol"/>
              </a:rPr>
              <a:t>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 “</a:t>
            </a:r>
            <a:r>
              <a:rPr dirty="0" sz="3200" kern="1200" lang="ru-RU">
                <a:latin typeface="Times New Roman" pitchFamily="18"/>
                <a:ea typeface="Arial" pitchFamily="34"/>
                <a:cs typeface="Arial" pitchFamily="34"/>
              </a:rPr>
              <a:t>СкиБарс2.Прокат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”).</a:t>
            </a:r>
            <a:endParaRPr b="0" cap="none" dirty="0" sz="32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lvl="0">
              <a:lnSpc>
                <a:spcPct val="200000"/>
              </a:lnSpc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“Rent expert” (original </a:t>
            </a:r>
            <a:r>
              <a:rPr dirty="0" sz="3200" kern="1200" lang="en-US">
                <a:latin typeface="Times New Roman" pitchFamily="18"/>
                <a:ea typeface="Microsoft YaHei" pitchFamily="2"/>
                <a:cs typeface="Mangal" pitchFamily="2"/>
                <a:sym typeface="Symbol"/>
              </a:rPr>
              <a:t>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 “</a:t>
            </a:r>
            <a:r>
              <a:rPr dirty="0" sz="3200" kern="1200" lang="ru-RU">
                <a:latin typeface="Times New Roman" pitchFamily="18"/>
                <a:ea typeface="Arial" pitchFamily="34"/>
                <a:cs typeface="Arial" pitchFamily="34"/>
              </a:rPr>
              <a:t>Прокат-Эксперт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”).</a:t>
            </a:r>
          </a:p>
          <a:p>
            <a:pPr hangingPunct="0" lvl="0">
              <a:lnSpc>
                <a:spcPct val="200000"/>
              </a:lnSpc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“T-expert” (original </a:t>
            </a:r>
            <a:r>
              <a:rPr dirty="0" sz="3200" kern="1200" lang="en-US">
                <a:latin typeface="Times New Roman" pitchFamily="18"/>
                <a:ea typeface="Microsoft YaHei" pitchFamily="2"/>
                <a:cs typeface="Mangal" pitchFamily="2"/>
                <a:sym typeface="Symbol"/>
              </a:rPr>
              <a:t></a:t>
            </a: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 “</a:t>
            </a:r>
            <a:r>
              <a:rPr dirty="0" sz="3200" kern="1200" lang="ru-RU">
                <a:latin typeface="Times New Roman" pitchFamily="18"/>
                <a:ea typeface="Arial" pitchFamily="34"/>
                <a:cs typeface="Arial" pitchFamily="34"/>
              </a:rPr>
              <a:t>Т-Эксперт</a:t>
            </a: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”).</a:t>
            </a:r>
          </a:p>
          <a:p>
            <a:pPr hangingPunct="0" lvl="0"/>
            <a:endParaRPr b="0" cap="none" dirty="0" sz="20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lvl="0"/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“Rent accounting software” (original </a:t>
            </a:r>
            <a:r>
              <a:rPr dirty="0" sz="3200" kern="1200" lang="en-US">
                <a:latin typeface="Times New Roman" pitchFamily="18"/>
                <a:ea typeface="Microsoft YaHei" pitchFamily="2"/>
                <a:cs typeface="Mangal" pitchFamily="2"/>
                <a:sym typeface="Symbol"/>
              </a:rPr>
              <a:t>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 “</a:t>
            </a:r>
            <a:r>
              <a:rPr dirty="0" sz="3200" kern="1200" lang="ru-RU">
                <a:latin typeface="Times New Roman" pitchFamily="18"/>
                <a:ea typeface="Arial" pitchFamily="34"/>
                <a:cs typeface="Arial" pitchFamily="34"/>
              </a:rPr>
              <a:t>Программа </a:t>
            </a:r>
            <a:r>
              <a:rPr dirty="0" sz="3200" kern="1200" lang="en-US" smtClean="0">
                <a:latin typeface="Times New Roman" pitchFamily="18"/>
                <a:ea typeface="Arial" pitchFamily="34"/>
                <a:cs typeface="Arial" pitchFamily="34"/>
              </a:rPr>
              <a:t>    </a:t>
            </a:r>
            <a:r>
              <a:rPr dirty="0" sz="3200" kern="1200" lang="ru-RU" smtClean="0">
                <a:latin typeface="Times New Roman" pitchFamily="18"/>
                <a:ea typeface="Arial" pitchFamily="34"/>
                <a:cs typeface="Arial" pitchFamily="34"/>
              </a:rPr>
              <a:t>учета </a:t>
            </a:r>
            <a:r>
              <a:rPr dirty="0" sz="3200" kern="1200" lang="ru-RU">
                <a:latin typeface="Times New Roman" pitchFamily="18"/>
                <a:ea typeface="Arial" pitchFamily="34"/>
                <a:cs typeface="Arial" pitchFamily="34"/>
              </a:rPr>
              <a:t>аренды и проката</a:t>
            </a: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”).</a:t>
            </a:r>
            <a:endParaRPr b="0" cap="none" dirty="0" sz="32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Shape 8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881687" y="5603875"/>
            <a:ext cx="3130548" cy="1233487"/>
          </a:xfrm>
          <a:prstGeom prst="rect"/>
          <a:noFill/>
          <a:ln>
            <a:noFill/>
          </a:ln>
        </p:spPr>
      </p:pic>
      <p:sp>
        <p:nvSpPr>
          <p:cNvPr id="1048627" name="Shape 89"/>
          <p:cNvSpPr txBox="1"/>
          <p:nvPr/>
        </p:nvSpPr>
        <p:spPr>
          <a:xfrm>
            <a:off x="1462274" y="404664"/>
            <a:ext cx="6346823" cy="1152128"/>
          </a:xfrm>
          <a:prstGeom prst="rect"/>
          <a:noFill/>
          <a:ln>
            <a:noFill/>
          </a:ln>
        </p:spPr>
        <p:txBody>
          <a:bodyPr anchor="ctr" anchorCtr="0" bIns="45700" lIns="91425" rIns="91425" tIns="45700">
            <a:noAutofit/>
          </a:bodyPr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 sz="5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-69850" lvl="0" marL="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dirty="0" sz="4800" lang="en-US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</a:t>
            </a:r>
            <a:endParaRPr b="1" dirty="0" sz="4800" lang="ru-RU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7013"/>
              </a:buClr>
              <a:buFont typeface="Quattrocento"/>
              <a:buNone/>
            </a:pPr>
            <a:endParaRPr dirty="0" sz="5400">
              <a:solidFill>
                <a:srgbClr val="4C701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048628" name="TextBox 6"/>
          <p:cNvSpPr txBox="1"/>
          <p:nvPr/>
        </p:nvSpPr>
        <p:spPr>
          <a:xfrm>
            <a:off x="672696" y="1916832"/>
            <a:ext cx="7925977" cy="3772999"/>
          </a:xfrm>
          <a:prstGeom prst="rect"/>
          <a:noFill/>
          <a:ln>
            <a:noFill/>
          </a:ln>
        </p:spPr>
        <p:txBody>
          <a:bodyPr anchorCtr="0" bIns="45000" compatLnSpc="0" lIns="90000" rIns="90000" tIns="45000" vert="horz" wrap="square">
            <a:spAutoFit/>
          </a:bodyPr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There was 14% of companies growth per year from 2009 to 2016.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dirty="0" sz="2000" i="0" kern="1200" lang="en-US" strike="noStrike" u="none" smtClean="0">
              <a:ln>
                <a:noFill/>
              </a:ln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kern="1200" lang="en-US" smtClean="0">
                <a:latin typeface="Times New Roman" pitchFamily="18"/>
                <a:ea typeface="Microsoft YaHei" pitchFamily="2"/>
                <a:cs typeface="Mangal" pitchFamily="2"/>
              </a:rPr>
              <a:t>Expected revenues in the first year should be 1,6 billion BYR (160 000 BYN).</a:t>
            </a: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dirty="0" sz="2000" kern="1200" lang="en-US" smtClean="0">
              <a:latin typeface="Times New Roman" pitchFamily="18"/>
              <a:ea typeface="Microsoft YaHei" pitchFamily="2"/>
              <a:cs typeface="Mangal" pitchFamily="2"/>
            </a:endParaRPr>
          </a:p>
          <a:p>
            <a:pPr hangingPunct="0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3200" i="0" kern="1200" lang="en-US" strike="noStrike" u="none" smtClean="0">
                <a:ln>
                  <a:noFill/>
                </a:ln>
                <a:latin typeface="Times New Roman" pitchFamily="18"/>
                <a:ea typeface="Microsoft YaHei" pitchFamily="2"/>
                <a:cs typeface="Mangal" pitchFamily="2"/>
              </a:rPr>
              <a:t>There is competitive price for license equal to 2 million BYR (200 BYN).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name</dc:title>
  <dc:creator>Артём Дробыш</dc:creator>
  <cp:lastModifiedBy>Артём Дробыш</cp:lastModifiedBy>
  <dcterms:created xsi:type="dcterms:W3CDTF">2016-07-11T08:19:30Z</dcterms:created>
  <dcterms:modified xsi:type="dcterms:W3CDTF">2016-07-11T08:19:30Z</dcterms:modified>
</cp:coreProperties>
</file>