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838080" y="392724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3808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2620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93440" y="1911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949160" y="1911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838080" y="3927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93440" y="3927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949160" y="3927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60BF20-9258-4D3D-94D0-0DFA80A154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38080" y="191124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6D8EF-0275-4E1E-B5D9-C32176BE05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B37DA4-F480-4B01-BF70-A1E8B0E2E4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C06D53-E9DB-48B0-B6C9-1DA8039AAF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F37948-AADC-4C27-8D64-6CF4A1223F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3F8132-6D0B-48AF-BD9E-BE9CAD2F86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83808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12ADE5-453C-4D05-BE89-36BF7397D3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38080" y="191124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2620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E02B6F-EAFD-4292-A593-D9784959A8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38080" y="392724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E340C4-30DE-459E-85E8-DA78F8A97A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838080" y="392724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5AB167-212B-40D5-90E0-FD41C6FF2A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3808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2620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77F663-2655-40F0-8D20-37E5FECBA8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93440" y="1911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949160" y="1911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838080" y="3927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93440" y="3927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949160" y="3927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92E41D-A058-4257-A219-362A2C3F7B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14389C-1557-4EA4-8499-07A3DE603F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838080" y="191124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4AC36E-353E-460F-84D1-4CD8F77140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6852E0-B758-4B91-8EDF-2C4B573FA8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DC1E62-7F0D-4F85-94F5-F3413871CA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28C13C-7844-417B-A477-28A691F4CE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9121C9-DA6A-439C-B883-37240AA891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925042-9BF1-48E0-AC00-9811A554C3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22620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FE950F-AE6C-4B85-95C3-2F0A9B6FAE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392724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4CBD82-D0B5-4F3A-9525-0B295BF980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838080" y="392724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1805F6-F810-43AB-80A8-44EE24482D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3808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22620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8BA8C1-11FE-453B-A6E1-B9D0DF6025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393440" y="1911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7949160" y="1911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838080" y="3927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4393440" y="3927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7949160" y="3927240"/>
            <a:ext cx="33858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5FB073-2242-404B-A318-92E7CFE4A8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808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38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26200" y="3927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26200" y="1911240"/>
            <a:ext cx="513108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838080" y="3927240"/>
            <a:ext cx="1051524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3"/>
          <p:cNvSpPr/>
          <p:nvPr/>
        </p:nvSpPr>
        <p:spPr>
          <a:xfrm>
            <a:off x="4000680" y="1087560"/>
            <a:ext cx="8191080" cy="5770080"/>
          </a:xfrm>
          <a:custGeom>
            <a:avLst/>
            <a:gdLst>
              <a:gd name="textAreaLeft" fmla="*/ 0 w 8191080"/>
              <a:gd name="textAreaRight" fmla="*/ 8191440 w 8191080"/>
              <a:gd name="textAreaTop" fmla="*/ 0 h 5770080"/>
              <a:gd name="textAreaBottom" fmla="*/ 5770440 h 5770080"/>
            </a:gdLst>
            <a:ahLst/>
            <a:rect l="textAreaLeft" t="textAreaTop" r="textAreaRight" b="textAreaBottom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" name="Straight Connector 11"/>
          <p:cNvCxnSpPr/>
          <p:nvPr/>
        </p:nvCxnSpPr>
        <p:spPr>
          <a:xfrm>
            <a:off x="406080" y="183600"/>
            <a:ext cx="360" cy="1598400"/>
          </a:xfrm>
          <a:prstGeom prst="straightConnector1">
            <a:avLst/>
          </a:prstGeom>
          <a:ln cap="rnd" w="127000">
            <a:solidFill>
              <a:srgbClr val="2cc3b4"/>
            </a:solidFill>
            <a:prstDash val="dash"/>
          </a:ln>
        </p:spPr>
      </p:cxnSp>
      <p:sp>
        <p:nvSpPr>
          <p:cNvPr id="2" name="Freeform: Shape 13"/>
          <p:cNvSpPr/>
          <p:nvPr/>
        </p:nvSpPr>
        <p:spPr>
          <a:xfrm>
            <a:off x="5292360" y="0"/>
            <a:ext cx="2279520" cy="1267560"/>
          </a:xfrm>
          <a:custGeom>
            <a:avLst/>
            <a:gdLst>
              <a:gd name="textAreaLeft" fmla="*/ 0 w 2279520"/>
              <a:gd name="textAreaRight" fmla="*/ 2279880 w 2279520"/>
              <a:gd name="textAreaTop" fmla="*/ 0 h 1267560"/>
              <a:gd name="textAreaBottom" fmla="*/ 1267920 h 1267560"/>
            </a:gdLst>
            <a:ahLst/>
            <a:rect l="textAreaLeft" t="textAreaTop" r="textAreaRight" b="textAreaBottom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Freeform: Shape 15"/>
          <p:cNvSpPr/>
          <p:nvPr/>
        </p:nvSpPr>
        <p:spPr>
          <a:xfrm>
            <a:off x="10208520" y="0"/>
            <a:ext cx="1134720" cy="477720"/>
          </a:xfrm>
          <a:custGeom>
            <a:avLst/>
            <a:gdLst>
              <a:gd name="textAreaLeft" fmla="*/ 0 w 1134720"/>
              <a:gd name="textAreaRight" fmla="*/ 1135080 w 1134720"/>
              <a:gd name="textAreaTop" fmla="*/ 0 h 477720"/>
              <a:gd name="textAreaBottom" fmla="*/ 478080 h 47772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Oval 17"/>
          <p:cNvSpPr/>
          <p:nvPr/>
        </p:nvSpPr>
        <p:spPr>
          <a:xfrm>
            <a:off x="1568880" y="514800"/>
            <a:ext cx="2392920" cy="2328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Freeform: Shape 19"/>
          <p:cNvSpPr/>
          <p:nvPr/>
        </p:nvSpPr>
        <p:spPr>
          <a:xfrm flipH="1">
            <a:off x="-720" y="2949840"/>
            <a:ext cx="1186200" cy="1771200"/>
          </a:xfrm>
          <a:custGeom>
            <a:avLst/>
            <a:gdLst>
              <a:gd name="textAreaLeft" fmla="*/ -360 w 1186200"/>
              <a:gd name="textAreaRight" fmla="*/ 1186200 w 1186200"/>
              <a:gd name="textAreaTop" fmla="*/ 0 h 1771200"/>
              <a:gd name="textAreaBottom" fmla="*/ 1771560 h 1771200"/>
            </a:gdLst>
            <a:ahLst/>
            <a:rect l="textAreaLeft" t="textAreaTop" r="textAreaRight" b="textAreaBottom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Arc 21"/>
          <p:cNvSpPr/>
          <p:nvPr/>
        </p:nvSpPr>
        <p:spPr>
          <a:xfrm rot="16200000">
            <a:off x="1539720" y="420372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2cc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93280" y="2743200"/>
            <a:ext cx="6592320" cy="238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79720" y="1911240"/>
            <a:ext cx="98294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8b8b8b"/>
                </a:solidFill>
                <a:latin typeface="Avenir Next LT Pr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7FCFC8-CA36-401F-8BC6-2414B781D942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Freeform: 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Freeform: 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>
              <a:gd name="textAreaLeft" fmla="*/ 360 w 1771200"/>
              <a:gd name="textAreaRight" fmla="*/ 1771920 w 1771200"/>
              <a:gd name="textAreaTop" fmla="*/ 0 h 1139760"/>
              <a:gd name="textAreaBottom" fmla="*/ 1140120 h 1139760"/>
            </a:gdLst>
            <a:ahLst/>
            <a:rect l="textAreaLeft" t="textAreaTop" r="textAreaRight" b="textAreaBottom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PT" sz="1200" spc="-1" strike="noStrike">
                <a:solidFill>
                  <a:srgbClr val="8b8b8b"/>
                </a:solidFill>
                <a:latin typeface="Avenir Next LT Pro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78B2D2-D0E4-49C3-8B85-1095CE5A8B0F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2" name="Freeform: Shape 5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Freeform: 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838080" y="191124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62680" y="2550240"/>
            <a:ext cx="6592320" cy="238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p>
            <a:pPr indent="0" algn="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Steam Game Data Search Engine: Data Preparation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62680" y="5028120"/>
            <a:ext cx="6592320" cy="99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Bruno Mendes - </a:t>
            </a:r>
            <a:r>
              <a:rPr b="0" lang="en-GB" sz="2400" spc="-1" strike="noStrike">
                <a:solidFill>
                  <a:srgbClr val="ffffff"/>
                </a:solidFill>
                <a:latin typeface="Courier New"/>
              </a:rPr>
              <a:t>up201906166@edu.fe.up.pt</a:t>
            </a:r>
            <a:endParaRPr b="0" lang="en-US" sz="2400" spc="-1" strike="noStrike"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Fernando Rego - </a:t>
            </a:r>
            <a:r>
              <a:rPr b="0" lang="en-GB" sz="2400" spc="-1" strike="noStrike">
                <a:solidFill>
                  <a:srgbClr val="ffffff"/>
                </a:solidFill>
                <a:latin typeface="Courier New"/>
              </a:rPr>
              <a:t>up201905951@edu.fe.up.pt</a:t>
            </a:r>
            <a:endParaRPr b="0" lang="en-US" sz="2400" spc="-1" strike="noStrike"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Joel Fernandes - </a:t>
            </a:r>
            <a:r>
              <a:rPr b="0" lang="en-GB" sz="2400" spc="-1" strike="noStrike">
                <a:solidFill>
                  <a:srgbClr val="ffffff"/>
                </a:solidFill>
                <a:latin typeface="Courier New"/>
              </a:rPr>
              <a:t>up201904977@edu.fe.up.pt</a:t>
            </a:r>
            <a:endParaRPr b="0" lang="en-US" sz="2400" spc="-1" strike="noStrike"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3" name="TextBox 3"/>
          <p:cNvSpPr/>
          <p:nvPr/>
        </p:nvSpPr>
        <p:spPr>
          <a:xfrm>
            <a:off x="9052560" y="6024960"/>
            <a:ext cx="2596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Avenir Next LT Pro"/>
              </a:rPr>
              <a:t>PRI 2022/2023 T1G8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Data Sourcing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682E462-CB6C-4FC3-B9D1-2BA250F4A705}" type="datetime1">
              <a:rPr b="0" lang="pt-PT" sz="1200" spc="-1" strike="noStrike">
                <a:solidFill>
                  <a:srgbClr val="8b8b8b"/>
                </a:solidFill>
                <a:latin typeface="Avenir Next LT Pro"/>
              </a:rPr>
              <a:t>12-10-2022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Steam Game Data Search Engine: Data Preparation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39D238-5D10-49F8-9304-BE63C59722BF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8" name="Picture 2" descr="Working at data.world (TX) | Glassdoor"/>
          <p:cNvPicPr/>
          <p:nvPr/>
        </p:nvPicPr>
        <p:blipFill>
          <a:blip r:embed="rId1"/>
          <a:stretch/>
        </p:blipFill>
        <p:spPr>
          <a:xfrm>
            <a:off x="1257480" y="2476440"/>
            <a:ext cx="1904760" cy="190476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4" descr="Wikipedia API for Python. In this tutorial let us understand the… | by Tanu  N Prabhu | Towards Data Science"/>
          <p:cNvPicPr/>
          <p:nvPr/>
        </p:nvPicPr>
        <p:blipFill>
          <a:blip r:embed="rId2"/>
          <a:stretch/>
        </p:blipFill>
        <p:spPr>
          <a:xfrm>
            <a:off x="4358160" y="1864440"/>
            <a:ext cx="2724840" cy="312876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6" descr="Python (programming language) - Wikipedia"/>
          <p:cNvPicPr/>
          <p:nvPr/>
        </p:nvPicPr>
        <p:blipFill>
          <a:blip r:embed="rId3"/>
          <a:stretch/>
        </p:blipFill>
        <p:spPr>
          <a:xfrm>
            <a:off x="8279280" y="2121480"/>
            <a:ext cx="2619720" cy="287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40200" y="1717200"/>
            <a:ext cx="5383800" cy="3135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6600" spc="-1" strike="noStrike">
                <a:solidFill>
                  <a:srgbClr val="000000"/>
                </a:solidFill>
                <a:latin typeface="Tw Cen MT"/>
              </a:rPr>
              <a:t>Data Processing</a:t>
            </a:r>
            <a:br>
              <a:rPr sz="6600"/>
            </a:br>
            <a:r>
              <a:rPr b="0" lang="en-GB" sz="6600" spc="-1" strike="noStrike">
                <a:solidFill>
                  <a:srgbClr val="000000"/>
                </a:solidFill>
                <a:latin typeface="Tw Cen MT"/>
              </a:rPr>
              <a:t>Pipeline</a:t>
            </a:r>
            <a:endParaRPr b="0" lang="en-US" sz="6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63BC918-87B4-477C-8B00-70F4EFB66570}" type="datetime1">
              <a:rPr b="0" lang="pt-PT" sz="1200" spc="-1" strike="noStrike">
                <a:solidFill>
                  <a:srgbClr val="8b8b8b"/>
                </a:solidFill>
                <a:latin typeface="Avenir Next LT Pro"/>
              </a:rPr>
              <a:t>12-10-2022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Steam Game Data Search Engine: Data Preparation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1272A0-A358-4080-B6EE-D61EB2AAE806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5" name="Picture 9" descr=""/>
          <p:cNvPicPr/>
          <p:nvPr/>
        </p:nvPicPr>
        <p:blipFill>
          <a:blip r:embed="rId1"/>
          <a:stretch/>
        </p:blipFill>
        <p:spPr>
          <a:xfrm>
            <a:off x="7694280" y="396360"/>
            <a:ext cx="2626920" cy="58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ontent Placeholder 7" descr=""/>
          <p:cNvPicPr/>
          <p:nvPr/>
        </p:nvPicPr>
        <p:blipFill>
          <a:blip r:embed="rId1"/>
          <a:stretch/>
        </p:blipFill>
        <p:spPr>
          <a:xfrm>
            <a:off x="6600960" y="721800"/>
            <a:ext cx="4018680" cy="515988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02A232E-EB96-4C4C-9885-3E049CF1A5B7}" type="datetime1">
              <a:rPr b="0" lang="pt-PT" sz="1200" spc="-1" strike="noStrike">
                <a:solidFill>
                  <a:srgbClr val="8b8b8b"/>
                </a:solidFill>
                <a:latin typeface="Avenir Next LT Pro"/>
              </a:rPr>
              <a:t>12-10-2022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Steam Game Data Search Engine: Data Preparation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73C24A-289B-4525-95F7-91B931490A52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0" name="Title 1"/>
          <p:cNvSpPr/>
          <p:nvPr/>
        </p:nvSpPr>
        <p:spPr>
          <a:xfrm>
            <a:off x="1240200" y="1717200"/>
            <a:ext cx="5383800" cy="31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GB" sz="6600" spc="-1" strike="noStrike">
                <a:solidFill>
                  <a:srgbClr val="000000"/>
                </a:solidFill>
                <a:latin typeface="Tw Cen MT"/>
              </a:rPr>
              <a:t>Data Conceptual Model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Data Characterization</a:t>
            </a:r>
            <a:br>
              <a:rPr sz="4400"/>
            </a:br>
            <a:r>
              <a:rPr b="0" lang="en-GB" sz="2000" spc="-1" strike="noStrike">
                <a:solidFill>
                  <a:srgbClr val="000000"/>
                </a:solidFill>
                <a:latin typeface="Tw Cen MT"/>
              </a:rPr>
              <a:t>Missing values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D4B53EA-36AC-49A5-995A-57F1049E1FEA}" type="datetime1">
              <a:rPr b="0" lang="pt-PT" sz="1200" spc="-1" strike="noStrike">
                <a:solidFill>
                  <a:srgbClr val="8b8b8b"/>
                </a:solidFill>
                <a:latin typeface="Avenir Next LT Pro"/>
              </a:rPr>
              <a:t>12-10-2022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Steam Game Data Search Engine: Data Preparation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E2BBF7-7611-4B94-B38A-EA58A31B42E8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688480" y="1828800"/>
            <a:ext cx="6684120" cy="33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Data Characterization</a:t>
            </a:r>
            <a:br>
              <a:rPr sz="4400"/>
            </a:br>
            <a:r>
              <a:rPr b="0" lang="en-GB" sz="2000" spc="-1" strike="noStrike">
                <a:solidFill>
                  <a:srgbClr val="000000"/>
                </a:solidFill>
                <a:latin typeface="Tw Cen MT"/>
              </a:rPr>
              <a:t>Word cloud for Steam’s promotional description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497D3C9-04B4-43C7-A083-684BFF5D6922}" type="datetime1">
              <a:rPr b="0" lang="pt-PT" sz="1200" spc="-1" strike="noStrike">
                <a:solidFill>
                  <a:srgbClr val="8b8b8b"/>
                </a:solidFill>
                <a:latin typeface="Avenir Next LT Pro"/>
              </a:rPr>
              <a:t>12-10-2022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Steam Game Data Search Engine: Data Preparation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E2923F-540F-415C-B9C6-5A4EF87C59F7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688480" y="1828800"/>
            <a:ext cx="6684120" cy="33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Data Characterization</a:t>
            </a:r>
            <a:br>
              <a:rPr sz="4400"/>
            </a:br>
            <a:r>
              <a:rPr b="0" lang="en-GB" sz="2000" spc="-1" strike="noStrike">
                <a:solidFill>
                  <a:srgbClr val="000000"/>
                </a:solidFill>
                <a:latin typeface="Tw Cen MT"/>
              </a:rPr>
              <a:t>Number of games released per year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DBB1158-F882-4A4D-9E67-E0F9B5C5F5E4}" type="datetime1">
              <a:rPr b="0" lang="pt-PT" sz="1200" spc="-1" strike="noStrike">
                <a:solidFill>
                  <a:srgbClr val="8b8b8b"/>
                </a:solidFill>
                <a:latin typeface="Avenir Next LT Pro"/>
              </a:rPr>
              <a:t>12-10-2022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Steam Game Data Search Engine: Data Preparation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3D71B9-20A2-4010-9E7A-53B8741C8FB6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688480" y="1828800"/>
            <a:ext cx="6684120" cy="33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Data Characterization</a:t>
            </a:r>
            <a:br>
              <a:rPr sz="4400"/>
            </a:br>
            <a:r>
              <a:rPr b="0" lang="en-GB" sz="2000" spc="-1" strike="noStrike">
                <a:solidFill>
                  <a:srgbClr val="000000"/>
                </a:solidFill>
                <a:latin typeface="Tw Cen MT"/>
              </a:rPr>
              <a:t>Metacritic games scores over the years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F9D2F31-1AEE-4F4B-B390-77F4C0B0EA31}" type="datetime1">
              <a:rPr b="0" lang="pt-PT" sz="1200" spc="-1" strike="noStrike">
                <a:solidFill>
                  <a:srgbClr val="8b8b8b"/>
                </a:solidFill>
                <a:latin typeface="Avenir Next LT Pro"/>
              </a:rPr>
              <a:t>12-10-2022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Steam Game Data Search Engine: Data Preparation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CB4DB3-BC68-4E68-A882-C747C0853994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688480" y="1828800"/>
            <a:ext cx="6684120" cy="33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Tw Cen MT"/>
              </a:rPr>
              <a:t>Information Needs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PT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9804525-530D-46E9-A9A6-0A963658B9AB}" type="datetime1">
              <a:rPr b="0" lang="pt-PT" sz="1200" spc="-1" strike="noStrike">
                <a:solidFill>
                  <a:srgbClr val="8b8b8b"/>
                </a:solidFill>
                <a:latin typeface="Avenir Next LT Pro"/>
              </a:rPr>
              <a:t>12-10-2022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Steam Game Data Search Engine: Data Preparation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97DCD8-5315-4461-8A27-EF164F1E1587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838080" y="191124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venir Next LT Pro"/>
              </a:rPr>
              <a:t>Which are the games with most players?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venir Next LT Pro"/>
              </a:rPr>
              <a:t>Which are the action games?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venir Next LT Pro"/>
              </a:rPr>
              <a:t>Which games are Linux compatible?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venir Next LT Pro"/>
              </a:rPr>
              <a:t>Which games released in 2015 have more than 10000 players?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venir Next LT Pro"/>
              </a:rPr>
              <a:t>Which games are free and support a controller?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{A3A9511C-2D9D-4D36-BCB2-71ABFD8E2912}tf78504181_win32</Template>
  <TotalTime>73</TotalTime>
  <Application>LibreOffice/7.4.1.2$Linux_X86_64 LibreOffice_project/40$Build-2</Application>
  <AppVersion>15.0000</AppVersion>
  <Words>159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2022-10-11T18:33:03Z</dcterms:created>
  <dc:creator>Joel Fernandes</dc:creator>
  <dc:description/>
  <dc:language>en-US</dc:language>
  <cp:lastModifiedBy/>
  <dcterms:modified xsi:type="dcterms:W3CDTF">2022-10-12T11:57:55Z</dcterms:modified>
  <cp:revision>2</cp:revision>
  <dc:subject/>
  <dc:title>Steam Game Data Search Engine: Data Preparation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