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5"/>
  </p:notesMasterIdLst>
  <p:sldIdLst>
    <p:sldId id="256" r:id="rId2"/>
    <p:sldId id="259" r:id="rId3"/>
    <p:sldId id="295" r:id="rId4"/>
    <p:sldId id="278" r:id="rId5"/>
    <p:sldId id="258" r:id="rId6"/>
    <p:sldId id="273" r:id="rId7"/>
    <p:sldId id="274" r:id="rId8"/>
    <p:sldId id="296" r:id="rId9"/>
    <p:sldId id="260" r:id="rId10"/>
    <p:sldId id="272" r:id="rId11"/>
    <p:sldId id="275" r:id="rId12"/>
    <p:sldId id="279" r:id="rId13"/>
    <p:sldId id="262" r:id="rId14"/>
    <p:sldId id="276" r:id="rId15"/>
    <p:sldId id="277" r:id="rId16"/>
    <p:sldId id="280" r:id="rId17"/>
    <p:sldId id="281" r:id="rId18"/>
    <p:sldId id="263" r:id="rId19"/>
    <p:sldId id="282" r:id="rId20"/>
    <p:sldId id="283" r:id="rId21"/>
    <p:sldId id="284" r:id="rId22"/>
    <p:sldId id="285" r:id="rId23"/>
    <p:sldId id="287" r:id="rId24"/>
    <p:sldId id="286" r:id="rId25"/>
    <p:sldId id="288" r:id="rId26"/>
    <p:sldId id="289" r:id="rId27"/>
    <p:sldId id="290" r:id="rId28"/>
    <p:sldId id="291" r:id="rId29"/>
    <p:sldId id="293" r:id="rId30"/>
    <p:sldId id="292" r:id="rId31"/>
    <p:sldId id="294" r:id="rId32"/>
    <p:sldId id="270" r:id="rId33"/>
    <p:sldId id="271"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7A7"/>
    <a:srgbClr val="6C0000"/>
    <a:srgbClr val="070D49"/>
    <a:srgbClr val="8FF4FF"/>
    <a:srgbClr val="109AAA"/>
    <a:srgbClr val="D27800"/>
    <a:srgbClr val="FFAB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1356d9b0f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1356d9b0f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22274423-EB80-C8FD-4995-B40CF48AC868}"/>
            </a:ext>
          </a:extLst>
        </p:cNvPr>
        <p:cNvGrpSpPr/>
        <p:nvPr/>
      </p:nvGrpSpPr>
      <p:grpSpPr>
        <a:xfrm>
          <a:off x="0" y="0"/>
          <a:ext cx="0" cy="0"/>
          <a:chOff x="0" y="0"/>
          <a:chExt cx="0" cy="0"/>
        </a:xfrm>
      </p:grpSpPr>
      <p:sp>
        <p:nvSpPr>
          <p:cNvPr id="101" name="Google Shape;101;g27106b59542_0_10:notes">
            <a:extLst>
              <a:ext uri="{FF2B5EF4-FFF2-40B4-BE49-F238E27FC236}">
                <a16:creationId xmlns:a16="http://schemas.microsoft.com/office/drawing/2014/main" id="{BC95B4E6-8514-A5EA-FA24-B49CE1B1D5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27106b59542_0_10:notes">
            <a:extLst>
              <a:ext uri="{FF2B5EF4-FFF2-40B4-BE49-F238E27FC236}">
                <a16:creationId xmlns:a16="http://schemas.microsoft.com/office/drawing/2014/main" id="{B346EF74-5A92-E004-E907-6E284E1086E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46044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DC7F84DE-A293-979E-6024-5753BD73B227}"/>
            </a:ext>
          </a:extLst>
        </p:cNvPr>
        <p:cNvGrpSpPr/>
        <p:nvPr/>
      </p:nvGrpSpPr>
      <p:grpSpPr>
        <a:xfrm>
          <a:off x="0" y="0"/>
          <a:ext cx="0" cy="0"/>
          <a:chOff x="0" y="0"/>
          <a:chExt cx="0" cy="0"/>
        </a:xfrm>
      </p:grpSpPr>
      <p:sp>
        <p:nvSpPr>
          <p:cNvPr id="101" name="Google Shape;101;g27106b59542_0_10:notes">
            <a:extLst>
              <a:ext uri="{FF2B5EF4-FFF2-40B4-BE49-F238E27FC236}">
                <a16:creationId xmlns:a16="http://schemas.microsoft.com/office/drawing/2014/main" id="{D889E962-E29E-D9EA-1D6E-26A025CB0D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27106b59542_0_10:notes">
            <a:extLst>
              <a:ext uri="{FF2B5EF4-FFF2-40B4-BE49-F238E27FC236}">
                <a16:creationId xmlns:a16="http://schemas.microsoft.com/office/drawing/2014/main" id="{636073DD-17CD-6ED1-B8A3-CF12EB0CB33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91680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244A9767-1801-3AF7-29E5-A4EE5989BAE5}"/>
            </a:ext>
          </a:extLst>
        </p:cNvPr>
        <p:cNvGrpSpPr/>
        <p:nvPr/>
      </p:nvGrpSpPr>
      <p:grpSpPr>
        <a:xfrm>
          <a:off x="0" y="0"/>
          <a:ext cx="0" cy="0"/>
          <a:chOff x="0" y="0"/>
          <a:chExt cx="0" cy="0"/>
        </a:xfrm>
      </p:grpSpPr>
      <p:sp>
        <p:nvSpPr>
          <p:cNvPr id="51" name="Google Shape;51;g21356d9b0f1_0_4:notes">
            <a:extLst>
              <a:ext uri="{FF2B5EF4-FFF2-40B4-BE49-F238E27FC236}">
                <a16:creationId xmlns:a16="http://schemas.microsoft.com/office/drawing/2014/main" id="{11985F6D-4911-D954-03E3-1C0D2DF896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1356d9b0f1_0_4:notes">
            <a:extLst>
              <a:ext uri="{FF2B5EF4-FFF2-40B4-BE49-F238E27FC236}">
                <a16:creationId xmlns:a16="http://schemas.microsoft.com/office/drawing/2014/main" id="{7CA96725-2BE3-E6BB-F36B-10BD54E83B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735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6bdf370499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26bdf370499_0_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82E28D82-F471-479F-FFA2-5F5D1A4347DC}"/>
            </a:ext>
          </a:extLst>
        </p:cNvPr>
        <p:cNvGrpSpPr/>
        <p:nvPr/>
      </p:nvGrpSpPr>
      <p:grpSpPr>
        <a:xfrm>
          <a:off x="0" y="0"/>
          <a:ext cx="0" cy="0"/>
          <a:chOff x="0" y="0"/>
          <a:chExt cx="0" cy="0"/>
        </a:xfrm>
      </p:grpSpPr>
      <p:sp>
        <p:nvSpPr>
          <p:cNvPr id="119" name="Google Shape;119;g26bdf370499_0_149:notes">
            <a:extLst>
              <a:ext uri="{FF2B5EF4-FFF2-40B4-BE49-F238E27FC236}">
                <a16:creationId xmlns:a16="http://schemas.microsoft.com/office/drawing/2014/main" id="{3C8EC231-1D30-8116-1915-CABBF05638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26bdf370499_0_149:notes">
            <a:extLst>
              <a:ext uri="{FF2B5EF4-FFF2-40B4-BE49-F238E27FC236}">
                <a16:creationId xmlns:a16="http://schemas.microsoft.com/office/drawing/2014/main" id="{6C8B37D5-43E3-253A-DB6A-7B575134947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10677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A360DB43-0B3B-7437-7EB5-791014AD3587}"/>
            </a:ext>
          </a:extLst>
        </p:cNvPr>
        <p:cNvGrpSpPr/>
        <p:nvPr/>
      </p:nvGrpSpPr>
      <p:grpSpPr>
        <a:xfrm>
          <a:off x="0" y="0"/>
          <a:ext cx="0" cy="0"/>
          <a:chOff x="0" y="0"/>
          <a:chExt cx="0" cy="0"/>
        </a:xfrm>
      </p:grpSpPr>
      <p:sp>
        <p:nvSpPr>
          <p:cNvPr id="119" name="Google Shape;119;g26bdf370499_0_149:notes">
            <a:extLst>
              <a:ext uri="{FF2B5EF4-FFF2-40B4-BE49-F238E27FC236}">
                <a16:creationId xmlns:a16="http://schemas.microsoft.com/office/drawing/2014/main" id="{6EE3DF55-A2DD-D7F2-3925-97FCFE29489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26bdf370499_0_149:notes">
            <a:extLst>
              <a:ext uri="{FF2B5EF4-FFF2-40B4-BE49-F238E27FC236}">
                <a16:creationId xmlns:a16="http://schemas.microsoft.com/office/drawing/2014/main" id="{72B79626-9B7A-53E2-EC33-BF9E1717068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7752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6F8DC856-0F8A-40DA-A68C-E0998C4649DF}"/>
            </a:ext>
          </a:extLst>
        </p:cNvPr>
        <p:cNvGrpSpPr/>
        <p:nvPr/>
      </p:nvGrpSpPr>
      <p:grpSpPr>
        <a:xfrm>
          <a:off x="0" y="0"/>
          <a:ext cx="0" cy="0"/>
          <a:chOff x="0" y="0"/>
          <a:chExt cx="0" cy="0"/>
        </a:xfrm>
      </p:grpSpPr>
      <p:sp>
        <p:nvSpPr>
          <p:cNvPr id="119" name="Google Shape;119;g26bdf370499_0_149:notes">
            <a:extLst>
              <a:ext uri="{FF2B5EF4-FFF2-40B4-BE49-F238E27FC236}">
                <a16:creationId xmlns:a16="http://schemas.microsoft.com/office/drawing/2014/main" id="{88B37BCB-FF00-7B02-0088-557E1A3353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26bdf370499_0_149:notes">
            <a:extLst>
              <a:ext uri="{FF2B5EF4-FFF2-40B4-BE49-F238E27FC236}">
                <a16:creationId xmlns:a16="http://schemas.microsoft.com/office/drawing/2014/main" id="{08DD3D35-EE91-A612-FE32-B96133720A8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0043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68CA7DA6-66EB-B541-6C59-2E2F11518768}"/>
            </a:ext>
          </a:extLst>
        </p:cNvPr>
        <p:cNvGrpSpPr/>
        <p:nvPr/>
      </p:nvGrpSpPr>
      <p:grpSpPr>
        <a:xfrm>
          <a:off x="0" y="0"/>
          <a:ext cx="0" cy="0"/>
          <a:chOff x="0" y="0"/>
          <a:chExt cx="0" cy="0"/>
        </a:xfrm>
      </p:grpSpPr>
      <p:sp>
        <p:nvSpPr>
          <p:cNvPr id="51" name="Google Shape;51;g21356d9b0f1_0_4:notes">
            <a:extLst>
              <a:ext uri="{FF2B5EF4-FFF2-40B4-BE49-F238E27FC236}">
                <a16:creationId xmlns:a16="http://schemas.microsoft.com/office/drawing/2014/main" id="{4D47A48B-3062-D182-76C2-2CB69B63C9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1356d9b0f1_0_4:notes">
            <a:extLst>
              <a:ext uri="{FF2B5EF4-FFF2-40B4-BE49-F238E27FC236}">
                <a16:creationId xmlns:a16="http://schemas.microsoft.com/office/drawing/2014/main" id="{9BDDAB25-3B2E-CD2B-496E-9A86AB1083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068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6c93f6c33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26c93f6c33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a:extLst>
            <a:ext uri="{FF2B5EF4-FFF2-40B4-BE49-F238E27FC236}">
              <a16:creationId xmlns:a16="http://schemas.microsoft.com/office/drawing/2014/main" id="{7EE68415-82CF-6CA0-2DB5-CC3C76A7246E}"/>
            </a:ext>
          </a:extLst>
        </p:cNvPr>
        <p:cNvGrpSpPr/>
        <p:nvPr/>
      </p:nvGrpSpPr>
      <p:grpSpPr>
        <a:xfrm>
          <a:off x="0" y="0"/>
          <a:ext cx="0" cy="0"/>
          <a:chOff x="0" y="0"/>
          <a:chExt cx="0" cy="0"/>
        </a:xfrm>
      </p:grpSpPr>
      <p:sp>
        <p:nvSpPr>
          <p:cNvPr id="128" name="Google Shape;128;g26c93f6c33a_1_0:notes">
            <a:extLst>
              <a:ext uri="{FF2B5EF4-FFF2-40B4-BE49-F238E27FC236}">
                <a16:creationId xmlns:a16="http://schemas.microsoft.com/office/drawing/2014/main" id="{995B2853-5637-41B2-395C-16E5C44E65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26c93f6c33a_1_0:notes">
            <a:extLst>
              <a:ext uri="{FF2B5EF4-FFF2-40B4-BE49-F238E27FC236}">
                <a16:creationId xmlns:a16="http://schemas.microsoft.com/office/drawing/2014/main" id="{CC2542A6-6BE9-1B26-5CB6-C353A3BF0E9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2760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6bdf37049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26bdf370499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a:extLst>
            <a:ext uri="{FF2B5EF4-FFF2-40B4-BE49-F238E27FC236}">
              <a16:creationId xmlns:a16="http://schemas.microsoft.com/office/drawing/2014/main" id="{B64FEDEB-393C-48DA-CCA7-D86BECA0E6EA}"/>
            </a:ext>
          </a:extLst>
        </p:cNvPr>
        <p:cNvGrpSpPr/>
        <p:nvPr/>
      </p:nvGrpSpPr>
      <p:grpSpPr>
        <a:xfrm>
          <a:off x="0" y="0"/>
          <a:ext cx="0" cy="0"/>
          <a:chOff x="0" y="0"/>
          <a:chExt cx="0" cy="0"/>
        </a:xfrm>
      </p:grpSpPr>
      <p:sp>
        <p:nvSpPr>
          <p:cNvPr id="128" name="Google Shape;128;g26c93f6c33a_1_0:notes">
            <a:extLst>
              <a:ext uri="{FF2B5EF4-FFF2-40B4-BE49-F238E27FC236}">
                <a16:creationId xmlns:a16="http://schemas.microsoft.com/office/drawing/2014/main" id="{FACA4B1A-E65F-F4AB-F4D0-BCC7441869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26c93f6c33a_1_0:notes">
            <a:extLst>
              <a:ext uri="{FF2B5EF4-FFF2-40B4-BE49-F238E27FC236}">
                <a16:creationId xmlns:a16="http://schemas.microsoft.com/office/drawing/2014/main" id="{AC92A85D-1E49-CB25-BCD8-44F52CF7B67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07570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a:extLst>
            <a:ext uri="{FF2B5EF4-FFF2-40B4-BE49-F238E27FC236}">
              <a16:creationId xmlns:a16="http://schemas.microsoft.com/office/drawing/2014/main" id="{343086D6-A02F-41A2-03E6-9F9D9BCE360D}"/>
            </a:ext>
          </a:extLst>
        </p:cNvPr>
        <p:cNvGrpSpPr/>
        <p:nvPr/>
      </p:nvGrpSpPr>
      <p:grpSpPr>
        <a:xfrm>
          <a:off x="0" y="0"/>
          <a:ext cx="0" cy="0"/>
          <a:chOff x="0" y="0"/>
          <a:chExt cx="0" cy="0"/>
        </a:xfrm>
      </p:grpSpPr>
      <p:sp>
        <p:nvSpPr>
          <p:cNvPr id="128" name="Google Shape;128;g26c93f6c33a_1_0:notes">
            <a:extLst>
              <a:ext uri="{FF2B5EF4-FFF2-40B4-BE49-F238E27FC236}">
                <a16:creationId xmlns:a16="http://schemas.microsoft.com/office/drawing/2014/main" id="{8EA86AD0-E309-3CD7-A466-B38F7BEEC10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26c93f6c33a_1_0:notes">
            <a:extLst>
              <a:ext uri="{FF2B5EF4-FFF2-40B4-BE49-F238E27FC236}">
                <a16:creationId xmlns:a16="http://schemas.microsoft.com/office/drawing/2014/main" id="{61AD35A2-5007-E773-3D95-E6638C72FE5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243254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a:extLst>
            <a:ext uri="{FF2B5EF4-FFF2-40B4-BE49-F238E27FC236}">
              <a16:creationId xmlns:a16="http://schemas.microsoft.com/office/drawing/2014/main" id="{E34A3CEF-3ADB-EACA-8514-916B77D17AFF}"/>
            </a:ext>
          </a:extLst>
        </p:cNvPr>
        <p:cNvGrpSpPr/>
        <p:nvPr/>
      </p:nvGrpSpPr>
      <p:grpSpPr>
        <a:xfrm>
          <a:off x="0" y="0"/>
          <a:ext cx="0" cy="0"/>
          <a:chOff x="0" y="0"/>
          <a:chExt cx="0" cy="0"/>
        </a:xfrm>
      </p:grpSpPr>
      <p:sp>
        <p:nvSpPr>
          <p:cNvPr id="128" name="Google Shape;128;g26c93f6c33a_1_0:notes">
            <a:extLst>
              <a:ext uri="{FF2B5EF4-FFF2-40B4-BE49-F238E27FC236}">
                <a16:creationId xmlns:a16="http://schemas.microsoft.com/office/drawing/2014/main" id="{DED7E4EE-613A-B828-7C77-03B9FE6343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26c93f6c33a_1_0:notes">
            <a:extLst>
              <a:ext uri="{FF2B5EF4-FFF2-40B4-BE49-F238E27FC236}">
                <a16:creationId xmlns:a16="http://schemas.microsoft.com/office/drawing/2014/main" id="{CC6D3E0D-F0CF-0FC0-7937-68CC4C57EC9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6362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0FB05364-9446-7600-3C59-2ACD3C30226A}"/>
            </a:ext>
          </a:extLst>
        </p:cNvPr>
        <p:cNvGrpSpPr/>
        <p:nvPr/>
      </p:nvGrpSpPr>
      <p:grpSpPr>
        <a:xfrm>
          <a:off x="0" y="0"/>
          <a:ext cx="0" cy="0"/>
          <a:chOff x="0" y="0"/>
          <a:chExt cx="0" cy="0"/>
        </a:xfrm>
      </p:grpSpPr>
      <p:sp>
        <p:nvSpPr>
          <p:cNvPr id="51" name="Google Shape;51;g21356d9b0f1_0_4:notes">
            <a:extLst>
              <a:ext uri="{FF2B5EF4-FFF2-40B4-BE49-F238E27FC236}">
                <a16:creationId xmlns:a16="http://schemas.microsoft.com/office/drawing/2014/main" id="{B28D30C7-5938-1D71-70E6-94D4AE692A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1356d9b0f1_0_4:notes">
            <a:extLst>
              <a:ext uri="{FF2B5EF4-FFF2-40B4-BE49-F238E27FC236}">
                <a16:creationId xmlns:a16="http://schemas.microsoft.com/office/drawing/2014/main" id="{83096B9B-1B22-6118-7321-D9065E6908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45227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a:extLst>
            <a:ext uri="{FF2B5EF4-FFF2-40B4-BE49-F238E27FC236}">
              <a16:creationId xmlns:a16="http://schemas.microsoft.com/office/drawing/2014/main" id="{B8E2188D-ED9F-A491-DEAC-90337709008B}"/>
            </a:ext>
          </a:extLst>
        </p:cNvPr>
        <p:cNvGrpSpPr/>
        <p:nvPr/>
      </p:nvGrpSpPr>
      <p:grpSpPr>
        <a:xfrm>
          <a:off x="0" y="0"/>
          <a:ext cx="0" cy="0"/>
          <a:chOff x="0" y="0"/>
          <a:chExt cx="0" cy="0"/>
        </a:xfrm>
      </p:grpSpPr>
      <p:sp>
        <p:nvSpPr>
          <p:cNvPr id="128" name="Google Shape;128;g26c93f6c33a_1_0:notes">
            <a:extLst>
              <a:ext uri="{FF2B5EF4-FFF2-40B4-BE49-F238E27FC236}">
                <a16:creationId xmlns:a16="http://schemas.microsoft.com/office/drawing/2014/main" id="{5D6D9565-83D9-AB55-B667-823B4BBEDC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26c93f6c33a_1_0:notes">
            <a:extLst>
              <a:ext uri="{FF2B5EF4-FFF2-40B4-BE49-F238E27FC236}">
                <a16:creationId xmlns:a16="http://schemas.microsoft.com/office/drawing/2014/main" id="{8EC00A9E-AD2B-6A38-C791-81BB29371DB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79787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a:extLst>
            <a:ext uri="{FF2B5EF4-FFF2-40B4-BE49-F238E27FC236}">
              <a16:creationId xmlns:a16="http://schemas.microsoft.com/office/drawing/2014/main" id="{F23B9143-F344-080F-2DC4-D3A930132F93}"/>
            </a:ext>
          </a:extLst>
        </p:cNvPr>
        <p:cNvGrpSpPr/>
        <p:nvPr/>
      </p:nvGrpSpPr>
      <p:grpSpPr>
        <a:xfrm>
          <a:off x="0" y="0"/>
          <a:ext cx="0" cy="0"/>
          <a:chOff x="0" y="0"/>
          <a:chExt cx="0" cy="0"/>
        </a:xfrm>
      </p:grpSpPr>
      <p:sp>
        <p:nvSpPr>
          <p:cNvPr id="128" name="Google Shape;128;g26c93f6c33a_1_0:notes">
            <a:extLst>
              <a:ext uri="{FF2B5EF4-FFF2-40B4-BE49-F238E27FC236}">
                <a16:creationId xmlns:a16="http://schemas.microsoft.com/office/drawing/2014/main" id="{6AC4877C-48A0-64D6-B238-448C06ECDA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26c93f6c33a_1_0:notes">
            <a:extLst>
              <a:ext uri="{FF2B5EF4-FFF2-40B4-BE49-F238E27FC236}">
                <a16:creationId xmlns:a16="http://schemas.microsoft.com/office/drawing/2014/main" id="{DA5DE879-BB20-DDA3-CDDE-2B60F733B75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996893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a:extLst>
            <a:ext uri="{FF2B5EF4-FFF2-40B4-BE49-F238E27FC236}">
              <a16:creationId xmlns:a16="http://schemas.microsoft.com/office/drawing/2014/main" id="{FE1E2A9C-DAE3-2C4B-4802-085020DDE78D}"/>
            </a:ext>
          </a:extLst>
        </p:cNvPr>
        <p:cNvGrpSpPr/>
        <p:nvPr/>
      </p:nvGrpSpPr>
      <p:grpSpPr>
        <a:xfrm>
          <a:off x="0" y="0"/>
          <a:ext cx="0" cy="0"/>
          <a:chOff x="0" y="0"/>
          <a:chExt cx="0" cy="0"/>
        </a:xfrm>
      </p:grpSpPr>
      <p:sp>
        <p:nvSpPr>
          <p:cNvPr id="128" name="Google Shape;128;g26c93f6c33a_1_0:notes">
            <a:extLst>
              <a:ext uri="{FF2B5EF4-FFF2-40B4-BE49-F238E27FC236}">
                <a16:creationId xmlns:a16="http://schemas.microsoft.com/office/drawing/2014/main" id="{89BFB7F0-1820-AA49-1E48-8FAAA2D3F4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26c93f6c33a_1_0:notes">
            <a:extLst>
              <a:ext uri="{FF2B5EF4-FFF2-40B4-BE49-F238E27FC236}">
                <a16:creationId xmlns:a16="http://schemas.microsoft.com/office/drawing/2014/main" id="{3C54208E-98C1-304E-C810-397F7959E42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39369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E2B7C0EF-6772-818B-CDD0-13B94E50B81B}"/>
            </a:ext>
          </a:extLst>
        </p:cNvPr>
        <p:cNvGrpSpPr/>
        <p:nvPr/>
      </p:nvGrpSpPr>
      <p:grpSpPr>
        <a:xfrm>
          <a:off x="0" y="0"/>
          <a:ext cx="0" cy="0"/>
          <a:chOff x="0" y="0"/>
          <a:chExt cx="0" cy="0"/>
        </a:xfrm>
      </p:grpSpPr>
      <p:sp>
        <p:nvSpPr>
          <p:cNvPr id="51" name="Google Shape;51;g21356d9b0f1_0_4:notes">
            <a:extLst>
              <a:ext uri="{FF2B5EF4-FFF2-40B4-BE49-F238E27FC236}">
                <a16:creationId xmlns:a16="http://schemas.microsoft.com/office/drawing/2014/main" id="{F3085670-1861-5BA2-03C6-054CADBA06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1356d9b0f1_0_4:notes">
            <a:extLst>
              <a:ext uri="{FF2B5EF4-FFF2-40B4-BE49-F238E27FC236}">
                <a16:creationId xmlns:a16="http://schemas.microsoft.com/office/drawing/2014/main" id="{B7423F0D-4103-E8F0-82E8-F8BFDA2D22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02101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a:extLst>
            <a:ext uri="{FF2B5EF4-FFF2-40B4-BE49-F238E27FC236}">
              <a16:creationId xmlns:a16="http://schemas.microsoft.com/office/drawing/2014/main" id="{F3297409-1BB9-C907-CED7-B143A3F24FFA}"/>
            </a:ext>
          </a:extLst>
        </p:cNvPr>
        <p:cNvGrpSpPr/>
        <p:nvPr/>
      </p:nvGrpSpPr>
      <p:grpSpPr>
        <a:xfrm>
          <a:off x="0" y="0"/>
          <a:ext cx="0" cy="0"/>
          <a:chOff x="0" y="0"/>
          <a:chExt cx="0" cy="0"/>
        </a:xfrm>
      </p:grpSpPr>
      <p:sp>
        <p:nvSpPr>
          <p:cNvPr id="128" name="Google Shape;128;g26c93f6c33a_1_0:notes">
            <a:extLst>
              <a:ext uri="{FF2B5EF4-FFF2-40B4-BE49-F238E27FC236}">
                <a16:creationId xmlns:a16="http://schemas.microsoft.com/office/drawing/2014/main" id="{36A2A64E-7B8C-7119-30BC-D836885E1F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26c93f6c33a_1_0:notes">
            <a:extLst>
              <a:ext uri="{FF2B5EF4-FFF2-40B4-BE49-F238E27FC236}">
                <a16:creationId xmlns:a16="http://schemas.microsoft.com/office/drawing/2014/main" id="{EFE95970-CF50-7639-BE72-134A06AB8D5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310296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8F70E922-536D-A193-DFE5-4E51D64A92A6}"/>
            </a:ext>
          </a:extLst>
        </p:cNvPr>
        <p:cNvGrpSpPr/>
        <p:nvPr/>
      </p:nvGrpSpPr>
      <p:grpSpPr>
        <a:xfrm>
          <a:off x="0" y="0"/>
          <a:ext cx="0" cy="0"/>
          <a:chOff x="0" y="0"/>
          <a:chExt cx="0" cy="0"/>
        </a:xfrm>
      </p:grpSpPr>
      <p:sp>
        <p:nvSpPr>
          <p:cNvPr id="51" name="Google Shape;51;g21356d9b0f1_0_4:notes">
            <a:extLst>
              <a:ext uri="{FF2B5EF4-FFF2-40B4-BE49-F238E27FC236}">
                <a16:creationId xmlns:a16="http://schemas.microsoft.com/office/drawing/2014/main" id="{4F9713AA-E8D4-313E-A2DE-8E24DE9D0D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1356d9b0f1_0_4:notes">
            <a:extLst>
              <a:ext uri="{FF2B5EF4-FFF2-40B4-BE49-F238E27FC236}">
                <a16:creationId xmlns:a16="http://schemas.microsoft.com/office/drawing/2014/main" id="{647D916B-F3BD-6FCA-CD3E-F879DED909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3694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4E552BE3-29AE-33FC-9057-0B74A917481D}"/>
            </a:ext>
          </a:extLst>
        </p:cNvPr>
        <p:cNvGrpSpPr/>
        <p:nvPr/>
      </p:nvGrpSpPr>
      <p:grpSpPr>
        <a:xfrm>
          <a:off x="0" y="0"/>
          <a:ext cx="0" cy="0"/>
          <a:chOff x="0" y="0"/>
          <a:chExt cx="0" cy="0"/>
        </a:xfrm>
      </p:grpSpPr>
      <p:sp>
        <p:nvSpPr>
          <p:cNvPr id="92" name="Google Shape;92;g26bdf370499_0_26:notes">
            <a:extLst>
              <a:ext uri="{FF2B5EF4-FFF2-40B4-BE49-F238E27FC236}">
                <a16:creationId xmlns:a16="http://schemas.microsoft.com/office/drawing/2014/main" id="{354A3CFB-08A6-5074-E6A2-C3527ABF13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26bdf370499_0_26:notes">
            <a:extLst>
              <a:ext uri="{FF2B5EF4-FFF2-40B4-BE49-F238E27FC236}">
                <a16:creationId xmlns:a16="http://schemas.microsoft.com/office/drawing/2014/main" id="{61B665E3-5EBA-0C69-A55D-0F9086783C8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261846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a:extLst>
            <a:ext uri="{FF2B5EF4-FFF2-40B4-BE49-F238E27FC236}">
              <a16:creationId xmlns:a16="http://schemas.microsoft.com/office/drawing/2014/main" id="{67B0A7AC-FCDD-48B5-48E0-0FE1D5026475}"/>
            </a:ext>
          </a:extLst>
        </p:cNvPr>
        <p:cNvGrpSpPr/>
        <p:nvPr/>
      </p:nvGrpSpPr>
      <p:grpSpPr>
        <a:xfrm>
          <a:off x="0" y="0"/>
          <a:ext cx="0" cy="0"/>
          <a:chOff x="0" y="0"/>
          <a:chExt cx="0" cy="0"/>
        </a:xfrm>
      </p:grpSpPr>
      <p:sp>
        <p:nvSpPr>
          <p:cNvPr id="128" name="Google Shape;128;g26c93f6c33a_1_0:notes">
            <a:extLst>
              <a:ext uri="{FF2B5EF4-FFF2-40B4-BE49-F238E27FC236}">
                <a16:creationId xmlns:a16="http://schemas.microsoft.com/office/drawing/2014/main" id="{BA2AB4D0-488D-2E34-0010-94513E049A1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26c93f6c33a_1_0:notes">
            <a:extLst>
              <a:ext uri="{FF2B5EF4-FFF2-40B4-BE49-F238E27FC236}">
                <a16:creationId xmlns:a16="http://schemas.microsoft.com/office/drawing/2014/main" id="{F9E24674-7533-8DDA-7B4F-8CE18A05B83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855512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a:extLst>
            <a:ext uri="{FF2B5EF4-FFF2-40B4-BE49-F238E27FC236}">
              <a16:creationId xmlns:a16="http://schemas.microsoft.com/office/drawing/2014/main" id="{E1B0A7D7-1C1B-8E45-DC71-7E34C9CBBC17}"/>
            </a:ext>
          </a:extLst>
        </p:cNvPr>
        <p:cNvGrpSpPr/>
        <p:nvPr/>
      </p:nvGrpSpPr>
      <p:grpSpPr>
        <a:xfrm>
          <a:off x="0" y="0"/>
          <a:ext cx="0" cy="0"/>
          <a:chOff x="0" y="0"/>
          <a:chExt cx="0" cy="0"/>
        </a:xfrm>
      </p:grpSpPr>
      <p:sp>
        <p:nvSpPr>
          <p:cNvPr id="128" name="Google Shape;128;g26c93f6c33a_1_0:notes">
            <a:extLst>
              <a:ext uri="{FF2B5EF4-FFF2-40B4-BE49-F238E27FC236}">
                <a16:creationId xmlns:a16="http://schemas.microsoft.com/office/drawing/2014/main" id="{3E61DB73-9A95-D4B0-EB59-5779391E2E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26c93f6c33a_1_0:notes">
            <a:extLst>
              <a:ext uri="{FF2B5EF4-FFF2-40B4-BE49-F238E27FC236}">
                <a16:creationId xmlns:a16="http://schemas.microsoft.com/office/drawing/2014/main" id="{A6670220-82CF-033E-FB35-D768CE3780A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21493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6c93f6c33a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26c93f6c33a_1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200da5092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200da5092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22352AD2-1524-A862-652A-D41BB30ACB1F}"/>
            </a:ext>
          </a:extLst>
        </p:cNvPr>
        <p:cNvGrpSpPr/>
        <p:nvPr/>
      </p:nvGrpSpPr>
      <p:grpSpPr>
        <a:xfrm>
          <a:off x="0" y="0"/>
          <a:ext cx="0" cy="0"/>
          <a:chOff x="0" y="0"/>
          <a:chExt cx="0" cy="0"/>
        </a:xfrm>
      </p:grpSpPr>
      <p:sp>
        <p:nvSpPr>
          <p:cNvPr id="51" name="Google Shape;51;g21356d9b0f1_0_4:notes">
            <a:extLst>
              <a:ext uri="{FF2B5EF4-FFF2-40B4-BE49-F238E27FC236}">
                <a16:creationId xmlns:a16="http://schemas.microsoft.com/office/drawing/2014/main" id="{AF49BFF0-301B-DE96-9C84-1BA0B9C806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1356d9b0f1_0_4:notes">
            <a:extLst>
              <a:ext uri="{FF2B5EF4-FFF2-40B4-BE49-F238E27FC236}">
                <a16:creationId xmlns:a16="http://schemas.microsoft.com/office/drawing/2014/main" id="{8C5CBD65-0B65-F402-C228-FA8A57F366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9085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6bdf37049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g26bdf370499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3E5F1955-5008-7E1D-A1C2-866D091137B5}"/>
            </a:ext>
          </a:extLst>
        </p:cNvPr>
        <p:cNvGrpSpPr/>
        <p:nvPr/>
      </p:nvGrpSpPr>
      <p:grpSpPr>
        <a:xfrm>
          <a:off x="0" y="0"/>
          <a:ext cx="0" cy="0"/>
          <a:chOff x="0" y="0"/>
          <a:chExt cx="0" cy="0"/>
        </a:xfrm>
      </p:grpSpPr>
      <p:sp>
        <p:nvSpPr>
          <p:cNvPr id="82" name="Google Shape;82;g26bdf370499_0_35:notes">
            <a:extLst>
              <a:ext uri="{FF2B5EF4-FFF2-40B4-BE49-F238E27FC236}">
                <a16:creationId xmlns:a16="http://schemas.microsoft.com/office/drawing/2014/main" id="{36305038-2498-CF0F-8FF3-A22CFD5F90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g26bdf370499_0_35:notes">
            <a:extLst>
              <a:ext uri="{FF2B5EF4-FFF2-40B4-BE49-F238E27FC236}">
                <a16:creationId xmlns:a16="http://schemas.microsoft.com/office/drawing/2014/main" id="{30816191-C889-1A85-8551-7847BFE9FE1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39411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57E1F5E7-12ED-0FCC-6C74-0940F60AEBA2}"/>
            </a:ext>
          </a:extLst>
        </p:cNvPr>
        <p:cNvGrpSpPr/>
        <p:nvPr/>
      </p:nvGrpSpPr>
      <p:grpSpPr>
        <a:xfrm>
          <a:off x="0" y="0"/>
          <a:ext cx="0" cy="0"/>
          <a:chOff x="0" y="0"/>
          <a:chExt cx="0" cy="0"/>
        </a:xfrm>
      </p:grpSpPr>
      <p:sp>
        <p:nvSpPr>
          <p:cNvPr id="82" name="Google Shape;82;g26bdf370499_0_35:notes">
            <a:extLst>
              <a:ext uri="{FF2B5EF4-FFF2-40B4-BE49-F238E27FC236}">
                <a16:creationId xmlns:a16="http://schemas.microsoft.com/office/drawing/2014/main" id="{4F2D7F95-8AE0-95C9-A7DE-19146CF7DD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g26bdf370499_0_35:notes">
            <a:extLst>
              <a:ext uri="{FF2B5EF4-FFF2-40B4-BE49-F238E27FC236}">
                <a16:creationId xmlns:a16="http://schemas.microsoft.com/office/drawing/2014/main" id="{68BF9066-6F03-2F4F-7788-75B57282905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50478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F5625A3F-5F17-2056-1965-A34247DB56B1}"/>
            </a:ext>
          </a:extLst>
        </p:cNvPr>
        <p:cNvGrpSpPr/>
        <p:nvPr/>
      </p:nvGrpSpPr>
      <p:grpSpPr>
        <a:xfrm>
          <a:off x="0" y="0"/>
          <a:ext cx="0" cy="0"/>
          <a:chOff x="0" y="0"/>
          <a:chExt cx="0" cy="0"/>
        </a:xfrm>
      </p:grpSpPr>
      <p:sp>
        <p:nvSpPr>
          <p:cNvPr id="51" name="Google Shape;51;g21356d9b0f1_0_4:notes">
            <a:extLst>
              <a:ext uri="{FF2B5EF4-FFF2-40B4-BE49-F238E27FC236}">
                <a16:creationId xmlns:a16="http://schemas.microsoft.com/office/drawing/2014/main" id="{1F5BEECE-6EB7-2AB4-3CD4-C16F2F46FD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1356d9b0f1_0_4:notes">
            <a:extLst>
              <a:ext uri="{FF2B5EF4-FFF2-40B4-BE49-F238E27FC236}">
                <a16:creationId xmlns:a16="http://schemas.microsoft.com/office/drawing/2014/main" id="{8F06B1A7-EF7D-129B-CF51-3F782891E2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8597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7106b5954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27106b59542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image" Target="../media/image16.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1.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image" Target="../media/image1.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1.xml"/><Relationship Id="rId5" Type="http://schemas.openxmlformats.org/officeDocument/2006/relationships/image" Target="../media/image23.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1.xml"/><Relationship Id="rId6" Type="http://schemas.openxmlformats.org/officeDocument/2006/relationships/image" Target="../media/image27.png"/><Relationship Id="rId5" Type="http://schemas.openxmlformats.org/officeDocument/2006/relationships/image" Target="../media/image4.png"/><Relationship Id="rId4" Type="http://schemas.openxmlformats.org/officeDocument/2006/relationships/image" Target="../media/image1.png"/><Relationship Id="rId9" Type="http://schemas.microsoft.com/office/2007/relationships/hdphoto" Target="../media/hdphoto1.wdp"/></Relationships>
</file>

<file path=ppt/slides/_rels/slide2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1.xml"/><Relationship Id="rId5" Type="http://schemas.openxmlformats.org/officeDocument/2006/relationships/image" Target="../media/image37.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1.xml"/><Relationship Id="rId6" Type="http://schemas.openxmlformats.org/officeDocument/2006/relationships/image" Target="../media/image38.jpeg"/><Relationship Id="rId5"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png"/><Relationship Id="rId5" Type="http://schemas.openxmlformats.org/officeDocument/2006/relationships/hyperlink" Target="https://medium.com/analytics-vidhya/crisp-dm-phase-2-data-understanding-b4d627ba6b45"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mt="10000"/>
          </a:blip>
          <a:stretch>
            <a:fillRect/>
          </a:stretch>
        </p:blipFill>
        <p:spPr>
          <a:xfrm>
            <a:off x="-1" y="0"/>
            <a:ext cx="9144001" cy="5143501"/>
          </a:xfrm>
          <a:prstGeom prst="rect">
            <a:avLst/>
          </a:prstGeom>
          <a:noFill/>
          <a:ln>
            <a:noFill/>
          </a:ln>
        </p:spPr>
      </p:pic>
      <p:pic>
        <p:nvPicPr>
          <p:cNvPr id="55" name="Google Shape;55;p13"/>
          <p:cNvPicPr preferRelativeResize="0"/>
          <p:nvPr/>
        </p:nvPicPr>
        <p:blipFill rotWithShape="1">
          <a:blip r:embed="rId4">
            <a:alphaModFix/>
          </a:blip>
          <a:srcRect/>
          <a:stretch/>
        </p:blipFill>
        <p:spPr>
          <a:xfrm>
            <a:off x="206025" y="225050"/>
            <a:ext cx="1399901" cy="541300"/>
          </a:xfrm>
          <a:prstGeom prst="rect">
            <a:avLst/>
          </a:prstGeom>
          <a:noFill/>
          <a:ln>
            <a:noFill/>
          </a:ln>
        </p:spPr>
      </p:pic>
      <p:sp>
        <p:nvSpPr>
          <p:cNvPr id="56" name="Google Shape;56;p13"/>
          <p:cNvSpPr txBox="1"/>
          <p:nvPr/>
        </p:nvSpPr>
        <p:spPr>
          <a:xfrm>
            <a:off x="517900" y="858575"/>
            <a:ext cx="6456000" cy="877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4500" b="1">
                <a:solidFill>
                  <a:schemeClr val="lt1"/>
                </a:solidFill>
                <a:latin typeface="Rubik"/>
                <a:ea typeface="Rubik"/>
                <a:cs typeface="Rubik"/>
                <a:sym typeface="Rubik"/>
              </a:rPr>
              <a:t>Prediction Modeling</a:t>
            </a:r>
            <a:endParaRPr sz="2000">
              <a:solidFill>
                <a:schemeClr val="lt1"/>
              </a:solidFill>
              <a:latin typeface="Rubik"/>
              <a:ea typeface="Rubik"/>
              <a:cs typeface="Rubik"/>
              <a:sym typeface="Rubik"/>
            </a:endParaRPr>
          </a:p>
        </p:txBody>
      </p:sp>
      <p:sp>
        <p:nvSpPr>
          <p:cNvPr id="57" name="Google Shape;57;p13"/>
          <p:cNvSpPr txBox="1"/>
          <p:nvPr/>
        </p:nvSpPr>
        <p:spPr>
          <a:xfrm>
            <a:off x="517900" y="3227026"/>
            <a:ext cx="5821200" cy="5694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500" dirty="0">
                <a:solidFill>
                  <a:schemeClr val="lt1"/>
                </a:solidFill>
                <a:latin typeface="Rubik SemiBold"/>
                <a:ea typeface="Rubik SemiBold"/>
                <a:cs typeface="Rubik SemiBold"/>
                <a:sym typeface="Rubik SemiBold"/>
              </a:rPr>
              <a:t>ID/X Partners - Data Scientist</a:t>
            </a:r>
            <a:endParaRPr sz="2500" dirty="0">
              <a:solidFill>
                <a:schemeClr val="lt1"/>
              </a:solidFill>
              <a:latin typeface="Rubik SemiBold"/>
              <a:ea typeface="Rubik SemiBold"/>
              <a:cs typeface="Rubik SemiBold"/>
              <a:sym typeface="Rubik SemiBold"/>
            </a:endParaRPr>
          </a:p>
        </p:txBody>
      </p:sp>
      <p:sp>
        <p:nvSpPr>
          <p:cNvPr id="58" name="Google Shape;58;p13"/>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sp>
        <p:nvSpPr>
          <p:cNvPr id="60" name="Google Shape;60;p13"/>
          <p:cNvSpPr txBox="1"/>
          <p:nvPr/>
        </p:nvSpPr>
        <p:spPr>
          <a:xfrm>
            <a:off x="517900" y="3796426"/>
            <a:ext cx="4392000" cy="1231076"/>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000" dirty="0">
                <a:solidFill>
                  <a:schemeClr val="lt1"/>
                </a:solidFill>
                <a:latin typeface="Rubik Light"/>
                <a:ea typeface="Rubik Light"/>
                <a:cs typeface="Rubik Light"/>
                <a:sym typeface="Rubik Light"/>
              </a:rPr>
              <a:t>Presented by</a:t>
            </a:r>
            <a:endParaRPr sz="2000" dirty="0">
              <a:solidFill>
                <a:schemeClr val="lt1"/>
              </a:solidFill>
              <a:latin typeface="Rubik Light"/>
              <a:ea typeface="Rubik Light"/>
              <a:cs typeface="Rubik Light"/>
              <a:sym typeface="Rubik Light"/>
            </a:endParaRPr>
          </a:p>
          <a:p>
            <a:pPr marL="0" lvl="0" indent="0" algn="l" rtl="0">
              <a:spcBef>
                <a:spcPts val="0"/>
              </a:spcBef>
              <a:spcAft>
                <a:spcPts val="0"/>
              </a:spcAft>
              <a:buNone/>
            </a:pPr>
            <a:r>
              <a:rPr lang="en-MY" sz="2000" dirty="0">
                <a:solidFill>
                  <a:schemeClr val="lt1"/>
                </a:solidFill>
                <a:latin typeface="Rubik Light"/>
                <a:ea typeface="Rubik Light"/>
                <a:cs typeface="Rubik Light"/>
                <a:sym typeface="Rubik Light"/>
              </a:rPr>
              <a:t>Emil </a:t>
            </a:r>
            <a:r>
              <a:rPr lang="en-MY" sz="2000" dirty="0" err="1">
                <a:solidFill>
                  <a:schemeClr val="lt1"/>
                </a:solidFill>
                <a:latin typeface="Rubik Light"/>
                <a:ea typeface="Rubik Light"/>
                <a:cs typeface="Rubik Light"/>
                <a:sym typeface="Rubik Light"/>
              </a:rPr>
              <a:t>Supriatna</a:t>
            </a:r>
            <a:endParaRPr lang="en-MY" sz="2000" dirty="0">
              <a:solidFill>
                <a:schemeClr val="lt1"/>
              </a:solidFill>
              <a:latin typeface="Rubik Light"/>
              <a:ea typeface="Rubik Light"/>
              <a:cs typeface="Rubik Light"/>
              <a:sym typeface="Rubik Light"/>
            </a:endParaRPr>
          </a:p>
          <a:p>
            <a:pPr marL="0" lvl="0" indent="0" algn="l" rtl="0">
              <a:spcBef>
                <a:spcPts val="0"/>
              </a:spcBef>
              <a:spcAft>
                <a:spcPts val="0"/>
              </a:spcAft>
              <a:buNone/>
            </a:pPr>
            <a:r>
              <a:rPr lang="en-MY" sz="800" dirty="0">
                <a:solidFill>
                  <a:schemeClr val="lt1"/>
                </a:solidFill>
                <a:latin typeface="Rubik Light"/>
                <a:ea typeface="Rubik Light"/>
                <a:cs typeface="Rubik Light"/>
                <a:sym typeface="Rubik Light"/>
              </a:rPr>
              <a:t>Ecommerce Specialist | Data Enthusiast</a:t>
            </a:r>
            <a:endParaRPr sz="800" dirty="0">
              <a:solidFill>
                <a:schemeClr val="lt1"/>
              </a:solidFill>
              <a:latin typeface="Rubik Light"/>
              <a:ea typeface="Rubik Light"/>
              <a:cs typeface="Rubik Light"/>
              <a:sym typeface="Rubik Light"/>
            </a:endParaRPr>
          </a:p>
          <a:p>
            <a:pPr marL="0" lvl="0" indent="0" algn="l" rtl="0">
              <a:spcBef>
                <a:spcPts val="0"/>
              </a:spcBef>
              <a:spcAft>
                <a:spcPts val="0"/>
              </a:spcAft>
              <a:buNone/>
            </a:pPr>
            <a:endParaRPr sz="2000" b="1" dirty="0">
              <a:solidFill>
                <a:schemeClr val="lt1"/>
              </a:solidFill>
              <a:latin typeface="Rubik"/>
              <a:ea typeface="Rubik"/>
              <a:cs typeface="Rubik"/>
              <a:sym typeface="Rubik"/>
            </a:endParaRPr>
          </a:p>
        </p:txBody>
      </p:sp>
      <p:pic>
        <p:nvPicPr>
          <p:cNvPr id="61" name="Google Shape;61;p13"/>
          <p:cNvPicPr preferRelativeResize="0"/>
          <p:nvPr/>
        </p:nvPicPr>
        <p:blipFill rotWithShape="1">
          <a:blip r:embed="rId5">
            <a:alphaModFix/>
          </a:blip>
          <a:srcRect t="2079" b="2079"/>
          <a:stretch/>
        </p:blipFill>
        <p:spPr>
          <a:xfrm>
            <a:off x="2246350" y="256450"/>
            <a:ext cx="1328711" cy="471350"/>
          </a:xfrm>
          <a:prstGeom prst="rect">
            <a:avLst/>
          </a:prstGeom>
          <a:noFill/>
          <a:ln>
            <a:noFill/>
          </a:ln>
        </p:spPr>
      </p:pic>
      <p:sp>
        <p:nvSpPr>
          <p:cNvPr id="62" name="Google Shape;62;p13"/>
          <p:cNvSpPr txBox="1"/>
          <p:nvPr/>
        </p:nvSpPr>
        <p:spPr>
          <a:xfrm>
            <a:off x="1036675" y="1023375"/>
            <a:ext cx="7655400" cy="8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2" name="Google Shape;57;p13">
            <a:extLst>
              <a:ext uri="{FF2B5EF4-FFF2-40B4-BE49-F238E27FC236}">
                <a16:creationId xmlns:a16="http://schemas.microsoft.com/office/drawing/2014/main" id="{81C07B8F-0AF5-78D8-29BD-7499F4673DA0}"/>
              </a:ext>
            </a:extLst>
          </p:cNvPr>
          <p:cNvSpPr txBox="1"/>
          <p:nvPr/>
        </p:nvSpPr>
        <p:spPr>
          <a:xfrm>
            <a:off x="603175" y="1485947"/>
            <a:ext cx="4819875" cy="5694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500" dirty="0">
                <a:solidFill>
                  <a:schemeClr val="lt1"/>
                </a:solidFill>
                <a:latin typeface="Rubik SemiBold"/>
                <a:ea typeface="Rubik SemiBold"/>
                <a:cs typeface="Rubik SemiBold"/>
                <a:sym typeface="Rubik SemiBold"/>
              </a:rPr>
              <a:t>Credit Scoring - Classification</a:t>
            </a:r>
            <a:endParaRPr sz="2500" dirty="0">
              <a:solidFill>
                <a:schemeClr val="lt1"/>
              </a:solidFill>
              <a:latin typeface="Rubik SemiBold"/>
              <a:ea typeface="Rubik SemiBold"/>
              <a:cs typeface="Rubik SemiBold"/>
              <a:sym typeface="Rubik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DF2BBAE3-2508-EBF6-26F6-334762D590C5}"/>
            </a:ext>
          </a:extLst>
        </p:cNvPr>
        <p:cNvGrpSpPr/>
        <p:nvPr/>
      </p:nvGrpSpPr>
      <p:grpSpPr>
        <a:xfrm>
          <a:off x="0" y="0"/>
          <a:ext cx="0" cy="0"/>
          <a:chOff x="0" y="0"/>
          <a:chExt cx="0" cy="0"/>
        </a:xfrm>
      </p:grpSpPr>
      <p:pic>
        <p:nvPicPr>
          <p:cNvPr id="104" name="Google Shape;104;p17">
            <a:extLst>
              <a:ext uri="{FF2B5EF4-FFF2-40B4-BE49-F238E27FC236}">
                <a16:creationId xmlns:a16="http://schemas.microsoft.com/office/drawing/2014/main" id="{5AB3233E-0C2D-F2B6-4EBF-13EEBB47332D}"/>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05" name="Google Shape;105;p17">
            <a:extLst>
              <a:ext uri="{FF2B5EF4-FFF2-40B4-BE49-F238E27FC236}">
                <a16:creationId xmlns:a16="http://schemas.microsoft.com/office/drawing/2014/main" id="{3BD5CAB4-02DA-3F1D-B283-49957C719C6E}"/>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3" name="Picture 2">
            <a:extLst>
              <a:ext uri="{FF2B5EF4-FFF2-40B4-BE49-F238E27FC236}">
                <a16:creationId xmlns:a16="http://schemas.microsoft.com/office/drawing/2014/main" id="{598B07CF-77AA-19D1-DB25-ADE8BF7884F2}"/>
              </a:ext>
            </a:extLst>
          </p:cNvPr>
          <p:cNvPicPr>
            <a:picLocks noChangeAspect="1"/>
          </p:cNvPicPr>
          <p:nvPr/>
        </p:nvPicPr>
        <p:blipFill>
          <a:blip r:embed="rId5"/>
          <a:stretch>
            <a:fillRect/>
          </a:stretch>
        </p:blipFill>
        <p:spPr>
          <a:xfrm>
            <a:off x="0" y="993338"/>
            <a:ext cx="9144000" cy="4122770"/>
          </a:xfrm>
          <a:prstGeom prst="rect">
            <a:avLst/>
          </a:prstGeom>
        </p:spPr>
      </p:pic>
      <p:sp>
        <p:nvSpPr>
          <p:cNvPr id="4" name="Google Shape;106;p17">
            <a:extLst>
              <a:ext uri="{FF2B5EF4-FFF2-40B4-BE49-F238E27FC236}">
                <a16:creationId xmlns:a16="http://schemas.microsoft.com/office/drawing/2014/main" id="{436DA11D-5EE2-B88C-098E-D2DE9A0F190C}"/>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57150" marR="0" lvl="0" algn="ctr" rtl="0">
              <a:lnSpc>
                <a:spcPct val="100000"/>
              </a:lnSpc>
              <a:spcBef>
                <a:spcPts val="0"/>
              </a:spcBef>
              <a:spcAft>
                <a:spcPts val="0"/>
              </a:spcAft>
              <a:buClr>
                <a:srgbClr val="000000"/>
              </a:buClr>
              <a:buSzPts val="2700"/>
            </a:pPr>
            <a:r>
              <a:rPr lang="en" sz="2700" b="1" dirty="0">
                <a:latin typeface="Rubik"/>
                <a:ea typeface="Rubik"/>
                <a:cs typeface="Rubik"/>
                <a:sym typeface="Rubik"/>
              </a:rPr>
              <a:t>2. Data </a:t>
            </a:r>
            <a:r>
              <a:rPr lang="en" sz="2700" b="1" dirty="0">
                <a:solidFill>
                  <a:schemeClr val="accent5"/>
                </a:solidFill>
                <a:latin typeface="Rubik"/>
                <a:ea typeface="Rubik"/>
                <a:cs typeface="Rubik"/>
                <a:sym typeface="Rubik"/>
              </a:rPr>
              <a:t>Understanding</a:t>
            </a:r>
            <a:endParaRPr sz="2700" b="1" dirty="0">
              <a:solidFill>
                <a:schemeClr val="accent5"/>
              </a:solidFill>
              <a:latin typeface="Rubik"/>
              <a:ea typeface="Rubik"/>
              <a:cs typeface="Rubik"/>
              <a:sym typeface="Rubik"/>
            </a:endParaRPr>
          </a:p>
        </p:txBody>
      </p:sp>
    </p:spTree>
    <p:extLst>
      <p:ext uri="{BB962C8B-B14F-4D97-AF65-F5344CB8AC3E}">
        <p14:creationId xmlns:p14="http://schemas.microsoft.com/office/powerpoint/2010/main" val="1269908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27FAA29D-EA77-7114-07BA-F1799CEC3394}"/>
            </a:ext>
          </a:extLst>
        </p:cNvPr>
        <p:cNvGrpSpPr/>
        <p:nvPr/>
      </p:nvGrpSpPr>
      <p:grpSpPr>
        <a:xfrm>
          <a:off x="0" y="0"/>
          <a:ext cx="0" cy="0"/>
          <a:chOff x="0" y="0"/>
          <a:chExt cx="0" cy="0"/>
        </a:xfrm>
      </p:grpSpPr>
      <p:pic>
        <p:nvPicPr>
          <p:cNvPr id="104" name="Google Shape;104;p17">
            <a:extLst>
              <a:ext uri="{FF2B5EF4-FFF2-40B4-BE49-F238E27FC236}">
                <a16:creationId xmlns:a16="http://schemas.microsoft.com/office/drawing/2014/main" id="{25B824D3-32F4-59D5-BB54-FB8E76394AB8}"/>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05" name="Google Shape;105;p17">
            <a:extLst>
              <a:ext uri="{FF2B5EF4-FFF2-40B4-BE49-F238E27FC236}">
                <a16:creationId xmlns:a16="http://schemas.microsoft.com/office/drawing/2014/main" id="{20DC4A29-DE50-D391-0996-0420CB58E4C7}"/>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06" name="Google Shape;106;p17">
            <a:extLst>
              <a:ext uri="{FF2B5EF4-FFF2-40B4-BE49-F238E27FC236}">
                <a16:creationId xmlns:a16="http://schemas.microsoft.com/office/drawing/2014/main" id="{F98E3807-406E-021B-01AC-71E7D2B2C39B}"/>
              </a:ext>
            </a:extLst>
          </p:cNvPr>
          <p:cNvSpPr txBox="1"/>
          <p:nvPr/>
        </p:nvSpPr>
        <p:spPr>
          <a:xfrm>
            <a:off x="426498" y="-37635"/>
            <a:ext cx="4009829" cy="1015632"/>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57150" marR="0" lvl="0" algn="l" rtl="0">
              <a:lnSpc>
                <a:spcPct val="100000"/>
              </a:lnSpc>
              <a:spcBef>
                <a:spcPts val="0"/>
              </a:spcBef>
              <a:spcAft>
                <a:spcPts val="0"/>
              </a:spcAft>
              <a:buClr>
                <a:srgbClr val="000000"/>
              </a:buClr>
              <a:buSzPts val="2700"/>
            </a:pPr>
            <a:r>
              <a:rPr lang="en" sz="2700" b="1" dirty="0">
                <a:latin typeface="Rubik"/>
                <a:ea typeface="Rubik"/>
                <a:cs typeface="Rubik"/>
                <a:sym typeface="Rubik"/>
              </a:rPr>
              <a:t>After Process</a:t>
            </a:r>
          </a:p>
          <a:p>
            <a:pPr marL="57150" marR="0" lvl="0" algn="l" rtl="0">
              <a:lnSpc>
                <a:spcPct val="100000"/>
              </a:lnSpc>
              <a:spcBef>
                <a:spcPts val="0"/>
              </a:spcBef>
              <a:spcAft>
                <a:spcPts val="0"/>
              </a:spcAft>
              <a:buClr>
                <a:srgbClr val="000000"/>
              </a:buClr>
              <a:buSzPts val="2700"/>
            </a:pPr>
            <a:r>
              <a:rPr lang="en" sz="2700" b="1" dirty="0">
                <a:latin typeface="Rubik"/>
                <a:ea typeface="Rubik"/>
                <a:cs typeface="Rubik"/>
                <a:sym typeface="Rubik"/>
              </a:rPr>
              <a:t>Data </a:t>
            </a:r>
            <a:r>
              <a:rPr lang="en" sz="2700" b="1" dirty="0">
                <a:solidFill>
                  <a:schemeClr val="accent5"/>
                </a:solidFill>
                <a:latin typeface="Rubik"/>
                <a:ea typeface="Rubik"/>
                <a:cs typeface="Rubik"/>
                <a:sym typeface="Rubik"/>
              </a:rPr>
              <a:t>Understanding</a:t>
            </a:r>
            <a:endParaRPr sz="2700" b="1" dirty="0">
              <a:solidFill>
                <a:schemeClr val="accent5"/>
              </a:solidFill>
              <a:latin typeface="Rubik"/>
              <a:ea typeface="Rubik"/>
              <a:cs typeface="Rubik"/>
              <a:sym typeface="Rubik"/>
            </a:endParaRPr>
          </a:p>
        </p:txBody>
      </p:sp>
      <p:pic>
        <p:nvPicPr>
          <p:cNvPr id="4" name="Picture 3">
            <a:extLst>
              <a:ext uri="{FF2B5EF4-FFF2-40B4-BE49-F238E27FC236}">
                <a16:creationId xmlns:a16="http://schemas.microsoft.com/office/drawing/2014/main" id="{482D49E7-7600-A156-53BC-2D8D06F4B3D1}"/>
              </a:ext>
            </a:extLst>
          </p:cNvPr>
          <p:cNvPicPr>
            <a:picLocks noChangeAspect="1"/>
          </p:cNvPicPr>
          <p:nvPr/>
        </p:nvPicPr>
        <p:blipFill>
          <a:blip r:embed="rId5"/>
          <a:stretch>
            <a:fillRect/>
          </a:stretch>
        </p:blipFill>
        <p:spPr>
          <a:xfrm>
            <a:off x="487508" y="977997"/>
            <a:ext cx="3198107" cy="4091162"/>
          </a:xfrm>
          <a:prstGeom prst="rect">
            <a:avLst/>
          </a:prstGeom>
        </p:spPr>
      </p:pic>
      <p:pic>
        <p:nvPicPr>
          <p:cNvPr id="6" name="Picture 5">
            <a:extLst>
              <a:ext uri="{FF2B5EF4-FFF2-40B4-BE49-F238E27FC236}">
                <a16:creationId xmlns:a16="http://schemas.microsoft.com/office/drawing/2014/main" id="{74BB8EAB-E5A9-2977-633A-7AF418188647}"/>
              </a:ext>
            </a:extLst>
          </p:cNvPr>
          <p:cNvPicPr>
            <a:picLocks noChangeAspect="1"/>
          </p:cNvPicPr>
          <p:nvPr/>
        </p:nvPicPr>
        <p:blipFill>
          <a:blip r:embed="rId6"/>
          <a:stretch>
            <a:fillRect/>
          </a:stretch>
        </p:blipFill>
        <p:spPr>
          <a:xfrm>
            <a:off x="4350329" y="193288"/>
            <a:ext cx="4674742" cy="4875871"/>
          </a:xfrm>
          <a:prstGeom prst="rect">
            <a:avLst/>
          </a:prstGeom>
        </p:spPr>
      </p:pic>
      <p:sp>
        <p:nvSpPr>
          <p:cNvPr id="8" name="TextBox 7">
            <a:extLst>
              <a:ext uri="{FF2B5EF4-FFF2-40B4-BE49-F238E27FC236}">
                <a16:creationId xmlns:a16="http://schemas.microsoft.com/office/drawing/2014/main" id="{13DFE539-F83A-E791-E33B-F32FB9859A4C}"/>
              </a:ext>
            </a:extLst>
          </p:cNvPr>
          <p:cNvSpPr txBox="1"/>
          <p:nvPr/>
        </p:nvSpPr>
        <p:spPr>
          <a:xfrm>
            <a:off x="6826865" y="3414976"/>
            <a:ext cx="2271113" cy="1384995"/>
          </a:xfrm>
          <a:prstGeom prst="rect">
            <a:avLst/>
          </a:prstGeom>
          <a:noFill/>
        </p:spPr>
        <p:txBody>
          <a:bodyPr wrap="square">
            <a:spAutoFit/>
          </a:bodyPr>
          <a:lstStyle/>
          <a:p>
            <a:r>
              <a:rPr lang="en" sz="1200" b="1" dirty="0">
                <a:solidFill>
                  <a:schemeClr val="dk1"/>
                </a:solidFill>
                <a:latin typeface="Roboto"/>
                <a:ea typeface="Roboto"/>
                <a:cs typeface="Roboto"/>
                <a:sym typeface="Roboto"/>
              </a:rPr>
              <a:t>Overviews:</a:t>
            </a:r>
          </a:p>
          <a:p>
            <a:pPr marL="285750" indent="-285750">
              <a:buFont typeface="Arial" panose="020B0604020202020204" pitchFamily="34" charset="0"/>
              <a:buChar char="•"/>
            </a:pPr>
            <a:r>
              <a:rPr lang="en" sz="1200" dirty="0">
                <a:solidFill>
                  <a:schemeClr val="dk1"/>
                </a:solidFill>
                <a:latin typeface="Roboto"/>
                <a:ea typeface="Roboto"/>
                <a:cs typeface="Roboto"/>
                <a:sym typeface="Roboto"/>
              </a:rPr>
              <a:t>Data diseleksi untuk menghindari </a:t>
            </a:r>
            <a:r>
              <a:rPr lang="en" sz="1200" b="1" dirty="0">
                <a:solidFill>
                  <a:schemeClr val="dk1"/>
                </a:solidFill>
                <a:latin typeface="Roboto"/>
                <a:ea typeface="Roboto"/>
                <a:cs typeface="Roboto"/>
                <a:sym typeface="Roboto"/>
              </a:rPr>
              <a:t>information leakage</a:t>
            </a:r>
          </a:p>
          <a:p>
            <a:pPr marL="285750" indent="-285750">
              <a:buFont typeface="Arial" panose="020B0604020202020204" pitchFamily="34" charset="0"/>
              <a:buChar char="•"/>
            </a:pPr>
            <a:r>
              <a:rPr lang="en" sz="1200" dirty="0">
                <a:solidFill>
                  <a:schemeClr val="dk1"/>
                </a:solidFill>
                <a:latin typeface="Roboto"/>
                <a:ea typeface="Roboto"/>
                <a:cs typeface="Roboto"/>
                <a:sym typeface="Roboto"/>
              </a:rPr>
              <a:t>Dari total 75 kolom, tersisa 26 kolom yang akan diproses lebih lanjut</a:t>
            </a:r>
            <a:endParaRPr lang="id-ID" sz="1200" dirty="0"/>
          </a:p>
        </p:txBody>
      </p:sp>
    </p:spTree>
    <p:extLst>
      <p:ext uri="{BB962C8B-B14F-4D97-AF65-F5344CB8AC3E}">
        <p14:creationId xmlns:p14="http://schemas.microsoft.com/office/powerpoint/2010/main" val="3772667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a:extLst>
            <a:ext uri="{FF2B5EF4-FFF2-40B4-BE49-F238E27FC236}">
              <a16:creationId xmlns:a16="http://schemas.microsoft.com/office/drawing/2014/main" id="{27397594-156E-9326-3B65-2AED20D34D26}"/>
            </a:ext>
          </a:extLst>
        </p:cNvPr>
        <p:cNvGrpSpPr/>
        <p:nvPr/>
      </p:nvGrpSpPr>
      <p:grpSpPr>
        <a:xfrm>
          <a:off x="0" y="0"/>
          <a:ext cx="0" cy="0"/>
          <a:chOff x="0" y="0"/>
          <a:chExt cx="0" cy="0"/>
        </a:xfrm>
      </p:grpSpPr>
      <p:pic>
        <p:nvPicPr>
          <p:cNvPr id="54" name="Google Shape;54;p13">
            <a:extLst>
              <a:ext uri="{FF2B5EF4-FFF2-40B4-BE49-F238E27FC236}">
                <a16:creationId xmlns:a16="http://schemas.microsoft.com/office/drawing/2014/main" id="{07E74C2C-8068-E42D-4AF4-81F98376E2DA}"/>
              </a:ext>
            </a:extLst>
          </p:cNvPr>
          <p:cNvPicPr preferRelativeResize="0"/>
          <p:nvPr/>
        </p:nvPicPr>
        <p:blipFill>
          <a:blip r:embed="rId3">
            <a:alphaModFix amt="10000"/>
          </a:blip>
          <a:stretch>
            <a:fillRect/>
          </a:stretch>
        </p:blipFill>
        <p:spPr>
          <a:xfrm>
            <a:off x="-1" y="0"/>
            <a:ext cx="9144001" cy="5143501"/>
          </a:xfrm>
          <a:prstGeom prst="rect">
            <a:avLst/>
          </a:prstGeom>
          <a:noFill/>
          <a:ln>
            <a:noFill/>
          </a:ln>
        </p:spPr>
      </p:pic>
      <p:pic>
        <p:nvPicPr>
          <p:cNvPr id="55" name="Google Shape;55;p13">
            <a:extLst>
              <a:ext uri="{FF2B5EF4-FFF2-40B4-BE49-F238E27FC236}">
                <a16:creationId xmlns:a16="http://schemas.microsoft.com/office/drawing/2014/main" id="{86B3F5E5-69B7-EE2C-E9D0-CDF0CFF02B7F}"/>
              </a:ext>
            </a:extLst>
          </p:cNvPr>
          <p:cNvPicPr preferRelativeResize="0"/>
          <p:nvPr/>
        </p:nvPicPr>
        <p:blipFill rotWithShape="1">
          <a:blip r:embed="rId4">
            <a:alphaModFix/>
          </a:blip>
          <a:srcRect/>
          <a:stretch/>
        </p:blipFill>
        <p:spPr>
          <a:xfrm>
            <a:off x="206025" y="225050"/>
            <a:ext cx="1399901" cy="541300"/>
          </a:xfrm>
          <a:prstGeom prst="rect">
            <a:avLst/>
          </a:prstGeom>
          <a:noFill/>
          <a:ln>
            <a:noFill/>
          </a:ln>
        </p:spPr>
      </p:pic>
      <p:sp>
        <p:nvSpPr>
          <p:cNvPr id="3" name="Rectangle 2">
            <a:extLst>
              <a:ext uri="{FF2B5EF4-FFF2-40B4-BE49-F238E27FC236}">
                <a16:creationId xmlns:a16="http://schemas.microsoft.com/office/drawing/2014/main" id="{ED3D666D-D818-96EC-9313-1FABC36797E8}"/>
              </a:ext>
            </a:extLst>
          </p:cNvPr>
          <p:cNvSpPr/>
          <p:nvPr/>
        </p:nvSpPr>
        <p:spPr>
          <a:xfrm>
            <a:off x="1036675" y="1861708"/>
            <a:ext cx="8107325" cy="14193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 name="Google Shape;56;p13">
            <a:extLst>
              <a:ext uri="{FF2B5EF4-FFF2-40B4-BE49-F238E27FC236}">
                <a16:creationId xmlns:a16="http://schemas.microsoft.com/office/drawing/2014/main" id="{B52B6ECC-A529-C598-E865-852DEFE9E224}"/>
              </a:ext>
            </a:extLst>
          </p:cNvPr>
          <p:cNvSpPr txBox="1"/>
          <p:nvPr/>
        </p:nvSpPr>
        <p:spPr>
          <a:xfrm>
            <a:off x="2336046" y="2132779"/>
            <a:ext cx="6456000" cy="877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4500" b="1" dirty="0">
                <a:solidFill>
                  <a:schemeClr val="lt1"/>
                </a:solidFill>
                <a:latin typeface="Rubik"/>
                <a:ea typeface="Rubik"/>
                <a:cs typeface="Rubik"/>
                <a:sym typeface="Rubik"/>
              </a:rPr>
              <a:t>Exploratory Data Analysis</a:t>
            </a:r>
            <a:endParaRPr sz="2000" dirty="0">
              <a:solidFill>
                <a:schemeClr val="lt1"/>
              </a:solidFill>
              <a:latin typeface="Rubik"/>
              <a:ea typeface="Rubik"/>
              <a:cs typeface="Rubik"/>
              <a:sym typeface="Rubik"/>
            </a:endParaRPr>
          </a:p>
        </p:txBody>
      </p:sp>
      <p:sp>
        <p:nvSpPr>
          <p:cNvPr id="58" name="Google Shape;58;p13">
            <a:extLst>
              <a:ext uri="{FF2B5EF4-FFF2-40B4-BE49-F238E27FC236}">
                <a16:creationId xmlns:a16="http://schemas.microsoft.com/office/drawing/2014/main" id="{EC34E50E-1810-5E76-A319-E5DB122A1514}"/>
              </a:ext>
            </a:extLst>
          </p:cNvPr>
          <p:cNvSpPr/>
          <p:nvPr/>
        </p:nvSpPr>
        <p:spPr>
          <a:xfrm>
            <a:off x="-1150908" y="1046250"/>
            <a:ext cx="3135000" cy="3051000"/>
          </a:xfrm>
          <a:prstGeom prst="ellipse">
            <a:avLst/>
          </a:prstGeom>
          <a:solidFill>
            <a:schemeClr val="accent4"/>
          </a:solidFill>
          <a:ln w="38100">
            <a:solidFill>
              <a:srgbClr val="D27800"/>
            </a:solidFill>
          </a:ln>
          <a:effectLst>
            <a:outerShdw blurRad="50800" dist="38100" algn="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a:extLst>
              <a:ext uri="{FF2B5EF4-FFF2-40B4-BE49-F238E27FC236}">
                <a16:creationId xmlns:a16="http://schemas.microsoft.com/office/drawing/2014/main" id="{A2D89375-3ED1-25F0-58E4-FF6143CF28AD}"/>
              </a:ext>
            </a:extLst>
          </p:cNvPr>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solidFill>
                  <a:schemeClr val="lt1"/>
                </a:solidFill>
                <a:latin typeface="Rubik SemiBold"/>
                <a:ea typeface="Rubik SemiBold"/>
                <a:cs typeface="Rubik SemiBold"/>
                <a:sym typeface="Rubik SemiBold"/>
              </a:rPr>
              <a:t>X</a:t>
            </a:r>
            <a:endParaRPr sz="3000" dirty="0">
              <a:solidFill>
                <a:schemeClr val="lt1"/>
              </a:solidFill>
              <a:latin typeface="Rubik SemiBold"/>
              <a:ea typeface="Rubik SemiBold"/>
              <a:cs typeface="Rubik SemiBold"/>
              <a:sym typeface="Rubik SemiBold"/>
            </a:endParaRPr>
          </a:p>
        </p:txBody>
      </p:sp>
      <p:pic>
        <p:nvPicPr>
          <p:cNvPr id="61" name="Google Shape;61;p13">
            <a:extLst>
              <a:ext uri="{FF2B5EF4-FFF2-40B4-BE49-F238E27FC236}">
                <a16:creationId xmlns:a16="http://schemas.microsoft.com/office/drawing/2014/main" id="{216D14BA-D5E1-A103-E9F7-92C5072A4AFF}"/>
              </a:ext>
            </a:extLst>
          </p:cNvPr>
          <p:cNvPicPr preferRelativeResize="0"/>
          <p:nvPr/>
        </p:nvPicPr>
        <p:blipFill rotWithShape="1">
          <a:blip r:embed="rId5">
            <a:alphaModFix/>
          </a:blip>
          <a:srcRect t="2079" b="2079"/>
          <a:stretch/>
        </p:blipFill>
        <p:spPr>
          <a:xfrm>
            <a:off x="2246350" y="256450"/>
            <a:ext cx="1328711" cy="471350"/>
          </a:xfrm>
          <a:prstGeom prst="rect">
            <a:avLst/>
          </a:prstGeom>
          <a:noFill/>
          <a:ln>
            <a:noFill/>
          </a:ln>
        </p:spPr>
      </p:pic>
      <p:sp>
        <p:nvSpPr>
          <p:cNvPr id="2" name="TextBox 1">
            <a:extLst>
              <a:ext uri="{FF2B5EF4-FFF2-40B4-BE49-F238E27FC236}">
                <a16:creationId xmlns:a16="http://schemas.microsoft.com/office/drawing/2014/main" id="{FDA5F68F-79ED-2DE4-A206-322DD66B2703}"/>
              </a:ext>
            </a:extLst>
          </p:cNvPr>
          <p:cNvSpPr txBox="1"/>
          <p:nvPr/>
        </p:nvSpPr>
        <p:spPr>
          <a:xfrm>
            <a:off x="474024" y="2017381"/>
            <a:ext cx="1412489" cy="1107996"/>
          </a:xfrm>
          <a:prstGeom prst="rect">
            <a:avLst/>
          </a:prstGeom>
          <a:noFill/>
        </p:spPr>
        <p:txBody>
          <a:bodyPr wrap="square">
            <a:spAutoFit/>
          </a:bodyPr>
          <a:lstStyle/>
          <a:p>
            <a:r>
              <a:rPr lang="en" sz="6600" b="1" dirty="0">
                <a:ln w="6600">
                  <a:solidFill>
                    <a:schemeClr val="accent2"/>
                  </a:solidFill>
                  <a:prstDash val="solid"/>
                </a:ln>
                <a:solidFill>
                  <a:srgbClr val="FFFFFF"/>
                </a:solidFill>
                <a:effectLst>
                  <a:outerShdw dist="38100" dir="2700000" algn="tl" rotWithShape="0">
                    <a:schemeClr val="accent2"/>
                  </a:outerShdw>
                </a:effectLst>
                <a:latin typeface="Rubik"/>
                <a:ea typeface="Rubik"/>
                <a:cs typeface="Rubik"/>
                <a:sym typeface="Rubik"/>
              </a:rPr>
              <a:t>3.</a:t>
            </a:r>
            <a:endParaRPr lang="id-ID" sz="66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4162505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6" name="Google Shape;126;p19"/>
          <p:cNvPicPr preferRelativeResize="0"/>
          <p:nvPr/>
        </p:nvPicPr>
        <p:blipFill>
          <a:blip r:embed="rId3">
            <a:alphaModFix/>
          </a:blip>
          <a:stretch>
            <a:fillRect/>
          </a:stretch>
        </p:blipFill>
        <p:spPr>
          <a:xfrm>
            <a:off x="3787500" y="1485375"/>
            <a:ext cx="5260999" cy="2742825"/>
          </a:xfrm>
          <a:prstGeom prst="rect">
            <a:avLst/>
          </a:prstGeom>
          <a:noFill/>
          <a:ln>
            <a:noFill/>
          </a:ln>
        </p:spPr>
      </p:pic>
      <p:pic>
        <p:nvPicPr>
          <p:cNvPr id="122" name="Google Shape;122;p19"/>
          <p:cNvPicPr preferRelativeResize="0"/>
          <p:nvPr/>
        </p:nvPicPr>
        <p:blipFill rotWithShape="1">
          <a:blip r:embed="rId4">
            <a:alphaModFix amt="10000"/>
          </a:blip>
          <a:srcRect/>
          <a:stretch/>
        </p:blipFill>
        <p:spPr>
          <a:xfrm>
            <a:off x="0" y="0"/>
            <a:ext cx="9144001" cy="5143501"/>
          </a:xfrm>
          <a:prstGeom prst="rect">
            <a:avLst/>
          </a:prstGeom>
          <a:noFill/>
          <a:ln>
            <a:noFill/>
          </a:ln>
        </p:spPr>
      </p:pic>
      <p:pic>
        <p:nvPicPr>
          <p:cNvPr id="123" name="Google Shape;123;p19"/>
          <p:cNvPicPr preferRelativeResize="0"/>
          <p:nvPr/>
        </p:nvPicPr>
        <p:blipFill rotWithShape="1">
          <a:blip r:embed="rId5">
            <a:alphaModFix/>
          </a:blip>
          <a:srcRect t="5658" b="5649"/>
          <a:stretch/>
        </p:blipFill>
        <p:spPr>
          <a:xfrm>
            <a:off x="7317600" y="185625"/>
            <a:ext cx="1399902" cy="541300"/>
          </a:xfrm>
          <a:prstGeom prst="rect">
            <a:avLst/>
          </a:prstGeom>
          <a:noFill/>
          <a:ln>
            <a:noFill/>
          </a:ln>
        </p:spPr>
      </p:pic>
      <p:sp>
        <p:nvSpPr>
          <p:cNvPr id="124" name="Google Shape;124;p19"/>
          <p:cNvSpPr txBox="1"/>
          <p:nvPr/>
        </p:nvSpPr>
        <p:spPr>
          <a:xfrm>
            <a:off x="340500" y="452038"/>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dirty="0">
                <a:latin typeface="Rubik"/>
                <a:ea typeface="Rubik"/>
                <a:cs typeface="Rubik"/>
                <a:sym typeface="Rubik"/>
              </a:rPr>
              <a:t>Exploratory </a:t>
            </a:r>
            <a:r>
              <a:rPr lang="en" sz="2700" b="1" dirty="0">
                <a:solidFill>
                  <a:schemeClr val="accent5"/>
                </a:solidFill>
                <a:latin typeface="Rubik"/>
                <a:ea typeface="Rubik"/>
                <a:cs typeface="Rubik"/>
                <a:sym typeface="Rubik"/>
              </a:rPr>
              <a:t>Data Analysis</a:t>
            </a:r>
            <a:endParaRPr sz="2700" b="1" dirty="0">
              <a:solidFill>
                <a:schemeClr val="accent5"/>
              </a:solidFill>
              <a:latin typeface="Rubik"/>
              <a:ea typeface="Rubik"/>
              <a:cs typeface="Rubik"/>
              <a:sym typeface="Rubik"/>
            </a:endParaRPr>
          </a:p>
        </p:txBody>
      </p:sp>
      <p:sp>
        <p:nvSpPr>
          <p:cNvPr id="125" name="Google Shape;125;p19"/>
          <p:cNvSpPr txBox="1"/>
          <p:nvPr/>
        </p:nvSpPr>
        <p:spPr>
          <a:xfrm>
            <a:off x="340500" y="1335950"/>
            <a:ext cx="3447000" cy="36711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200">
                <a:solidFill>
                  <a:srgbClr val="111111"/>
                </a:solidFill>
                <a:latin typeface="Roboto"/>
                <a:ea typeface="Roboto"/>
                <a:cs typeface="Roboto"/>
                <a:sym typeface="Roboto"/>
              </a:rPr>
              <a:t>Exploratory Data Analysis (EDA) dalam ilmu data adalah proses analisis awal data untuk memahami karakteristik utama, menemukan pola, anomali, dan hubungan antar variabel. Proses EDA biasanya meliputi:</a:t>
            </a:r>
            <a:endParaRPr sz="1200">
              <a:solidFill>
                <a:srgbClr val="111111"/>
              </a:solidFill>
              <a:latin typeface="Roboto"/>
              <a:ea typeface="Roboto"/>
              <a:cs typeface="Roboto"/>
              <a:sym typeface="Roboto"/>
            </a:endParaRPr>
          </a:p>
          <a:p>
            <a:pPr marL="457200" lvl="0" indent="-304800" algn="l" rtl="0">
              <a:lnSpc>
                <a:spcPct val="115000"/>
              </a:lnSpc>
              <a:spcBef>
                <a:spcPts val="900"/>
              </a:spcBef>
              <a:spcAft>
                <a:spcPts val="0"/>
              </a:spcAft>
              <a:buClr>
                <a:srgbClr val="111111"/>
              </a:buClr>
              <a:buSzPts val="1200"/>
              <a:buFont typeface="Roboto"/>
              <a:buAutoNum type="arabicPeriod"/>
            </a:pPr>
            <a:r>
              <a:rPr lang="en" sz="1200" b="1">
                <a:solidFill>
                  <a:srgbClr val="111111"/>
                </a:solidFill>
                <a:latin typeface="Roboto"/>
                <a:ea typeface="Roboto"/>
                <a:cs typeface="Roboto"/>
                <a:sym typeface="Roboto"/>
              </a:rPr>
              <a:t>Gambaran Umum Dataset</a:t>
            </a:r>
            <a:r>
              <a:rPr lang="en" sz="1200">
                <a:solidFill>
                  <a:srgbClr val="111111"/>
                </a:solidFill>
                <a:latin typeface="Roboto"/>
                <a:ea typeface="Roboto"/>
                <a:cs typeface="Roboto"/>
                <a:sym typeface="Roboto"/>
              </a:rPr>
              <a:t>: Memahami jumlah observasi, jenis fitur, dan data yang hilang.</a:t>
            </a:r>
            <a:endParaRPr sz="1200">
              <a:solidFill>
                <a:srgbClr val="111111"/>
              </a:solidFill>
              <a:latin typeface="Roboto"/>
              <a:ea typeface="Roboto"/>
              <a:cs typeface="Roboto"/>
              <a:sym typeface="Roboto"/>
            </a:endParaRPr>
          </a:p>
          <a:p>
            <a:pPr marL="457200" lvl="0" indent="-304800" algn="l" rtl="0">
              <a:lnSpc>
                <a:spcPct val="115000"/>
              </a:lnSpc>
              <a:spcBef>
                <a:spcPts val="0"/>
              </a:spcBef>
              <a:spcAft>
                <a:spcPts val="0"/>
              </a:spcAft>
              <a:buClr>
                <a:srgbClr val="111111"/>
              </a:buClr>
              <a:buSzPts val="1200"/>
              <a:buFont typeface="Roboto"/>
              <a:buAutoNum type="arabicPeriod"/>
            </a:pPr>
            <a:r>
              <a:rPr lang="en" sz="1200" b="1">
                <a:solidFill>
                  <a:srgbClr val="111111"/>
                </a:solidFill>
                <a:latin typeface="Roboto"/>
                <a:ea typeface="Roboto"/>
                <a:cs typeface="Roboto"/>
                <a:sym typeface="Roboto"/>
              </a:rPr>
              <a:t>Statistik Deskriptif</a:t>
            </a:r>
            <a:r>
              <a:rPr lang="en" sz="1200">
                <a:solidFill>
                  <a:srgbClr val="111111"/>
                </a:solidFill>
                <a:latin typeface="Roboto"/>
                <a:ea typeface="Roboto"/>
                <a:cs typeface="Roboto"/>
                <a:sym typeface="Roboto"/>
              </a:rPr>
              <a:t>: Meringkas data numerik melalui ukuran tendensi sentral dan dispersi.</a:t>
            </a:r>
            <a:endParaRPr sz="1200">
              <a:solidFill>
                <a:srgbClr val="111111"/>
              </a:solidFill>
              <a:latin typeface="Roboto"/>
              <a:ea typeface="Roboto"/>
              <a:cs typeface="Roboto"/>
              <a:sym typeface="Roboto"/>
            </a:endParaRPr>
          </a:p>
          <a:p>
            <a:pPr marL="457200" lvl="0" indent="-304800" algn="l" rtl="0">
              <a:lnSpc>
                <a:spcPct val="115000"/>
              </a:lnSpc>
              <a:spcBef>
                <a:spcPts val="0"/>
              </a:spcBef>
              <a:spcAft>
                <a:spcPts val="0"/>
              </a:spcAft>
              <a:buClr>
                <a:srgbClr val="111111"/>
              </a:buClr>
              <a:buSzPts val="1200"/>
              <a:buFont typeface="Roboto"/>
              <a:buAutoNum type="arabicPeriod"/>
            </a:pPr>
            <a:r>
              <a:rPr lang="en" sz="1200" b="1">
                <a:solidFill>
                  <a:srgbClr val="111111"/>
                </a:solidFill>
                <a:latin typeface="Roboto"/>
                <a:ea typeface="Roboto"/>
                <a:cs typeface="Roboto"/>
                <a:sym typeface="Roboto"/>
              </a:rPr>
              <a:t>Visualisasi Data</a:t>
            </a:r>
            <a:r>
              <a:rPr lang="en" sz="1200">
                <a:solidFill>
                  <a:srgbClr val="111111"/>
                </a:solidFill>
                <a:latin typeface="Roboto"/>
                <a:ea typeface="Roboto"/>
                <a:cs typeface="Roboto"/>
                <a:sym typeface="Roboto"/>
              </a:rPr>
              <a:t>: Menggunakan grafik dan diagram untuk menggambarkan distribusi dan hubungan data.</a:t>
            </a:r>
            <a:endParaRPr sz="1200">
              <a:solidFill>
                <a:srgbClr val="111111"/>
              </a:solidFill>
              <a:latin typeface="Roboto"/>
              <a:ea typeface="Roboto"/>
              <a:cs typeface="Roboto"/>
              <a:sym typeface="Roboto"/>
            </a:endParaRPr>
          </a:p>
          <a:p>
            <a:pPr marL="457200" lvl="0" indent="-304800" algn="l" rtl="0">
              <a:lnSpc>
                <a:spcPct val="115000"/>
              </a:lnSpc>
              <a:spcBef>
                <a:spcPts val="0"/>
              </a:spcBef>
              <a:spcAft>
                <a:spcPts val="0"/>
              </a:spcAft>
              <a:buClr>
                <a:srgbClr val="111111"/>
              </a:buClr>
              <a:buSzPts val="1200"/>
              <a:buFont typeface="Roboto"/>
              <a:buAutoNum type="arabicPeriod"/>
            </a:pPr>
            <a:r>
              <a:rPr lang="en" sz="1200" b="1">
                <a:solidFill>
                  <a:srgbClr val="111111"/>
                </a:solidFill>
                <a:latin typeface="Roboto"/>
                <a:ea typeface="Roboto"/>
                <a:cs typeface="Roboto"/>
                <a:sym typeface="Roboto"/>
              </a:rPr>
              <a:t>Evaluasi Kualitas Data</a:t>
            </a:r>
            <a:r>
              <a:rPr lang="en" sz="1200">
                <a:solidFill>
                  <a:srgbClr val="111111"/>
                </a:solidFill>
                <a:latin typeface="Roboto"/>
                <a:ea typeface="Roboto"/>
                <a:cs typeface="Roboto"/>
                <a:sym typeface="Roboto"/>
              </a:rPr>
              <a:t>: Memeriksa kebersihan dan konsistensi data.</a:t>
            </a:r>
            <a:endParaRPr sz="2000">
              <a:latin typeface="Rubik"/>
              <a:ea typeface="Rubik"/>
              <a:cs typeface="Rubik"/>
              <a:sym typeface="Rubi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989F3A47-CF3B-7AFF-6B42-686108C5C25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F498AE7-BF0B-E6CB-516C-B5CB49CAB533}"/>
              </a:ext>
            </a:extLst>
          </p:cNvPr>
          <p:cNvPicPr>
            <a:picLocks noChangeAspect="1"/>
          </p:cNvPicPr>
          <p:nvPr/>
        </p:nvPicPr>
        <p:blipFill>
          <a:blip r:embed="rId3"/>
          <a:srcRect t="5662"/>
          <a:stretch/>
        </p:blipFill>
        <p:spPr>
          <a:xfrm>
            <a:off x="550100" y="1268316"/>
            <a:ext cx="4453081" cy="3598695"/>
          </a:xfrm>
          <a:prstGeom prst="rect">
            <a:avLst/>
          </a:prstGeom>
        </p:spPr>
      </p:pic>
      <p:pic>
        <p:nvPicPr>
          <p:cNvPr id="123" name="Google Shape;123;p19">
            <a:extLst>
              <a:ext uri="{FF2B5EF4-FFF2-40B4-BE49-F238E27FC236}">
                <a16:creationId xmlns:a16="http://schemas.microsoft.com/office/drawing/2014/main" id="{04A3ED08-3859-18DA-BC5C-F2CE69AA0266}"/>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5" name="TextBox 4">
            <a:extLst>
              <a:ext uri="{FF2B5EF4-FFF2-40B4-BE49-F238E27FC236}">
                <a16:creationId xmlns:a16="http://schemas.microsoft.com/office/drawing/2014/main" id="{95E2CA58-04DD-CE08-AA2D-18E149D62601}"/>
              </a:ext>
            </a:extLst>
          </p:cNvPr>
          <p:cNvSpPr txBox="1"/>
          <p:nvPr/>
        </p:nvSpPr>
        <p:spPr>
          <a:xfrm>
            <a:off x="5212781" y="1944012"/>
            <a:ext cx="3648722" cy="2031325"/>
          </a:xfrm>
          <a:prstGeom prst="rect">
            <a:avLst/>
          </a:prstGeom>
          <a:noFill/>
        </p:spPr>
        <p:txBody>
          <a:bodyPr wrap="square">
            <a:spAutoFit/>
          </a:bodyPr>
          <a:lstStyle/>
          <a:p>
            <a:r>
              <a:rPr lang="en-MY" b="1" i="0" dirty="0">
                <a:solidFill>
                  <a:srgbClr val="000000"/>
                </a:solidFill>
                <a:effectLst/>
                <a:latin typeface="Roboto" panose="02000000000000000000" pitchFamily="2" charset="0"/>
                <a:ea typeface="Roboto" panose="02000000000000000000" pitchFamily="2" charset="0"/>
                <a:cs typeface="Roboto" panose="02000000000000000000" pitchFamily="2" charset="0"/>
              </a:rPr>
              <a:t>Overviews:</a:t>
            </a:r>
          </a:p>
          <a:p>
            <a:pPr marL="342900" indent="-342900">
              <a:buFont typeface="Arial" panose="020B0604020202020204" pitchFamily="34" charset="0"/>
              <a:buChar char="•"/>
            </a:pPr>
            <a:r>
              <a:rPr lang="id-ID"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Terdapat </a:t>
            </a:r>
            <a:r>
              <a:rPr lang="id-ID" b="1" i="0" dirty="0">
                <a:solidFill>
                  <a:srgbClr val="000000"/>
                </a:solidFill>
                <a:effectLst/>
                <a:latin typeface="Roboto" panose="02000000000000000000" pitchFamily="2" charset="0"/>
                <a:ea typeface="Roboto" panose="02000000000000000000" pitchFamily="2" charset="0"/>
                <a:cs typeface="Roboto" panose="02000000000000000000" pitchFamily="2" charset="0"/>
              </a:rPr>
              <a:t>11.19% data </a:t>
            </a:r>
            <a:r>
              <a:rPr lang="id-ID" b="1"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default</a:t>
            </a:r>
            <a:r>
              <a:rPr lang="id-ID" b="1" i="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id-ID"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(peminjam berisiko) dan 88.81% data non-</a:t>
            </a:r>
            <a:r>
              <a:rPr lang="id-ID"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default</a:t>
            </a:r>
            <a:r>
              <a:rPr lang="id-ID"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(peminjam tidak berisiko).</a:t>
            </a:r>
            <a:endParaRPr lang="en-MY" dirty="0">
              <a:latin typeface="Roboto" panose="02000000000000000000" pitchFamily="2" charset="0"/>
              <a:ea typeface="Roboto" panose="02000000000000000000" pitchFamily="2" charset="0"/>
              <a:cs typeface="Roboto" panose="02000000000000000000" pitchFamily="2" charset="0"/>
            </a:endParaRPr>
          </a:p>
          <a:p>
            <a:pPr marL="342900" indent="-342900">
              <a:buFont typeface="+mj-lt"/>
              <a:buAutoNum type="arabicPeriod"/>
            </a:pPr>
            <a:endParaRPr lang="en-MY" b="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marL="342900" indent="-342900">
              <a:buFont typeface="Arial" panose="020B0604020202020204" pitchFamily="34" charset="0"/>
              <a:buChar char="•"/>
            </a:pPr>
            <a:r>
              <a:rPr lang="id-ID"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Pada analisis </a:t>
            </a:r>
            <a:r>
              <a:rPr lang="id-ID"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supervised</a:t>
            </a:r>
            <a:r>
              <a:rPr lang="id-ID"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id-ID"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learning</a:t>
            </a:r>
            <a:r>
              <a:rPr lang="id-ID"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klasifikasi, data </a:t>
            </a:r>
            <a:r>
              <a:rPr lang="en-MY"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dianggap</a:t>
            </a:r>
            <a:r>
              <a:rPr lang="id-ID"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id-ID" b="1"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imbalance</a:t>
            </a:r>
            <a:r>
              <a:rPr lang="en-MY"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a:t>
            </a:r>
          </a:p>
          <a:p>
            <a:pPr marL="342900" indent="-342900">
              <a:buFont typeface="+mj-lt"/>
              <a:buAutoNum type="arabicPeriod"/>
            </a:pPr>
            <a:endParaRPr lang="en-MY" dirty="0">
              <a:latin typeface="Roboto" panose="02000000000000000000" pitchFamily="2" charset="0"/>
              <a:ea typeface="Roboto" panose="02000000000000000000" pitchFamily="2" charset="0"/>
              <a:cs typeface="Roboto" panose="02000000000000000000" pitchFamily="2" charset="0"/>
            </a:endParaRPr>
          </a:p>
          <a:p>
            <a:pPr marL="342900" indent="-342900">
              <a:buFont typeface="Arial" panose="020B0604020202020204" pitchFamily="34" charset="0"/>
              <a:buChar char="•"/>
            </a:pPr>
            <a:r>
              <a:rPr lang="en-MY" dirty="0" err="1">
                <a:latin typeface="Roboto" panose="02000000000000000000" pitchFamily="2" charset="0"/>
                <a:ea typeface="Roboto" panose="02000000000000000000" pitchFamily="2" charset="0"/>
                <a:cs typeface="Roboto" panose="02000000000000000000" pitchFamily="2" charset="0"/>
              </a:rPr>
              <a:t>Diatasi</a:t>
            </a:r>
            <a:r>
              <a:rPr lang="en-MY" dirty="0">
                <a:latin typeface="Roboto" panose="02000000000000000000" pitchFamily="2" charset="0"/>
                <a:ea typeface="Roboto" panose="02000000000000000000" pitchFamily="2" charset="0"/>
                <a:cs typeface="Roboto" panose="02000000000000000000" pitchFamily="2" charset="0"/>
              </a:rPr>
              <a:t> </a:t>
            </a:r>
            <a:r>
              <a:rPr lang="en-MY" dirty="0" err="1">
                <a:latin typeface="Roboto" panose="02000000000000000000" pitchFamily="2" charset="0"/>
                <a:ea typeface="Roboto" panose="02000000000000000000" pitchFamily="2" charset="0"/>
                <a:cs typeface="Roboto" panose="02000000000000000000" pitchFamily="2" charset="0"/>
              </a:rPr>
              <a:t>dengan</a:t>
            </a:r>
            <a:r>
              <a:rPr lang="en-MY" dirty="0">
                <a:latin typeface="Roboto" panose="02000000000000000000" pitchFamily="2" charset="0"/>
                <a:ea typeface="Roboto" panose="02000000000000000000" pitchFamily="2" charset="0"/>
                <a:cs typeface="Roboto" panose="02000000000000000000" pitchFamily="2" charset="0"/>
              </a:rPr>
              <a:t> </a:t>
            </a:r>
            <a:r>
              <a:rPr lang="en-MY" b="1" dirty="0" err="1">
                <a:latin typeface="Roboto" panose="02000000000000000000" pitchFamily="2" charset="0"/>
                <a:ea typeface="Roboto" panose="02000000000000000000" pitchFamily="2" charset="0"/>
                <a:cs typeface="Roboto" panose="02000000000000000000" pitchFamily="2" charset="0"/>
              </a:rPr>
              <a:t>teknik</a:t>
            </a:r>
            <a:r>
              <a:rPr lang="en-MY" b="1" dirty="0">
                <a:latin typeface="Roboto" panose="02000000000000000000" pitchFamily="2" charset="0"/>
                <a:ea typeface="Roboto" panose="02000000000000000000" pitchFamily="2" charset="0"/>
                <a:cs typeface="Roboto" panose="02000000000000000000" pitchFamily="2" charset="0"/>
              </a:rPr>
              <a:t> Oversampling</a:t>
            </a:r>
            <a:r>
              <a:rPr lang="en-MY" dirty="0">
                <a:latin typeface="Roboto" panose="02000000000000000000" pitchFamily="2" charset="0"/>
                <a:ea typeface="Roboto" panose="02000000000000000000" pitchFamily="2" charset="0"/>
                <a:cs typeface="Roboto" panose="02000000000000000000" pitchFamily="2" charset="0"/>
              </a:rPr>
              <a:t>.</a:t>
            </a:r>
            <a:endParaRPr lang="en-MY" b="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p:txBody>
      </p:sp>
      <p:pic>
        <p:nvPicPr>
          <p:cNvPr id="122" name="Google Shape;122;p19">
            <a:extLst>
              <a:ext uri="{FF2B5EF4-FFF2-40B4-BE49-F238E27FC236}">
                <a16:creationId xmlns:a16="http://schemas.microsoft.com/office/drawing/2014/main" id="{ED71A915-44A6-3DCD-7FEA-2812B47ED2C6}"/>
              </a:ext>
            </a:extLst>
          </p:cNvPr>
          <p:cNvPicPr preferRelativeResize="0"/>
          <p:nvPr/>
        </p:nvPicPr>
        <p:blipFill rotWithShape="1">
          <a:blip r:embed="rId5">
            <a:alphaModFix amt="10000"/>
          </a:blip>
          <a:srcRect/>
          <a:stretch/>
        </p:blipFill>
        <p:spPr>
          <a:xfrm>
            <a:off x="0" y="0"/>
            <a:ext cx="9144001" cy="5143501"/>
          </a:xfrm>
          <a:prstGeom prst="rect">
            <a:avLst/>
          </a:prstGeom>
          <a:noFill/>
          <a:ln>
            <a:noFill/>
          </a:ln>
        </p:spPr>
      </p:pic>
      <p:pic>
        <p:nvPicPr>
          <p:cNvPr id="6" name="Picture 5">
            <a:extLst>
              <a:ext uri="{FF2B5EF4-FFF2-40B4-BE49-F238E27FC236}">
                <a16:creationId xmlns:a16="http://schemas.microsoft.com/office/drawing/2014/main" id="{FCE9341C-D61A-DF7B-FFC6-AD0D23F8350B}"/>
              </a:ext>
            </a:extLst>
          </p:cNvPr>
          <p:cNvPicPr>
            <a:picLocks noChangeAspect="1"/>
          </p:cNvPicPr>
          <p:nvPr/>
        </p:nvPicPr>
        <p:blipFill>
          <a:blip r:embed="rId3"/>
          <a:srcRect l="6428" t="11587" r="19950" b="2352"/>
          <a:stretch/>
        </p:blipFill>
        <p:spPr>
          <a:xfrm>
            <a:off x="802887" y="1480271"/>
            <a:ext cx="3278459" cy="3282986"/>
          </a:xfrm>
          <a:prstGeom prst="ellipse">
            <a:avLst/>
          </a:prstGeom>
        </p:spPr>
      </p:pic>
      <p:sp>
        <p:nvSpPr>
          <p:cNvPr id="10" name="Google Shape;124;p19">
            <a:extLst>
              <a:ext uri="{FF2B5EF4-FFF2-40B4-BE49-F238E27FC236}">
                <a16:creationId xmlns:a16="http://schemas.microsoft.com/office/drawing/2014/main" id="{6BC3D4CC-659C-0ECA-6CFA-72CF61A34A73}"/>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57150" marR="0" lvl="0" algn="l" rtl="0">
              <a:lnSpc>
                <a:spcPct val="100000"/>
              </a:lnSpc>
              <a:spcBef>
                <a:spcPts val="0"/>
              </a:spcBef>
              <a:spcAft>
                <a:spcPts val="0"/>
              </a:spcAft>
              <a:buClr>
                <a:srgbClr val="000000"/>
              </a:buClr>
              <a:buSzPts val="2700"/>
            </a:pPr>
            <a:r>
              <a:rPr lang="en" sz="2700" b="1" dirty="0">
                <a:latin typeface="Rubik"/>
                <a:ea typeface="Rubik"/>
                <a:cs typeface="Rubik"/>
                <a:sym typeface="Rubik"/>
              </a:rPr>
              <a:t>Percentage of </a:t>
            </a:r>
            <a:r>
              <a:rPr lang="en" sz="2700" b="1" dirty="0">
                <a:solidFill>
                  <a:schemeClr val="accent5"/>
                </a:solidFill>
                <a:latin typeface="Rubik"/>
                <a:ea typeface="Rubik"/>
                <a:cs typeface="Rubik"/>
                <a:sym typeface="Rubik"/>
              </a:rPr>
              <a:t>Good-Bad Loan</a:t>
            </a:r>
            <a:endParaRPr sz="2700" b="1" dirty="0">
              <a:solidFill>
                <a:schemeClr val="accent5"/>
              </a:solidFill>
              <a:latin typeface="Rubik"/>
              <a:ea typeface="Rubik"/>
              <a:cs typeface="Rubik"/>
              <a:sym typeface="Rubik"/>
            </a:endParaRPr>
          </a:p>
        </p:txBody>
      </p:sp>
    </p:spTree>
    <p:extLst>
      <p:ext uri="{BB962C8B-B14F-4D97-AF65-F5344CB8AC3E}">
        <p14:creationId xmlns:p14="http://schemas.microsoft.com/office/powerpoint/2010/main" val="469283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215CCE38-625D-7A52-8E30-81999CFE0384}"/>
            </a:ext>
          </a:extLst>
        </p:cNvPr>
        <p:cNvGrpSpPr/>
        <p:nvPr/>
      </p:nvGrpSpPr>
      <p:grpSpPr>
        <a:xfrm>
          <a:off x="0" y="0"/>
          <a:ext cx="0" cy="0"/>
          <a:chOff x="0" y="0"/>
          <a:chExt cx="0" cy="0"/>
        </a:xfrm>
      </p:grpSpPr>
      <p:pic>
        <p:nvPicPr>
          <p:cNvPr id="122" name="Google Shape;122;p19">
            <a:extLst>
              <a:ext uri="{FF2B5EF4-FFF2-40B4-BE49-F238E27FC236}">
                <a16:creationId xmlns:a16="http://schemas.microsoft.com/office/drawing/2014/main" id="{27E805AB-5C24-2B25-0010-B836154D614A}"/>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3" name="Google Shape;123;p19">
            <a:extLst>
              <a:ext uri="{FF2B5EF4-FFF2-40B4-BE49-F238E27FC236}">
                <a16:creationId xmlns:a16="http://schemas.microsoft.com/office/drawing/2014/main" id="{93737986-B08C-ED82-AF35-F9F1954FB7B2}"/>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4" name="Picture 3">
            <a:extLst>
              <a:ext uri="{FF2B5EF4-FFF2-40B4-BE49-F238E27FC236}">
                <a16:creationId xmlns:a16="http://schemas.microsoft.com/office/drawing/2014/main" id="{C972D397-5103-261E-429A-E3361DA5B00F}"/>
              </a:ext>
            </a:extLst>
          </p:cNvPr>
          <p:cNvPicPr>
            <a:picLocks noChangeAspect="1"/>
          </p:cNvPicPr>
          <p:nvPr/>
        </p:nvPicPr>
        <p:blipFill>
          <a:blip r:embed="rId5"/>
          <a:stretch>
            <a:fillRect/>
          </a:stretch>
        </p:blipFill>
        <p:spPr>
          <a:xfrm>
            <a:off x="617034" y="1253060"/>
            <a:ext cx="4441884" cy="3679185"/>
          </a:xfrm>
          <a:prstGeom prst="rect">
            <a:avLst/>
          </a:prstGeom>
        </p:spPr>
      </p:pic>
      <p:sp>
        <p:nvSpPr>
          <p:cNvPr id="5" name="TextBox 4">
            <a:extLst>
              <a:ext uri="{FF2B5EF4-FFF2-40B4-BE49-F238E27FC236}">
                <a16:creationId xmlns:a16="http://schemas.microsoft.com/office/drawing/2014/main" id="{1A0F10F7-1776-2588-FC0D-0ADC67219E58}"/>
              </a:ext>
            </a:extLst>
          </p:cNvPr>
          <p:cNvSpPr txBox="1"/>
          <p:nvPr/>
        </p:nvSpPr>
        <p:spPr>
          <a:xfrm>
            <a:off x="5365162" y="1638800"/>
            <a:ext cx="3395799" cy="2641749"/>
          </a:xfrm>
          <a:prstGeom prst="rect">
            <a:avLst/>
          </a:prstGeom>
          <a:noFill/>
        </p:spPr>
        <p:txBody>
          <a:bodyPr wrap="square">
            <a:spAutoFit/>
          </a:bodyPr>
          <a:lstStyle/>
          <a:p>
            <a:r>
              <a:rPr lang="en-MY" b="1" i="0" dirty="0">
                <a:solidFill>
                  <a:srgbClr val="000000"/>
                </a:solidFill>
                <a:effectLst/>
                <a:latin typeface="Roboto" panose="02000000000000000000" pitchFamily="2" charset="0"/>
                <a:ea typeface="Roboto" panose="02000000000000000000" pitchFamily="2" charset="0"/>
                <a:cs typeface="Roboto" panose="02000000000000000000" pitchFamily="2" charset="0"/>
              </a:rPr>
              <a:t>Overviews:</a:t>
            </a:r>
          </a:p>
          <a:p>
            <a:pPr marL="285750" indent="-285750" algn="l">
              <a:spcAft>
                <a:spcPts val="675"/>
              </a:spcAft>
              <a:buFont typeface="Arial" panose="020B0604020202020204" pitchFamily="34" charset="0"/>
              <a:buChar char="•"/>
            </a:pPr>
            <a:r>
              <a:rPr lang="id-ID" b="0" i="0" dirty="0">
                <a:solidFill>
                  <a:srgbClr val="000000"/>
                </a:solidFill>
                <a:effectLst/>
                <a:latin typeface="Helvetica Neue"/>
              </a:rPr>
              <a:t>Grafik menampilkan distribusi data</a:t>
            </a:r>
            <a:r>
              <a:rPr lang="en-MY" b="0" i="0" dirty="0">
                <a:solidFill>
                  <a:srgbClr val="000000"/>
                </a:solidFill>
                <a:effectLst/>
                <a:latin typeface="Helvetica Neue"/>
              </a:rPr>
              <a:t> </a:t>
            </a:r>
            <a:r>
              <a:rPr lang="id-ID" b="0" i="0" dirty="0">
                <a:solidFill>
                  <a:srgbClr val="000000"/>
                </a:solidFill>
                <a:effectLst/>
                <a:latin typeface="Helvetica Neue"/>
              </a:rPr>
              <a:t>bersifat </a:t>
            </a:r>
            <a:r>
              <a:rPr lang="id-ID" b="1" i="1" dirty="0" err="1">
                <a:solidFill>
                  <a:srgbClr val="000000"/>
                </a:solidFill>
                <a:effectLst/>
                <a:latin typeface="Helvetica Neue"/>
              </a:rPr>
              <a:t>right</a:t>
            </a:r>
            <a:r>
              <a:rPr lang="id-ID" b="1" i="1" dirty="0">
                <a:solidFill>
                  <a:srgbClr val="000000"/>
                </a:solidFill>
                <a:effectLst/>
                <a:latin typeface="Helvetica Neue"/>
              </a:rPr>
              <a:t> </a:t>
            </a:r>
            <a:r>
              <a:rPr lang="id-ID" b="1" i="1" dirty="0" err="1">
                <a:solidFill>
                  <a:srgbClr val="000000"/>
                </a:solidFill>
                <a:effectLst/>
                <a:latin typeface="Helvetica Neue"/>
              </a:rPr>
              <a:t>skewed</a:t>
            </a:r>
            <a:r>
              <a:rPr lang="id-ID" b="1" i="0" dirty="0">
                <a:solidFill>
                  <a:srgbClr val="000000"/>
                </a:solidFill>
                <a:effectLst/>
                <a:latin typeface="Helvetica Neue"/>
              </a:rPr>
              <a:t> </a:t>
            </a:r>
            <a:r>
              <a:rPr lang="id-ID" b="0" i="0" dirty="0">
                <a:solidFill>
                  <a:srgbClr val="000000"/>
                </a:solidFill>
                <a:effectLst/>
                <a:latin typeface="Helvetica Neue"/>
              </a:rPr>
              <a:t>pada sebagian besar </a:t>
            </a:r>
            <a:r>
              <a:rPr lang="id-ID" b="0" i="0" dirty="0" err="1">
                <a:solidFill>
                  <a:srgbClr val="000000"/>
                </a:solidFill>
                <a:effectLst/>
                <a:latin typeface="Helvetica Neue"/>
              </a:rPr>
              <a:t>feature</a:t>
            </a:r>
            <a:r>
              <a:rPr lang="id-ID" b="0" i="0" dirty="0">
                <a:solidFill>
                  <a:srgbClr val="000000"/>
                </a:solidFill>
                <a:effectLst/>
                <a:latin typeface="Helvetica Neue"/>
              </a:rPr>
              <a:t>.</a:t>
            </a:r>
            <a:endParaRPr lang="en-MY" b="0" i="0" dirty="0">
              <a:solidFill>
                <a:srgbClr val="000000"/>
              </a:solidFill>
              <a:effectLst/>
              <a:latin typeface="Helvetica Neue"/>
            </a:endParaRPr>
          </a:p>
          <a:p>
            <a:pPr marL="285750" indent="-285750" algn="l">
              <a:spcAft>
                <a:spcPts val="675"/>
              </a:spcAft>
              <a:buFont typeface="Arial" panose="020B0604020202020204" pitchFamily="34" charset="0"/>
              <a:buChar char="•"/>
            </a:pPr>
            <a:r>
              <a:rPr lang="id-ID" b="0" i="0" dirty="0">
                <a:solidFill>
                  <a:srgbClr val="000000"/>
                </a:solidFill>
                <a:effectLst/>
                <a:latin typeface="Helvetica Neue"/>
              </a:rPr>
              <a:t>Distribusi </a:t>
            </a:r>
            <a:r>
              <a:rPr lang="id-ID" b="0" i="0" dirty="0" err="1">
                <a:solidFill>
                  <a:srgbClr val="000000"/>
                </a:solidFill>
                <a:effectLst/>
                <a:latin typeface="Helvetica Neue"/>
              </a:rPr>
              <a:t>right</a:t>
            </a:r>
            <a:r>
              <a:rPr lang="id-ID" b="0" i="0" dirty="0">
                <a:solidFill>
                  <a:srgbClr val="000000"/>
                </a:solidFill>
                <a:effectLst/>
                <a:latin typeface="Helvetica Neue"/>
              </a:rPr>
              <a:t> </a:t>
            </a:r>
            <a:r>
              <a:rPr lang="id-ID" b="0" i="0" dirty="0" err="1">
                <a:solidFill>
                  <a:srgbClr val="000000"/>
                </a:solidFill>
                <a:effectLst/>
                <a:latin typeface="Helvetica Neue"/>
              </a:rPr>
              <a:t>skewed</a:t>
            </a:r>
            <a:r>
              <a:rPr lang="id-ID" b="0" i="0" dirty="0">
                <a:solidFill>
                  <a:srgbClr val="000000"/>
                </a:solidFill>
                <a:effectLst/>
                <a:latin typeface="Helvetica Neue"/>
              </a:rPr>
              <a:t> juga mengindikasikan adanya </a:t>
            </a:r>
            <a:r>
              <a:rPr lang="en-MY" b="0" i="0" dirty="0" err="1">
                <a:solidFill>
                  <a:srgbClr val="000000"/>
                </a:solidFill>
                <a:effectLst/>
                <a:latin typeface="Helvetica Neue"/>
              </a:rPr>
              <a:t>nilai</a:t>
            </a:r>
            <a:r>
              <a:rPr lang="en-MY" b="0" i="0" dirty="0">
                <a:solidFill>
                  <a:srgbClr val="000000"/>
                </a:solidFill>
                <a:effectLst/>
                <a:latin typeface="Helvetica Neue"/>
              </a:rPr>
              <a:t> </a:t>
            </a:r>
            <a:r>
              <a:rPr lang="id-ID" b="1" i="0" dirty="0" err="1">
                <a:solidFill>
                  <a:srgbClr val="000000"/>
                </a:solidFill>
                <a:effectLst/>
                <a:latin typeface="Helvetica Neue"/>
              </a:rPr>
              <a:t>outlier</a:t>
            </a:r>
            <a:r>
              <a:rPr lang="id-ID" b="1" i="0" dirty="0">
                <a:solidFill>
                  <a:srgbClr val="000000"/>
                </a:solidFill>
                <a:effectLst/>
                <a:latin typeface="Helvetica Neue"/>
              </a:rPr>
              <a:t> </a:t>
            </a:r>
            <a:r>
              <a:rPr lang="id-ID" b="1" i="0" dirty="0" err="1">
                <a:solidFill>
                  <a:srgbClr val="000000"/>
                </a:solidFill>
                <a:effectLst/>
                <a:latin typeface="Helvetica Neue"/>
              </a:rPr>
              <a:t>ekstrim</a:t>
            </a:r>
            <a:r>
              <a:rPr lang="id-ID" b="1" i="0" dirty="0">
                <a:solidFill>
                  <a:srgbClr val="000000"/>
                </a:solidFill>
                <a:effectLst/>
                <a:latin typeface="Helvetica Neue"/>
              </a:rPr>
              <a:t> </a:t>
            </a:r>
            <a:r>
              <a:rPr lang="id-ID" b="0" i="0" dirty="0">
                <a:solidFill>
                  <a:srgbClr val="000000"/>
                </a:solidFill>
                <a:effectLst/>
                <a:latin typeface="Helvetica Neue"/>
              </a:rPr>
              <a:t>yang perlu diatasi.</a:t>
            </a:r>
            <a:endParaRPr lang="en-MY" b="0" i="0" dirty="0">
              <a:solidFill>
                <a:srgbClr val="000000"/>
              </a:solidFill>
              <a:effectLst/>
              <a:latin typeface="Helvetica Neue"/>
            </a:endParaRPr>
          </a:p>
          <a:p>
            <a:pPr marL="285750" indent="-285750" algn="l">
              <a:spcAft>
                <a:spcPts val="675"/>
              </a:spcAft>
              <a:buFont typeface="Arial" panose="020B0604020202020204" pitchFamily="34" charset="0"/>
              <a:buChar char="•"/>
            </a:pPr>
            <a:r>
              <a:rPr lang="id-ID" b="0" i="0" dirty="0">
                <a:solidFill>
                  <a:srgbClr val="000000"/>
                </a:solidFill>
                <a:effectLst/>
                <a:latin typeface="Helvetica Neue"/>
              </a:rPr>
              <a:t>Sekilas, </a:t>
            </a:r>
            <a:r>
              <a:rPr lang="id-ID" b="1" i="0" dirty="0">
                <a:solidFill>
                  <a:srgbClr val="000000"/>
                </a:solidFill>
                <a:effectLst/>
                <a:latin typeface="Helvetica Neue"/>
              </a:rPr>
              <a:t>distribusi </a:t>
            </a:r>
            <a:r>
              <a:rPr lang="en-MY" b="1" i="0" dirty="0">
                <a:solidFill>
                  <a:srgbClr val="000000"/>
                </a:solidFill>
                <a:effectLst/>
                <a:latin typeface="Helvetica Neue"/>
              </a:rPr>
              <a:t>target </a:t>
            </a:r>
            <a:r>
              <a:rPr lang="id-ID" b="1" i="0" dirty="0">
                <a:solidFill>
                  <a:srgbClr val="000000"/>
                </a:solidFill>
                <a:effectLst/>
                <a:latin typeface="Helvetica Neue"/>
              </a:rPr>
              <a:t>tampak mirip</a:t>
            </a:r>
            <a:r>
              <a:rPr lang="en-MY" b="0" i="0" dirty="0">
                <a:solidFill>
                  <a:srgbClr val="000000"/>
                </a:solidFill>
                <a:effectLst/>
                <a:latin typeface="Helvetica Neue"/>
              </a:rPr>
              <a:t> pada </a:t>
            </a:r>
            <a:r>
              <a:rPr lang="en-MY" b="0" i="0" dirty="0" err="1">
                <a:solidFill>
                  <a:srgbClr val="000000"/>
                </a:solidFill>
                <a:effectLst/>
                <a:latin typeface="Helvetica Neue"/>
              </a:rPr>
              <a:t>setiap</a:t>
            </a:r>
            <a:r>
              <a:rPr lang="en-MY" b="0" i="0" dirty="0">
                <a:solidFill>
                  <a:srgbClr val="000000"/>
                </a:solidFill>
                <a:effectLst/>
                <a:latin typeface="Helvetica Neue"/>
              </a:rPr>
              <a:t> feature</a:t>
            </a:r>
            <a:r>
              <a:rPr lang="id-ID" b="0" i="0" dirty="0">
                <a:solidFill>
                  <a:srgbClr val="000000"/>
                </a:solidFill>
                <a:effectLst/>
                <a:latin typeface="Helvetica Neue"/>
              </a:rPr>
              <a:t>. Perbedaan hanya terlihat pada bentuk kurtosisnya saja</a:t>
            </a:r>
          </a:p>
        </p:txBody>
      </p:sp>
      <p:sp>
        <p:nvSpPr>
          <p:cNvPr id="8" name="Google Shape;124;p19">
            <a:extLst>
              <a:ext uri="{FF2B5EF4-FFF2-40B4-BE49-F238E27FC236}">
                <a16:creationId xmlns:a16="http://schemas.microsoft.com/office/drawing/2014/main" id="{3B4B0A19-C96F-469E-55AE-B372CB9D72F0}"/>
              </a:ext>
            </a:extLst>
          </p:cNvPr>
          <p:cNvSpPr txBox="1"/>
          <p:nvPr/>
        </p:nvSpPr>
        <p:spPr>
          <a:xfrm>
            <a:off x="617035" y="452038"/>
            <a:ext cx="3694772"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57150" marR="0" lvl="0" algn="l" rtl="0">
              <a:lnSpc>
                <a:spcPct val="100000"/>
              </a:lnSpc>
              <a:spcBef>
                <a:spcPts val="0"/>
              </a:spcBef>
              <a:spcAft>
                <a:spcPts val="0"/>
              </a:spcAft>
              <a:buClr>
                <a:srgbClr val="000000"/>
              </a:buClr>
              <a:buSzPts val="2700"/>
            </a:pPr>
            <a:r>
              <a:rPr lang="en" sz="2700" b="1" dirty="0">
                <a:latin typeface="Rubik"/>
                <a:ea typeface="Rubik"/>
                <a:cs typeface="Rubik"/>
                <a:sym typeface="Rubik"/>
              </a:rPr>
              <a:t>Data </a:t>
            </a:r>
            <a:r>
              <a:rPr lang="en" sz="2700" b="1" dirty="0">
                <a:solidFill>
                  <a:schemeClr val="accent5"/>
                </a:solidFill>
                <a:latin typeface="Rubik"/>
                <a:ea typeface="Rubik"/>
                <a:cs typeface="Rubik"/>
                <a:sym typeface="Rubik"/>
              </a:rPr>
              <a:t>Distribution</a:t>
            </a:r>
            <a:endParaRPr sz="2700" b="1" dirty="0">
              <a:solidFill>
                <a:schemeClr val="accent5"/>
              </a:solidFill>
              <a:latin typeface="Rubik"/>
              <a:ea typeface="Rubik"/>
              <a:cs typeface="Rubik"/>
              <a:sym typeface="Rubik"/>
            </a:endParaRPr>
          </a:p>
        </p:txBody>
      </p:sp>
    </p:spTree>
    <p:extLst>
      <p:ext uri="{BB962C8B-B14F-4D97-AF65-F5344CB8AC3E}">
        <p14:creationId xmlns:p14="http://schemas.microsoft.com/office/powerpoint/2010/main" val="3219819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8A614E5A-2F57-00A6-36E5-5E0A97F8BF9C}"/>
            </a:ext>
          </a:extLst>
        </p:cNvPr>
        <p:cNvGrpSpPr/>
        <p:nvPr/>
      </p:nvGrpSpPr>
      <p:grpSpPr>
        <a:xfrm>
          <a:off x="0" y="0"/>
          <a:ext cx="0" cy="0"/>
          <a:chOff x="0" y="0"/>
          <a:chExt cx="0" cy="0"/>
        </a:xfrm>
      </p:grpSpPr>
      <p:pic>
        <p:nvPicPr>
          <p:cNvPr id="123" name="Google Shape;123;p19">
            <a:extLst>
              <a:ext uri="{FF2B5EF4-FFF2-40B4-BE49-F238E27FC236}">
                <a16:creationId xmlns:a16="http://schemas.microsoft.com/office/drawing/2014/main" id="{36ECA37E-A47A-DDD1-2329-4C2CF67E12CE}"/>
              </a:ext>
            </a:extLst>
          </p:cNvPr>
          <p:cNvPicPr preferRelativeResize="0"/>
          <p:nvPr/>
        </p:nvPicPr>
        <p:blipFill rotWithShape="1">
          <a:blip r:embed="rId3">
            <a:alphaModFix/>
          </a:blip>
          <a:srcRect t="5658" b="5649"/>
          <a:stretch/>
        </p:blipFill>
        <p:spPr>
          <a:xfrm>
            <a:off x="7317600" y="185625"/>
            <a:ext cx="1399902" cy="541300"/>
          </a:xfrm>
          <a:prstGeom prst="rect">
            <a:avLst/>
          </a:prstGeom>
          <a:noFill/>
          <a:ln>
            <a:noFill/>
          </a:ln>
        </p:spPr>
      </p:pic>
      <p:sp>
        <p:nvSpPr>
          <p:cNvPr id="124" name="Google Shape;124;p19">
            <a:extLst>
              <a:ext uri="{FF2B5EF4-FFF2-40B4-BE49-F238E27FC236}">
                <a16:creationId xmlns:a16="http://schemas.microsoft.com/office/drawing/2014/main" id="{61289FA1-E8A8-E241-DB0B-62942A7FD019}"/>
              </a:ext>
            </a:extLst>
          </p:cNvPr>
          <p:cNvSpPr txBox="1"/>
          <p:nvPr/>
        </p:nvSpPr>
        <p:spPr>
          <a:xfrm>
            <a:off x="1024443" y="452038"/>
            <a:ext cx="3287363"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57150" marR="0" lvl="0" algn="l" rtl="0">
              <a:lnSpc>
                <a:spcPct val="100000"/>
              </a:lnSpc>
              <a:spcBef>
                <a:spcPts val="0"/>
              </a:spcBef>
              <a:spcAft>
                <a:spcPts val="0"/>
              </a:spcAft>
              <a:buClr>
                <a:srgbClr val="000000"/>
              </a:buClr>
              <a:buSzPts val="2700"/>
            </a:pPr>
            <a:r>
              <a:rPr lang="en" sz="2700" b="1" dirty="0">
                <a:latin typeface="Rubik"/>
                <a:ea typeface="Rubik"/>
                <a:cs typeface="Rubik"/>
                <a:sym typeface="Rubik"/>
              </a:rPr>
              <a:t>Heatmap </a:t>
            </a:r>
            <a:r>
              <a:rPr lang="en" sz="2700" b="1" dirty="0">
                <a:solidFill>
                  <a:schemeClr val="accent5"/>
                </a:solidFill>
                <a:latin typeface="Rubik"/>
                <a:ea typeface="Rubik"/>
                <a:cs typeface="Rubik"/>
                <a:sym typeface="Rubik"/>
              </a:rPr>
              <a:t>Correlation</a:t>
            </a:r>
            <a:endParaRPr sz="2700" b="1" dirty="0">
              <a:solidFill>
                <a:schemeClr val="accent5"/>
              </a:solidFill>
              <a:latin typeface="Rubik"/>
              <a:ea typeface="Rubik"/>
              <a:cs typeface="Rubik"/>
              <a:sym typeface="Rubik"/>
            </a:endParaRPr>
          </a:p>
        </p:txBody>
      </p:sp>
      <p:pic>
        <p:nvPicPr>
          <p:cNvPr id="3" name="Picture 2">
            <a:extLst>
              <a:ext uri="{FF2B5EF4-FFF2-40B4-BE49-F238E27FC236}">
                <a16:creationId xmlns:a16="http://schemas.microsoft.com/office/drawing/2014/main" id="{7E164F46-9B58-12A0-B524-801C54973073}"/>
              </a:ext>
            </a:extLst>
          </p:cNvPr>
          <p:cNvPicPr>
            <a:picLocks noChangeAspect="1"/>
          </p:cNvPicPr>
          <p:nvPr/>
        </p:nvPicPr>
        <p:blipFill>
          <a:blip r:embed="rId4"/>
          <a:stretch>
            <a:fillRect/>
          </a:stretch>
        </p:blipFill>
        <p:spPr>
          <a:xfrm>
            <a:off x="0" y="1052338"/>
            <a:ext cx="5441795" cy="3768515"/>
          </a:xfrm>
          <a:prstGeom prst="rect">
            <a:avLst/>
          </a:prstGeom>
        </p:spPr>
      </p:pic>
      <p:sp>
        <p:nvSpPr>
          <p:cNvPr id="5" name="TextBox 4">
            <a:extLst>
              <a:ext uri="{FF2B5EF4-FFF2-40B4-BE49-F238E27FC236}">
                <a16:creationId xmlns:a16="http://schemas.microsoft.com/office/drawing/2014/main" id="{D327D5FB-9C6B-14F2-1C86-5F10F718AEE5}"/>
              </a:ext>
            </a:extLst>
          </p:cNvPr>
          <p:cNvSpPr txBox="1"/>
          <p:nvPr/>
        </p:nvSpPr>
        <p:spPr>
          <a:xfrm>
            <a:off x="5375213" y="1052338"/>
            <a:ext cx="3395799" cy="2946961"/>
          </a:xfrm>
          <a:prstGeom prst="rect">
            <a:avLst/>
          </a:prstGeom>
          <a:noFill/>
        </p:spPr>
        <p:txBody>
          <a:bodyPr wrap="square">
            <a:spAutoFit/>
          </a:bodyPr>
          <a:lstStyle/>
          <a:p>
            <a:r>
              <a:rPr lang="en-MY" b="1" i="0" dirty="0">
                <a:solidFill>
                  <a:srgbClr val="000000"/>
                </a:solidFill>
                <a:effectLst/>
                <a:latin typeface="Roboto" panose="02000000000000000000" pitchFamily="2" charset="0"/>
                <a:ea typeface="Roboto" panose="02000000000000000000" pitchFamily="2" charset="0"/>
                <a:cs typeface="Roboto" panose="02000000000000000000" pitchFamily="2" charset="0"/>
              </a:rPr>
              <a:t>Overviews:</a:t>
            </a:r>
          </a:p>
          <a:p>
            <a:pPr marL="285750" indent="-285750" algn="l">
              <a:spcAft>
                <a:spcPts val="675"/>
              </a:spcAft>
              <a:buFont typeface="Arial" panose="020B0604020202020204" pitchFamily="34" charset="0"/>
              <a:buChar char="•"/>
            </a:pPr>
            <a:r>
              <a:rPr lang="id-ID" b="0" i="0" dirty="0">
                <a:solidFill>
                  <a:srgbClr val="000000"/>
                </a:solidFill>
                <a:effectLst/>
                <a:latin typeface="Helvetica Neue"/>
              </a:rPr>
              <a:t>Uji Korelasi untuk melihat </a:t>
            </a:r>
            <a:r>
              <a:rPr lang="id-ID" b="1" i="0" dirty="0">
                <a:solidFill>
                  <a:srgbClr val="000000"/>
                </a:solidFill>
                <a:effectLst/>
                <a:latin typeface="Helvetica Neue"/>
              </a:rPr>
              <a:t>seberapa kuat hubungan</a:t>
            </a:r>
            <a:r>
              <a:rPr lang="id-ID" b="0" i="0" dirty="0">
                <a:solidFill>
                  <a:srgbClr val="000000"/>
                </a:solidFill>
                <a:effectLst/>
                <a:latin typeface="Helvetica Neue"/>
              </a:rPr>
              <a:t> </a:t>
            </a:r>
            <a:r>
              <a:rPr lang="id-ID" b="0" i="0" dirty="0" err="1">
                <a:solidFill>
                  <a:srgbClr val="000000"/>
                </a:solidFill>
                <a:effectLst/>
                <a:latin typeface="Helvetica Neue"/>
              </a:rPr>
              <a:t>antarvariabel</a:t>
            </a:r>
            <a:r>
              <a:rPr lang="id-ID" b="0" i="0" dirty="0">
                <a:solidFill>
                  <a:srgbClr val="000000"/>
                </a:solidFill>
                <a:effectLst/>
                <a:latin typeface="Helvetica Neue"/>
              </a:rPr>
              <a:t>.</a:t>
            </a:r>
            <a:endParaRPr lang="en-MY" b="0" i="0" dirty="0">
              <a:solidFill>
                <a:srgbClr val="000000"/>
              </a:solidFill>
              <a:effectLst/>
              <a:latin typeface="Helvetica Neue"/>
            </a:endParaRPr>
          </a:p>
          <a:p>
            <a:pPr marL="285750" indent="-285750" algn="l">
              <a:spcAft>
                <a:spcPts val="675"/>
              </a:spcAft>
              <a:buFont typeface="Arial" panose="020B0604020202020204" pitchFamily="34" charset="0"/>
              <a:buChar char="•"/>
            </a:pPr>
            <a:r>
              <a:rPr lang="id-ID" b="1" i="0" dirty="0" err="1">
                <a:solidFill>
                  <a:srgbClr val="000000"/>
                </a:solidFill>
                <a:effectLst/>
                <a:latin typeface="Helvetica Neue"/>
              </a:rPr>
              <a:t>Method</a:t>
            </a:r>
            <a:r>
              <a:rPr lang="id-ID" b="1" i="0" dirty="0">
                <a:solidFill>
                  <a:srgbClr val="000000"/>
                </a:solidFill>
                <a:effectLst/>
                <a:latin typeface="Helvetica Neue"/>
              </a:rPr>
              <a:t> </a:t>
            </a:r>
            <a:r>
              <a:rPr lang="id-ID" b="1" i="0" dirty="0" err="1">
                <a:solidFill>
                  <a:srgbClr val="000000"/>
                </a:solidFill>
                <a:effectLst/>
                <a:latin typeface="Helvetica Neue"/>
              </a:rPr>
              <a:t>Spearman</a:t>
            </a:r>
            <a:r>
              <a:rPr lang="id-ID" b="0" i="0" dirty="0">
                <a:solidFill>
                  <a:srgbClr val="000000"/>
                </a:solidFill>
                <a:effectLst/>
                <a:latin typeface="Helvetica Neue"/>
              </a:rPr>
              <a:t> digunakan </a:t>
            </a:r>
            <a:r>
              <a:rPr lang="en-MY" b="0" i="0" dirty="0" err="1">
                <a:solidFill>
                  <a:srgbClr val="000000"/>
                </a:solidFill>
                <a:effectLst/>
                <a:latin typeface="Helvetica Neue"/>
              </a:rPr>
              <a:t>karena</a:t>
            </a:r>
            <a:r>
              <a:rPr lang="id-ID" b="0" i="0" dirty="0">
                <a:solidFill>
                  <a:srgbClr val="000000"/>
                </a:solidFill>
                <a:effectLst/>
                <a:latin typeface="Helvetica Neue"/>
              </a:rPr>
              <a:t> distribusi data tidak normal.</a:t>
            </a:r>
            <a:endParaRPr lang="en-MY" b="0" i="0" dirty="0">
              <a:solidFill>
                <a:srgbClr val="000000"/>
              </a:solidFill>
              <a:effectLst/>
              <a:latin typeface="Helvetica Neue"/>
            </a:endParaRPr>
          </a:p>
          <a:p>
            <a:pPr marL="285750" indent="-285750" algn="l">
              <a:spcAft>
                <a:spcPts val="675"/>
              </a:spcAft>
              <a:buFont typeface="Arial" panose="020B0604020202020204" pitchFamily="34" charset="0"/>
              <a:buChar char="•"/>
            </a:pPr>
            <a:r>
              <a:rPr lang="en-MY" dirty="0">
                <a:latin typeface="Helvetica Neue"/>
              </a:rPr>
              <a:t>H</a:t>
            </a:r>
            <a:r>
              <a:rPr lang="id-ID" b="0" i="0" dirty="0" err="1">
                <a:solidFill>
                  <a:srgbClr val="000000"/>
                </a:solidFill>
                <a:effectLst/>
                <a:latin typeface="Helvetica Neue"/>
              </a:rPr>
              <a:t>ubungan</a:t>
            </a:r>
            <a:r>
              <a:rPr lang="id-ID" b="0" i="0" dirty="0">
                <a:solidFill>
                  <a:srgbClr val="000000"/>
                </a:solidFill>
                <a:effectLst/>
                <a:latin typeface="Helvetica Neue"/>
              </a:rPr>
              <a:t> positif paling besar bernilai </a:t>
            </a:r>
            <a:r>
              <a:rPr lang="id-ID" b="1" i="0" dirty="0">
                <a:solidFill>
                  <a:srgbClr val="000000"/>
                </a:solidFill>
                <a:effectLst/>
                <a:latin typeface="Helvetica Neue"/>
              </a:rPr>
              <a:t>0.96</a:t>
            </a:r>
            <a:r>
              <a:rPr lang="id-ID" b="0" i="0" dirty="0">
                <a:solidFill>
                  <a:srgbClr val="000000"/>
                </a:solidFill>
                <a:effectLst/>
                <a:latin typeface="Helvetica Neue"/>
              </a:rPr>
              <a:t> dan hubungan negatif paling </a:t>
            </a:r>
            <a:r>
              <a:rPr lang="en-MY" b="0" i="0" dirty="0" err="1">
                <a:solidFill>
                  <a:srgbClr val="000000"/>
                </a:solidFill>
                <a:effectLst/>
                <a:latin typeface="Helvetica Neue"/>
              </a:rPr>
              <a:t>kecil</a:t>
            </a:r>
            <a:r>
              <a:rPr lang="id-ID" b="0" i="0" dirty="0">
                <a:solidFill>
                  <a:srgbClr val="000000"/>
                </a:solidFill>
                <a:effectLst/>
                <a:latin typeface="Helvetica Neue"/>
              </a:rPr>
              <a:t> bernilai </a:t>
            </a:r>
            <a:r>
              <a:rPr lang="id-ID" b="1" i="0" dirty="0">
                <a:solidFill>
                  <a:srgbClr val="000000"/>
                </a:solidFill>
                <a:effectLst/>
                <a:latin typeface="Helvetica Neue"/>
              </a:rPr>
              <a:t>-</a:t>
            </a:r>
            <a:r>
              <a:rPr lang="en-MY" b="1" i="0" dirty="0">
                <a:solidFill>
                  <a:srgbClr val="000000"/>
                </a:solidFill>
                <a:effectLst/>
                <a:latin typeface="Helvetica Neue"/>
              </a:rPr>
              <a:t>0.</a:t>
            </a:r>
            <a:r>
              <a:rPr lang="id-ID" b="1" i="0" dirty="0">
                <a:solidFill>
                  <a:srgbClr val="000000"/>
                </a:solidFill>
                <a:effectLst/>
                <a:latin typeface="Helvetica Neue"/>
              </a:rPr>
              <a:t>22</a:t>
            </a:r>
            <a:r>
              <a:rPr lang="id-ID" b="0" i="0" dirty="0">
                <a:solidFill>
                  <a:srgbClr val="000000"/>
                </a:solidFill>
                <a:effectLst/>
                <a:latin typeface="Helvetica Neue"/>
              </a:rPr>
              <a:t>.</a:t>
            </a:r>
            <a:endParaRPr lang="en-MY" b="0" i="0" dirty="0">
              <a:solidFill>
                <a:srgbClr val="000000"/>
              </a:solidFill>
              <a:effectLst/>
              <a:latin typeface="Helvetica Neue"/>
            </a:endParaRPr>
          </a:p>
          <a:p>
            <a:pPr marL="285750" indent="-285750" algn="l">
              <a:spcAft>
                <a:spcPts val="675"/>
              </a:spcAft>
              <a:buFont typeface="Arial" panose="020B0604020202020204" pitchFamily="34" charset="0"/>
              <a:buChar char="•"/>
            </a:pPr>
            <a:r>
              <a:rPr lang="id-ID" b="0" i="0" dirty="0" err="1">
                <a:solidFill>
                  <a:srgbClr val="000000"/>
                </a:solidFill>
                <a:effectLst/>
                <a:latin typeface="Helvetica Neue"/>
              </a:rPr>
              <a:t>Variable</a:t>
            </a:r>
            <a:r>
              <a:rPr lang="id-ID" b="0" i="0" dirty="0">
                <a:solidFill>
                  <a:srgbClr val="000000"/>
                </a:solidFill>
                <a:effectLst/>
                <a:latin typeface="Helvetica Neue"/>
              </a:rPr>
              <a:t> yang berkorelasi sangat kuat akan diseleksi agar </a:t>
            </a:r>
            <a:r>
              <a:rPr lang="en-MY" b="0" i="0" dirty="0" err="1">
                <a:solidFill>
                  <a:srgbClr val="000000"/>
                </a:solidFill>
                <a:effectLst/>
                <a:latin typeface="Helvetica Neue"/>
              </a:rPr>
              <a:t>tidak</a:t>
            </a:r>
            <a:r>
              <a:rPr lang="en-MY" b="0" i="0" dirty="0">
                <a:solidFill>
                  <a:srgbClr val="000000"/>
                </a:solidFill>
                <a:effectLst/>
                <a:latin typeface="Helvetica Neue"/>
              </a:rPr>
              <a:t> </a:t>
            </a:r>
            <a:r>
              <a:rPr lang="en-MY" b="0" i="0" dirty="0" err="1">
                <a:solidFill>
                  <a:srgbClr val="000000"/>
                </a:solidFill>
                <a:effectLst/>
                <a:latin typeface="Helvetica Neue"/>
              </a:rPr>
              <a:t>menimbulkan</a:t>
            </a:r>
            <a:r>
              <a:rPr lang="en-MY" b="0" i="0" dirty="0">
                <a:solidFill>
                  <a:srgbClr val="000000"/>
                </a:solidFill>
                <a:effectLst/>
                <a:latin typeface="Helvetica Neue"/>
              </a:rPr>
              <a:t> </a:t>
            </a:r>
            <a:r>
              <a:rPr lang="en-MY" b="0" i="0" dirty="0" err="1">
                <a:solidFill>
                  <a:srgbClr val="000000"/>
                </a:solidFill>
                <a:effectLst/>
                <a:latin typeface="Helvetica Neue"/>
              </a:rPr>
              <a:t>efek</a:t>
            </a:r>
            <a:r>
              <a:rPr lang="en-MY" b="0" i="0" dirty="0">
                <a:solidFill>
                  <a:srgbClr val="000000"/>
                </a:solidFill>
                <a:effectLst/>
                <a:latin typeface="Helvetica Neue"/>
              </a:rPr>
              <a:t> </a:t>
            </a:r>
            <a:r>
              <a:rPr lang="en-MY" b="1" i="0" dirty="0" err="1">
                <a:solidFill>
                  <a:srgbClr val="000000"/>
                </a:solidFill>
                <a:effectLst/>
                <a:latin typeface="Helvetica Neue"/>
              </a:rPr>
              <a:t>multikolinearitas</a:t>
            </a:r>
            <a:r>
              <a:rPr lang="en-MY" b="0" i="0" dirty="0">
                <a:solidFill>
                  <a:srgbClr val="000000"/>
                </a:solidFill>
                <a:effectLst/>
                <a:latin typeface="Helvetica Neue"/>
              </a:rPr>
              <a:t>.</a:t>
            </a:r>
            <a:endParaRPr lang="id-ID" b="0" i="0" dirty="0">
              <a:solidFill>
                <a:srgbClr val="000000"/>
              </a:solidFill>
              <a:effectLst/>
              <a:latin typeface="Helvetica Neue"/>
            </a:endParaRPr>
          </a:p>
        </p:txBody>
      </p:sp>
      <p:pic>
        <p:nvPicPr>
          <p:cNvPr id="122" name="Google Shape;122;p19">
            <a:extLst>
              <a:ext uri="{FF2B5EF4-FFF2-40B4-BE49-F238E27FC236}">
                <a16:creationId xmlns:a16="http://schemas.microsoft.com/office/drawing/2014/main" id="{8165B7F8-E082-B6D0-0D20-400B60A9B2B5}"/>
              </a:ext>
            </a:extLst>
          </p:cNvPr>
          <p:cNvPicPr preferRelativeResize="0"/>
          <p:nvPr/>
        </p:nvPicPr>
        <p:blipFill rotWithShape="1">
          <a:blip r:embed="rId5">
            <a:alphaModFix amt="10000"/>
          </a:blip>
          <a:srcRect/>
          <a:stretch/>
        </p:blipFill>
        <p:spPr>
          <a:xfrm>
            <a:off x="0" y="0"/>
            <a:ext cx="9144001" cy="5143501"/>
          </a:xfrm>
          <a:prstGeom prst="rect">
            <a:avLst/>
          </a:prstGeom>
          <a:noFill/>
          <a:ln>
            <a:noFill/>
          </a:ln>
        </p:spPr>
      </p:pic>
      <p:pic>
        <p:nvPicPr>
          <p:cNvPr id="6" name="Picture 5">
            <a:extLst>
              <a:ext uri="{FF2B5EF4-FFF2-40B4-BE49-F238E27FC236}">
                <a16:creationId xmlns:a16="http://schemas.microsoft.com/office/drawing/2014/main" id="{D8C1B001-E57E-77B0-DAA5-75C4A8177EDE}"/>
              </a:ext>
            </a:extLst>
          </p:cNvPr>
          <p:cNvPicPr>
            <a:picLocks noChangeAspect="1"/>
          </p:cNvPicPr>
          <p:nvPr/>
        </p:nvPicPr>
        <p:blipFill>
          <a:blip r:embed="rId4"/>
          <a:srcRect l="20971" t="3025" r="11953" b="15974"/>
          <a:stretch/>
        </p:blipFill>
        <p:spPr>
          <a:xfrm>
            <a:off x="1137424" y="1162634"/>
            <a:ext cx="3650166" cy="3052527"/>
          </a:xfrm>
          <a:prstGeom prst="rect">
            <a:avLst/>
          </a:prstGeom>
        </p:spPr>
      </p:pic>
    </p:spTree>
    <p:extLst>
      <p:ext uri="{BB962C8B-B14F-4D97-AF65-F5344CB8AC3E}">
        <p14:creationId xmlns:p14="http://schemas.microsoft.com/office/powerpoint/2010/main" val="3876894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a:extLst>
            <a:ext uri="{FF2B5EF4-FFF2-40B4-BE49-F238E27FC236}">
              <a16:creationId xmlns:a16="http://schemas.microsoft.com/office/drawing/2014/main" id="{47D45110-C96B-1C57-4FA6-ADC4950E6B84}"/>
            </a:ext>
          </a:extLst>
        </p:cNvPr>
        <p:cNvGrpSpPr/>
        <p:nvPr/>
      </p:nvGrpSpPr>
      <p:grpSpPr>
        <a:xfrm>
          <a:off x="0" y="0"/>
          <a:ext cx="0" cy="0"/>
          <a:chOff x="0" y="0"/>
          <a:chExt cx="0" cy="0"/>
        </a:xfrm>
      </p:grpSpPr>
      <p:pic>
        <p:nvPicPr>
          <p:cNvPr id="54" name="Google Shape;54;p13">
            <a:extLst>
              <a:ext uri="{FF2B5EF4-FFF2-40B4-BE49-F238E27FC236}">
                <a16:creationId xmlns:a16="http://schemas.microsoft.com/office/drawing/2014/main" id="{2BB0661E-4EF1-1EF6-DEA9-FBE48BBD0790}"/>
              </a:ext>
            </a:extLst>
          </p:cNvPr>
          <p:cNvPicPr preferRelativeResize="0"/>
          <p:nvPr/>
        </p:nvPicPr>
        <p:blipFill>
          <a:blip r:embed="rId3">
            <a:alphaModFix amt="10000"/>
          </a:blip>
          <a:stretch>
            <a:fillRect/>
          </a:stretch>
        </p:blipFill>
        <p:spPr>
          <a:xfrm>
            <a:off x="-1" y="0"/>
            <a:ext cx="9144001" cy="5143501"/>
          </a:xfrm>
          <a:prstGeom prst="rect">
            <a:avLst/>
          </a:prstGeom>
          <a:noFill/>
          <a:ln>
            <a:noFill/>
          </a:ln>
        </p:spPr>
      </p:pic>
      <p:pic>
        <p:nvPicPr>
          <p:cNvPr id="55" name="Google Shape;55;p13">
            <a:extLst>
              <a:ext uri="{FF2B5EF4-FFF2-40B4-BE49-F238E27FC236}">
                <a16:creationId xmlns:a16="http://schemas.microsoft.com/office/drawing/2014/main" id="{ABB095FF-2998-A350-C9DC-AA0C62F29B1E}"/>
              </a:ext>
            </a:extLst>
          </p:cNvPr>
          <p:cNvPicPr preferRelativeResize="0"/>
          <p:nvPr/>
        </p:nvPicPr>
        <p:blipFill rotWithShape="1">
          <a:blip r:embed="rId4">
            <a:alphaModFix/>
          </a:blip>
          <a:srcRect/>
          <a:stretch/>
        </p:blipFill>
        <p:spPr>
          <a:xfrm>
            <a:off x="206025" y="225050"/>
            <a:ext cx="1399901" cy="541300"/>
          </a:xfrm>
          <a:prstGeom prst="rect">
            <a:avLst/>
          </a:prstGeom>
          <a:noFill/>
          <a:ln>
            <a:noFill/>
          </a:ln>
        </p:spPr>
      </p:pic>
      <p:sp>
        <p:nvSpPr>
          <p:cNvPr id="3" name="Rectangle 2">
            <a:extLst>
              <a:ext uri="{FF2B5EF4-FFF2-40B4-BE49-F238E27FC236}">
                <a16:creationId xmlns:a16="http://schemas.microsoft.com/office/drawing/2014/main" id="{44F5ADA6-7CE5-D065-FE94-A5CBECC3C5DB}"/>
              </a:ext>
            </a:extLst>
          </p:cNvPr>
          <p:cNvSpPr/>
          <p:nvPr/>
        </p:nvSpPr>
        <p:spPr>
          <a:xfrm>
            <a:off x="1036675" y="1861708"/>
            <a:ext cx="8107325" cy="14193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 name="Google Shape;56;p13">
            <a:extLst>
              <a:ext uri="{FF2B5EF4-FFF2-40B4-BE49-F238E27FC236}">
                <a16:creationId xmlns:a16="http://schemas.microsoft.com/office/drawing/2014/main" id="{5B7D85A2-22E3-7304-FFFC-7D7889BB9769}"/>
              </a:ext>
            </a:extLst>
          </p:cNvPr>
          <p:cNvSpPr txBox="1"/>
          <p:nvPr/>
        </p:nvSpPr>
        <p:spPr>
          <a:xfrm>
            <a:off x="2336046" y="2132779"/>
            <a:ext cx="6456000" cy="877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4500" b="1" dirty="0">
                <a:solidFill>
                  <a:schemeClr val="lt1"/>
                </a:solidFill>
                <a:latin typeface="Rubik"/>
                <a:ea typeface="Rubik"/>
                <a:cs typeface="Rubik"/>
                <a:sym typeface="Rubik"/>
              </a:rPr>
              <a:t>Data Preparation</a:t>
            </a:r>
            <a:endParaRPr sz="2000" dirty="0">
              <a:solidFill>
                <a:schemeClr val="lt1"/>
              </a:solidFill>
              <a:latin typeface="Rubik"/>
              <a:ea typeface="Rubik"/>
              <a:cs typeface="Rubik"/>
              <a:sym typeface="Rubik"/>
            </a:endParaRPr>
          </a:p>
        </p:txBody>
      </p:sp>
      <p:sp>
        <p:nvSpPr>
          <p:cNvPr id="58" name="Google Shape;58;p13">
            <a:extLst>
              <a:ext uri="{FF2B5EF4-FFF2-40B4-BE49-F238E27FC236}">
                <a16:creationId xmlns:a16="http://schemas.microsoft.com/office/drawing/2014/main" id="{174FA1C4-968E-5D05-9246-FD157AF9612A}"/>
              </a:ext>
            </a:extLst>
          </p:cNvPr>
          <p:cNvSpPr/>
          <p:nvPr/>
        </p:nvSpPr>
        <p:spPr>
          <a:xfrm>
            <a:off x="-1150908" y="1046250"/>
            <a:ext cx="3135000" cy="3051000"/>
          </a:xfrm>
          <a:prstGeom prst="ellipse">
            <a:avLst/>
          </a:prstGeom>
          <a:solidFill>
            <a:schemeClr val="accent4"/>
          </a:solidFill>
          <a:ln w="38100">
            <a:solidFill>
              <a:srgbClr val="D27800"/>
            </a:solidFill>
          </a:ln>
          <a:effectLst>
            <a:outerShdw blurRad="50800" dist="38100" algn="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a:extLst>
              <a:ext uri="{FF2B5EF4-FFF2-40B4-BE49-F238E27FC236}">
                <a16:creationId xmlns:a16="http://schemas.microsoft.com/office/drawing/2014/main" id="{ABB49EC2-95B7-9903-CC10-AC2BF14AE5D0}"/>
              </a:ext>
            </a:extLst>
          </p:cNvPr>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solidFill>
                  <a:schemeClr val="lt1"/>
                </a:solidFill>
                <a:latin typeface="Rubik SemiBold"/>
                <a:ea typeface="Rubik SemiBold"/>
                <a:cs typeface="Rubik SemiBold"/>
                <a:sym typeface="Rubik SemiBold"/>
              </a:rPr>
              <a:t>X</a:t>
            </a:r>
            <a:endParaRPr sz="3000" dirty="0">
              <a:solidFill>
                <a:schemeClr val="lt1"/>
              </a:solidFill>
              <a:latin typeface="Rubik SemiBold"/>
              <a:ea typeface="Rubik SemiBold"/>
              <a:cs typeface="Rubik SemiBold"/>
              <a:sym typeface="Rubik SemiBold"/>
            </a:endParaRPr>
          </a:p>
        </p:txBody>
      </p:sp>
      <p:pic>
        <p:nvPicPr>
          <p:cNvPr id="61" name="Google Shape;61;p13">
            <a:extLst>
              <a:ext uri="{FF2B5EF4-FFF2-40B4-BE49-F238E27FC236}">
                <a16:creationId xmlns:a16="http://schemas.microsoft.com/office/drawing/2014/main" id="{585F0EF5-669D-90F0-05CE-4E0106E42E1D}"/>
              </a:ext>
            </a:extLst>
          </p:cNvPr>
          <p:cNvPicPr preferRelativeResize="0"/>
          <p:nvPr/>
        </p:nvPicPr>
        <p:blipFill rotWithShape="1">
          <a:blip r:embed="rId5">
            <a:alphaModFix/>
          </a:blip>
          <a:srcRect t="2079" b="2079"/>
          <a:stretch/>
        </p:blipFill>
        <p:spPr>
          <a:xfrm>
            <a:off x="2246350" y="256450"/>
            <a:ext cx="1328711" cy="471350"/>
          </a:xfrm>
          <a:prstGeom prst="rect">
            <a:avLst/>
          </a:prstGeom>
          <a:noFill/>
          <a:ln>
            <a:noFill/>
          </a:ln>
        </p:spPr>
      </p:pic>
      <p:sp>
        <p:nvSpPr>
          <p:cNvPr id="2" name="TextBox 1">
            <a:extLst>
              <a:ext uri="{FF2B5EF4-FFF2-40B4-BE49-F238E27FC236}">
                <a16:creationId xmlns:a16="http://schemas.microsoft.com/office/drawing/2014/main" id="{40B73C02-4E8C-A7F4-B552-41B5DEDD1A07}"/>
              </a:ext>
            </a:extLst>
          </p:cNvPr>
          <p:cNvSpPr txBox="1"/>
          <p:nvPr/>
        </p:nvSpPr>
        <p:spPr>
          <a:xfrm>
            <a:off x="474024" y="2017381"/>
            <a:ext cx="1412489" cy="1107996"/>
          </a:xfrm>
          <a:prstGeom prst="rect">
            <a:avLst/>
          </a:prstGeom>
          <a:noFill/>
        </p:spPr>
        <p:txBody>
          <a:bodyPr wrap="square">
            <a:spAutoFit/>
          </a:bodyPr>
          <a:lstStyle/>
          <a:p>
            <a:r>
              <a:rPr lang="en" sz="6600" b="1" dirty="0">
                <a:ln w="6600">
                  <a:solidFill>
                    <a:schemeClr val="accent2"/>
                  </a:solidFill>
                  <a:prstDash val="solid"/>
                </a:ln>
                <a:solidFill>
                  <a:srgbClr val="FFFFFF"/>
                </a:solidFill>
                <a:effectLst>
                  <a:outerShdw dist="38100" dir="2700000" algn="tl" rotWithShape="0">
                    <a:schemeClr val="accent2"/>
                  </a:outerShdw>
                </a:effectLst>
                <a:latin typeface="Rubik"/>
                <a:ea typeface="Rubik"/>
                <a:cs typeface="Rubik"/>
                <a:sym typeface="Rubik"/>
              </a:rPr>
              <a:t>4.</a:t>
            </a:r>
            <a:endParaRPr lang="id-ID" sz="66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568011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2" name="Google Shape;132;p20"/>
          <p:cNvPicPr preferRelativeResize="0"/>
          <p:nvPr/>
        </p:nvPicPr>
        <p:blipFill rotWithShape="1">
          <a:blip r:embed="rId3">
            <a:alphaModFix/>
          </a:blip>
          <a:srcRect t="5658" b="5649"/>
          <a:stretch/>
        </p:blipFill>
        <p:spPr>
          <a:xfrm>
            <a:off x="7317600" y="185625"/>
            <a:ext cx="1399902" cy="541300"/>
          </a:xfrm>
          <a:prstGeom prst="rect">
            <a:avLst/>
          </a:prstGeom>
          <a:noFill/>
          <a:ln>
            <a:noFill/>
          </a:ln>
        </p:spPr>
      </p:pic>
      <p:pic>
        <p:nvPicPr>
          <p:cNvPr id="3" name="Picture 2">
            <a:extLst>
              <a:ext uri="{FF2B5EF4-FFF2-40B4-BE49-F238E27FC236}">
                <a16:creationId xmlns:a16="http://schemas.microsoft.com/office/drawing/2014/main" id="{6D07157D-4FF2-F6B2-C792-1E939B59A1C1}"/>
              </a:ext>
            </a:extLst>
          </p:cNvPr>
          <p:cNvPicPr>
            <a:picLocks noChangeAspect="1"/>
          </p:cNvPicPr>
          <p:nvPr/>
        </p:nvPicPr>
        <p:blipFill>
          <a:blip r:embed="rId4"/>
          <a:stretch>
            <a:fillRect/>
          </a:stretch>
        </p:blipFill>
        <p:spPr>
          <a:xfrm>
            <a:off x="630976" y="985888"/>
            <a:ext cx="4609994" cy="3967079"/>
          </a:xfrm>
          <a:prstGeom prst="rect">
            <a:avLst/>
          </a:prstGeom>
        </p:spPr>
      </p:pic>
      <p:pic>
        <p:nvPicPr>
          <p:cNvPr id="131" name="Google Shape;131;p20"/>
          <p:cNvPicPr preferRelativeResize="0"/>
          <p:nvPr/>
        </p:nvPicPr>
        <p:blipFill rotWithShape="1">
          <a:blip r:embed="rId5">
            <a:alphaModFix amt="10000"/>
          </a:blip>
          <a:srcRect/>
          <a:stretch/>
        </p:blipFill>
        <p:spPr>
          <a:xfrm>
            <a:off x="0" y="0"/>
            <a:ext cx="9144001" cy="5143501"/>
          </a:xfrm>
          <a:prstGeom prst="rect">
            <a:avLst/>
          </a:prstGeom>
          <a:noFill/>
          <a:ln>
            <a:noFill/>
          </a:ln>
        </p:spPr>
      </p:pic>
      <p:sp>
        <p:nvSpPr>
          <p:cNvPr id="133" name="Google Shape;133;p20"/>
          <p:cNvSpPr txBox="1"/>
          <p:nvPr/>
        </p:nvSpPr>
        <p:spPr>
          <a:xfrm>
            <a:off x="542692" y="385588"/>
            <a:ext cx="8260807"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57150" marR="0" lvl="0" algn="l" rtl="0">
              <a:lnSpc>
                <a:spcPct val="100000"/>
              </a:lnSpc>
              <a:spcBef>
                <a:spcPts val="0"/>
              </a:spcBef>
              <a:spcAft>
                <a:spcPts val="0"/>
              </a:spcAft>
              <a:buClr>
                <a:srgbClr val="000000"/>
              </a:buClr>
              <a:buSzPts val="2700"/>
            </a:pPr>
            <a:r>
              <a:rPr lang="en" sz="2700" b="1" dirty="0">
                <a:latin typeface="Rubik"/>
                <a:ea typeface="Rubik"/>
                <a:cs typeface="Rubik"/>
                <a:sym typeface="Rubik"/>
              </a:rPr>
              <a:t>Missing Values </a:t>
            </a:r>
            <a:r>
              <a:rPr lang="en" sz="2700" b="1" dirty="0">
                <a:solidFill>
                  <a:schemeClr val="accent5"/>
                </a:solidFill>
                <a:latin typeface="Rubik"/>
                <a:ea typeface="Rubik"/>
                <a:cs typeface="Rubik"/>
                <a:sym typeface="Rubik"/>
              </a:rPr>
              <a:t>Processing</a:t>
            </a:r>
            <a:endParaRPr sz="2700" b="1" dirty="0">
              <a:solidFill>
                <a:schemeClr val="accent5"/>
              </a:solidFill>
              <a:latin typeface="Rubik"/>
              <a:ea typeface="Rubik"/>
              <a:cs typeface="Rubik"/>
              <a:sym typeface="Rubik"/>
            </a:endParaRPr>
          </a:p>
        </p:txBody>
      </p:sp>
      <p:sp>
        <p:nvSpPr>
          <p:cNvPr id="4" name="Rectangle 3">
            <a:extLst>
              <a:ext uri="{FF2B5EF4-FFF2-40B4-BE49-F238E27FC236}">
                <a16:creationId xmlns:a16="http://schemas.microsoft.com/office/drawing/2014/main" id="{F3FC3AD7-79E3-1425-759A-459BF5847975}"/>
              </a:ext>
            </a:extLst>
          </p:cNvPr>
          <p:cNvSpPr/>
          <p:nvPr/>
        </p:nvSpPr>
        <p:spPr>
          <a:xfrm>
            <a:off x="624468" y="2007220"/>
            <a:ext cx="4445620" cy="170986"/>
          </a:xfrm>
          <a:prstGeom prst="rect">
            <a:avLst/>
          </a:prstGeom>
          <a:solidFill>
            <a:srgbClr val="C00000">
              <a:alpha val="2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Isosceles Triangle 4">
            <a:extLst>
              <a:ext uri="{FF2B5EF4-FFF2-40B4-BE49-F238E27FC236}">
                <a16:creationId xmlns:a16="http://schemas.microsoft.com/office/drawing/2014/main" id="{DE4C946C-04E1-EC59-7CE1-3AEEF9024352}"/>
              </a:ext>
            </a:extLst>
          </p:cNvPr>
          <p:cNvSpPr/>
          <p:nvPr/>
        </p:nvSpPr>
        <p:spPr>
          <a:xfrm rot="5400000">
            <a:off x="4984447" y="1887588"/>
            <a:ext cx="600299" cy="427927"/>
          </a:xfrm>
          <a:prstGeom prst="triangle">
            <a:avLst/>
          </a:prstGeom>
          <a:solidFill>
            <a:srgbClr val="C00000">
              <a:alpha val="2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Google Shape;142;p21">
            <a:extLst>
              <a:ext uri="{FF2B5EF4-FFF2-40B4-BE49-F238E27FC236}">
                <a16:creationId xmlns:a16="http://schemas.microsoft.com/office/drawing/2014/main" id="{2BEDDF01-0C64-A112-CBA0-CBACCA05A3AB}"/>
              </a:ext>
            </a:extLst>
          </p:cNvPr>
          <p:cNvSpPr txBox="1"/>
          <p:nvPr/>
        </p:nvSpPr>
        <p:spPr>
          <a:xfrm>
            <a:off x="5395785" y="1847650"/>
            <a:ext cx="3593400" cy="507801"/>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101600" marR="0" lvl="0" algn="l" rtl="0">
              <a:lnSpc>
                <a:spcPct val="150000"/>
              </a:lnSpc>
              <a:spcBef>
                <a:spcPts val="0"/>
              </a:spcBef>
              <a:spcAft>
                <a:spcPts val="0"/>
              </a:spcAft>
              <a:buSzPts val="2000"/>
            </a:pPr>
            <a:r>
              <a:rPr lang="en-MY" dirty="0" err="1">
                <a:latin typeface="Roboto" panose="02000000000000000000" pitchFamily="2" charset="0"/>
                <a:ea typeface="Roboto" panose="02000000000000000000" pitchFamily="2" charset="0"/>
                <a:cs typeface="Roboto" panose="02000000000000000000" pitchFamily="2" charset="0"/>
                <a:sym typeface="Rubik"/>
              </a:rPr>
              <a:t>Menjeneralisasi</a:t>
            </a:r>
            <a:r>
              <a:rPr lang="en-MY" dirty="0">
                <a:latin typeface="Roboto" panose="02000000000000000000" pitchFamily="2" charset="0"/>
                <a:ea typeface="Roboto" panose="02000000000000000000" pitchFamily="2" charset="0"/>
                <a:cs typeface="Roboto" panose="02000000000000000000" pitchFamily="2" charset="0"/>
                <a:sym typeface="Rubik"/>
              </a:rPr>
              <a:t> </a:t>
            </a:r>
            <a:r>
              <a:rPr lang="en-MY" dirty="0" err="1">
                <a:latin typeface="Roboto" panose="02000000000000000000" pitchFamily="2" charset="0"/>
                <a:ea typeface="Roboto" panose="02000000000000000000" pitchFamily="2" charset="0"/>
                <a:cs typeface="Roboto" panose="02000000000000000000" pitchFamily="2" charset="0"/>
                <a:sym typeface="Rubik"/>
              </a:rPr>
              <a:t>nilai</a:t>
            </a:r>
            <a:r>
              <a:rPr lang="en-MY" dirty="0">
                <a:latin typeface="Roboto" panose="02000000000000000000" pitchFamily="2" charset="0"/>
                <a:ea typeface="Roboto" panose="02000000000000000000" pitchFamily="2" charset="0"/>
                <a:cs typeface="Roboto" panose="02000000000000000000" pitchFamily="2" charset="0"/>
                <a:sym typeface="Rubik"/>
              </a:rPr>
              <a:t> </a:t>
            </a:r>
            <a:r>
              <a:rPr lang="en-MY" dirty="0" err="1">
                <a:latin typeface="Roboto" panose="02000000000000000000" pitchFamily="2" charset="0"/>
                <a:ea typeface="Roboto" panose="02000000000000000000" pitchFamily="2" charset="0"/>
                <a:cs typeface="Roboto" panose="02000000000000000000" pitchFamily="2" charset="0"/>
                <a:sym typeface="Rubik"/>
              </a:rPr>
              <a:t>na</a:t>
            </a:r>
            <a:r>
              <a:rPr lang="en-MY" dirty="0">
                <a:latin typeface="Roboto" panose="02000000000000000000" pitchFamily="2" charset="0"/>
                <a:ea typeface="Roboto" panose="02000000000000000000" pitchFamily="2" charset="0"/>
                <a:cs typeface="Roboto" panose="02000000000000000000" pitchFamily="2" charset="0"/>
                <a:sym typeface="Rubik"/>
              </a:rPr>
              <a:t> </a:t>
            </a:r>
            <a:r>
              <a:rPr lang="en-MY" dirty="0" err="1">
                <a:latin typeface="Roboto" panose="02000000000000000000" pitchFamily="2" charset="0"/>
                <a:ea typeface="Roboto" panose="02000000000000000000" pitchFamily="2" charset="0"/>
                <a:cs typeface="Roboto" panose="02000000000000000000" pitchFamily="2" charset="0"/>
                <a:sym typeface="Rubik"/>
              </a:rPr>
              <a:t>sebagai</a:t>
            </a:r>
            <a:r>
              <a:rPr lang="en-MY" dirty="0">
                <a:latin typeface="Roboto" panose="02000000000000000000" pitchFamily="2" charset="0"/>
                <a:ea typeface="Roboto" panose="02000000000000000000" pitchFamily="2" charset="0"/>
                <a:cs typeface="Roboto" panose="02000000000000000000" pitchFamily="2" charset="0"/>
                <a:sym typeface="Rubik"/>
              </a:rPr>
              <a:t> &lt;1 </a:t>
            </a:r>
            <a:r>
              <a:rPr lang="en-MY" dirty="0" err="1">
                <a:latin typeface="Roboto" panose="02000000000000000000" pitchFamily="2" charset="0"/>
                <a:ea typeface="Roboto" panose="02000000000000000000" pitchFamily="2" charset="0"/>
                <a:cs typeface="Roboto" panose="02000000000000000000" pitchFamily="2" charset="0"/>
                <a:sym typeface="Rubik"/>
              </a:rPr>
              <a:t>tahun</a:t>
            </a:r>
            <a:endParaRPr dirty="0">
              <a:latin typeface="Roboto" panose="02000000000000000000" pitchFamily="2" charset="0"/>
              <a:ea typeface="Roboto" panose="02000000000000000000" pitchFamily="2" charset="0"/>
              <a:cs typeface="Roboto" panose="02000000000000000000" pitchFamily="2" charset="0"/>
              <a:sym typeface="Rubik"/>
            </a:endParaRPr>
          </a:p>
        </p:txBody>
      </p:sp>
      <p:sp>
        <p:nvSpPr>
          <p:cNvPr id="7" name="Rectangle 6">
            <a:extLst>
              <a:ext uri="{FF2B5EF4-FFF2-40B4-BE49-F238E27FC236}">
                <a16:creationId xmlns:a16="http://schemas.microsoft.com/office/drawing/2014/main" id="{9BB334DC-3603-DD61-00AA-CEF86DE37F0A}"/>
              </a:ext>
            </a:extLst>
          </p:cNvPr>
          <p:cNvSpPr/>
          <p:nvPr/>
        </p:nvSpPr>
        <p:spPr>
          <a:xfrm>
            <a:off x="624468" y="2984458"/>
            <a:ext cx="4445620" cy="717747"/>
          </a:xfrm>
          <a:prstGeom prst="rect">
            <a:avLst/>
          </a:prstGeom>
          <a:solidFill>
            <a:srgbClr val="FFC000">
              <a:alpha val="2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Google Shape;142;p21">
            <a:extLst>
              <a:ext uri="{FF2B5EF4-FFF2-40B4-BE49-F238E27FC236}">
                <a16:creationId xmlns:a16="http://schemas.microsoft.com/office/drawing/2014/main" id="{04C554D9-DDA6-543C-F0FD-C1DB7A865EDF}"/>
              </a:ext>
            </a:extLst>
          </p:cNvPr>
          <p:cNvSpPr txBox="1"/>
          <p:nvPr/>
        </p:nvSpPr>
        <p:spPr>
          <a:xfrm>
            <a:off x="5436996" y="3079538"/>
            <a:ext cx="3593400" cy="507801"/>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101600" marR="0" lvl="0" algn="l" rtl="0">
              <a:lnSpc>
                <a:spcPct val="150000"/>
              </a:lnSpc>
              <a:spcBef>
                <a:spcPts val="0"/>
              </a:spcBef>
              <a:spcAft>
                <a:spcPts val="0"/>
              </a:spcAft>
              <a:buSzPts val="2000"/>
            </a:pPr>
            <a:r>
              <a:rPr lang="en-MY" dirty="0">
                <a:latin typeface="Roboto" panose="02000000000000000000" pitchFamily="2" charset="0"/>
                <a:ea typeface="Roboto" panose="02000000000000000000" pitchFamily="2" charset="0"/>
                <a:cs typeface="Roboto" panose="02000000000000000000" pitchFamily="2" charset="0"/>
                <a:sym typeface="Rubik"/>
              </a:rPr>
              <a:t>Nilai </a:t>
            </a:r>
            <a:r>
              <a:rPr lang="en-MY" dirty="0" err="1">
                <a:latin typeface="Roboto" panose="02000000000000000000" pitchFamily="2" charset="0"/>
                <a:ea typeface="Roboto" panose="02000000000000000000" pitchFamily="2" charset="0"/>
                <a:cs typeface="Roboto" panose="02000000000000000000" pitchFamily="2" charset="0"/>
                <a:sym typeface="Rubik"/>
              </a:rPr>
              <a:t>na</a:t>
            </a:r>
            <a:r>
              <a:rPr lang="en-MY" dirty="0">
                <a:latin typeface="Roboto" panose="02000000000000000000" pitchFamily="2" charset="0"/>
                <a:ea typeface="Roboto" panose="02000000000000000000" pitchFamily="2" charset="0"/>
                <a:cs typeface="Roboto" panose="02000000000000000000" pitchFamily="2" charset="0"/>
                <a:sym typeface="Rubik"/>
              </a:rPr>
              <a:t> di </a:t>
            </a:r>
            <a:r>
              <a:rPr lang="en-MY" dirty="0" err="1">
                <a:latin typeface="Roboto" panose="02000000000000000000" pitchFamily="2" charset="0"/>
                <a:ea typeface="Roboto" panose="02000000000000000000" pitchFamily="2" charset="0"/>
                <a:cs typeface="Roboto" panose="02000000000000000000" pitchFamily="2" charset="0"/>
                <a:sym typeface="Rubik"/>
              </a:rPr>
              <a:t>bawah</a:t>
            </a:r>
            <a:r>
              <a:rPr lang="en-MY" dirty="0">
                <a:latin typeface="Roboto" panose="02000000000000000000" pitchFamily="2" charset="0"/>
                <a:ea typeface="Roboto" panose="02000000000000000000" pitchFamily="2" charset="0"/>
                <a:cs typeface="Roboto" panose="02000000000000000000" pitchFamily="2" charset="0"/>
                <a:sym typeface="Rubik"/>
              </a:rPr>
              <a:t> 1% </a:t>
            </a:r>
            <a:r>
              <a:rPr lang="en-MY" dirty="0" err="1">
                <a:latin typeface="Roboto" panose="02000000000000000000" pitchFamily="2" charset="0"/>
                <a:ea typeface="Roboto" panose="02000000000000000000" pitchFamily="2" charset="0"/>
                <a:cs typeface="Roboto" panose="02000000000000000000" pitchFamily="2" charset="0"/>
                <a:sym typeface="Rubik"/>
              </a:rPr>
              <a:t>diisi</a:t>
            </a:r>
            <a:r>
              <a:rPr lang="en-MY" dirty="0">
                <a:latin typeface="Roboto" panose="02000000000000000000" pitchFamily="2" charset="0"/>
                <a:ea typeface="Roboto" panose="02000000000000000000" pitchFamily="2" charset="0"/>
                <a:cs typeface="Roboto" panose="02000000000000000000" pitchFamily="2" charset="0"/>
                <a:sym typeface="Rubik"/>
              </a:rPr>
              <a:t> </a:t>
            </a:r>
            <a:r>
              <a:rPr lang="en-MY" dirty="0" err="1">
                <a:latin typeface="Roboto" panose="02000000000000000000" pitchFamily="2" charset="0"/>
                <a:ea typeface="Roboto" panose="02000000000000000000" pitchFamily="2" charset="0"/>
                <a:cs typeface="Roboto" panose="02000000000000000000" pitchFamily="2" charset="0"/>
                <a:sym typeface="Rubik"/>
              </a:rPr>
              <a:t>dengan</a:t>
            </a:r>
            <a:r>
              <a:rPr lang="en-MY" dirty="0">
                <a:latin typeface="Roboto" panose="02000000000000000000" pitchFamily="2" charset="0"/>
                <a:ea typeface="Roboto" panose="02000000000000000000" pitchFamily="2" charset="0"/>
                <a:cs typeface="Roboto" panose="02000000000000000000" pitchFamily="2" charset="0"/>
                <a:sym typeface="Rubik"/>
              </a:rPr>
              <a:t> modus</a:t>
            </a:r>
            <a:endParaRPr dirty="0">
              <a:latin typeface="Roboto" panose="02000000000000000000" pitchFamily="2" charset="0"/>
              <a:ea typeface="Roboto" panose="02000000000000000000" pitchFamily="2" charset="0"/>
              <a:cs typeface="Roboto" panose="02000000000000000000" pitchFamily="2" charset="0"/>
              <a:sym typeface="Rubik"/>
            </a:endParaRPr>
          </a:p>
        </p:txBody>
      </p:sp>
      <p:sp>
        <p:nvSpPr>
          <p:cNvPr id="9" name="Isosceles Triangle 8">
            <a:extLst>
              <a:ext uri="{FF2B5EF4-FFF2-40B4-BE49-F238E27FC236}">
                <a16:creationId xmlns:a16="http://schemas.microsoft.com/office/drawing/2014/main" id="{BD6235C6-5804-DB32-63E1-10E6DD33EDCB}"/>
              </a:ext>
            </a:extLst>
          </p:cNvPr>
          <p:cNvSpPr/>
          <p:nvPr/>
        </p:nvSpPr>
        <p:spPr>
          <a:xfrm rot="5400000">
            <a:off x="4915595" y="3119787"/>
            <a:ext cx="736910" cy="427927"/>
          </a:xfrm>
          <a:prstGeom prst="triangle">
            <a:avLst/>
          </a:prstGeom>
          <a:solidFill>
            <a:srgbClr val="FFC000">
              <a:alpha val="2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a:extLst>
              <a:ext uri="{FF2B5EF4-FFF2-40B4-BE49-F238E27FC236}">
                <a16:creationId xmlns:a16="http://schemas.microsoft.com/office/drawing/2014/main" id="{72FFB425-E7FC-2671-9E4B-C7F2ABF5298C}"/>
              </a:ext>
            </a:extLst>
          </p:cNvPr>
          <p:cNvSpPr/>
          <p:nvPr/>
        </p:nvSpPr>
        <p:spPr>
          <a:xfrm>
            <a:off x="630976" y="4098553"/>
            <a:ext cx="4445620" cy="301717"/>
          </a:xfrm>
          <a:prstGeom prst="rect">
            <a:avLst/>
          </a:prstGeom>
          <a:solidFill>
            <a:srgbClr val="0070C0">
              <a:alpha val="2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Isosceles Triangle 10">
            <a:extLst>
              <a:ext uri="{FF2B5EF4-FFF2-40B4-BE49-F238E27FC236}">
                <a16:creationId xmlns:a16="http://schemas.microsoft.com/office/drawing/2014/main" id="{E81DF313-6E17-53F2-94F7-02144A274C45}"/>
              </a:ext>
            </a:extLst>
          </p:cNvPr>
          <p:cNvSpPr/>
          <p:nvPr/>
        </p:nvSpPr>
        <p:spPr>
          <a:xfrm rot="5400000">
            <a:off x="4991334" y="4035387"/>
            <a:ext cx="600299" cy="427927"/>
          </a:xfrm>
          <a:prstGeom prst="triangle">
            <a:avLst/>
          </a:prstGeom>
          <a:solidFill>
            <a:srgbClr val="0070C0">
              <a:alpha val="2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Google Shape;142;p21">
            <a:extLst>
              <a:ext uri="{FF2B5EF4-FFF2-40B4-BE49-F238E27FC236}">
                <a16:creationId xmlns:a16="http://schemas.microsoft.com/office/drawing/2014/main" id="{2BF2044E-75E0-BE78-4349-7AEF0538904C}"/>
              </a:ext>
            </a:extLst>
          </p:cNvPr>
          <p:cNvSpPr txBox="1"/>
          <p:nvPr/>
        </p:nvSpPr>
        <p:spPr>
          <a:xfrm>
            <a:off x="5395785" y="3972485"/>
            <a:ext cx="3593400" cy="507801"/>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101600" marR="0" lvl="0" algn="l" rtl="0">
              <a:lnSpc>
                <a:spcPct val="150000"/>
              </a:lnSpc>
              <a:spcBef>
                <a:spcPts val="0"/>
              </a:spcBef>
              <a:spcAft>
                <a:spcPts val="0"/>
              </a:spcAft>
              <a:buSzPts val="2000"/>
            </a:pPr>
            <a:r>
              <a:rPr lang="en-MY" dirty="0">
                <a:latin typeface="Roboto" panose="02000000000000000000" pitchFamily="2" charset="0"/>
                <a:ea typeface="Roboto" panose="02000000000000000000" pitchFamily="2" charset="0"/>
                <a:cs typeface="Roboto" panose="02000000000000000000" pitchFamily="2" charset="0"/>
                <a:sym typeface="Rubik"/>
              </a:rPr>
              <a:t>Nilai </a:t>
            </a:r>
            <a:r>
              <a:rPr lang="en-MY" dirty="0" err="1">
                <a:latin typeface="Roboto" panose="02000000000000000000" pitchFamily="2" charset="0"/>
                <a:ea typeface="Roboto" panose="02000000000000000000" pitchFamily="2" charset="0"/>
                <a:cs typeface="Roboto" panose="02000000000000000000" pitchFamily="2" charset="0"/>
                <a:sym typeface="Rubik"/>
              </a:rPr>
              <a:t>na</a:t>
            </a:r>
            <a:r>
              <a:rPr lang="en-MY" dirty="0">
                <a:latin typeface="Roboto" panose="02000000000000000000" pitchFamily="2" charset="0"/>
                <a:ea typeface="Roboto" panose="02000000000000000000" pitchFamily="2" charset="0"/>
                <a:cs typeface="Roboto" panose="02000000000000000000" pitchFamily="2" charset="0"/>
                <a:sym typeface="Rubik"/>
              </a:rPr>
              <a:t> 15% </a:t>
            </a:r>
            <a:r>
              <a:rPr lang="en-MY" dirty="0" err="1">
                <a:latin typeface="Roboto" panose="02000000000000000000" pitchFamily="2" charset="0"/>
                <a:ea typeface="Roboto" panose="02000000000000000000" pitchFamily="2" charset="0"/>
                <a:cs typeface="Roboto" panose="02000000000000000000" pitchFamily="2" charset="0"/>
                <a:sym typeface="Rubik"/>
              </a:rPr>
              <a:t>akan</a:t>
            </a:r>
            <a:r>
              <a:rPr lang="en-MY" dirty="0">
                <a:latin typeface="Roboto" panose="02000000000000000000" pitchFamily="2" charset="0"/>
                <a:ea typeface="Roboto" panose="02000000000000000000" pitchFamily="2" charset="0"/>
                <a:cs typeface="Roboto" panose="02000000000000000000" pitchFamily="2" charset="0"/>
                <a:sym typeface="Rubik"/>
              </a:rPr>
              <a:t> </a:t>
            </a:r>
            <a:r>
              <a:rPr lang="en-MY" dirty="0" err="1">
                <a:latin typeface="Roboto" panose="02000000000000000000" pitchFamily="2" charset="0"/>
                <a:ea typeface="Roboto" panose="02000000000000000000" pitchFamily="2" charset="0"/>
                <a:cs typeface="Roboto" panose="02000000000000000000" pitchFamily="2" charset="0"/>
                <a:sym typeface="Rubik"/>
              </a:rPr>
              <a:t>dihapus</a:t>
            </a:r>
            <a:r>
              <a:rPr lang="en-MY" dirty="0">
                <a:latin typeface="Roboto" panose="02000000000000000000" pitchFamily="2" charset="0"/>
                <a:ea typeface="Roboto" panose="02000000000000000000" pitchFamily="2" charset="0"/>
                <a:cs typeface="Roboto" panose="02000000000000000000" pitchFamily="2" charset="0"/>
                <a:sym typeface="Rubik"/>
              </a:rPr>
              <a:t> </a:t>
            </a:r>
            <a:r>
              <a:rPr lang="en-MY" dirty="0" err="1">
                <a:latin typeface="Roboto" panose="02000000000000000000" pitchFamily="2" charset="0"/>
                <a:ea typeface="Roboto" panose="02000000000000000000" pitchFamily="2" charset="0"/>
                <a:cs typeface="Roboto" panose="02000000000000000000" pitchFamily="2" charset="0"/>
                <a:sym typeface="Rubik"/>
              </a:rPr>
              <a:t>dari</a:t>
            </a:r>
            <a:r>
              <a:rPr lang="en-MY" dirty="0">
                <a:latin typeface="Roboto" panose="02000000000000000000" pitchFamily="2" charset="0"/>
                <a:ea typeface="Roboto" panose="02000000000000000000" pitchFamily="2" charset="0"/>
                <a:cs typeface="Roboto" panose="02000000000000000000" pitchFamily="2" charset="0"/>
                <a:sym typeface="Rubik"/>
              </a:rPr>
              <a:t> data</a:t>
            </a:r>
            <a:endParaRPr dirty="0">
              <a:latin typeface="Roboto" panose="02000000000000000000" pitchFamily="2" charset="0"/>
              <a:ea typeface="Roboto" panose="02000000000000000000" pitchFamily="2" charset="0"/>
              <a:cs typeface="Roboto" panose="02000000000000000000" pitchFamily="2" charset="0"/>
              <a:sym typeface="Rubik"/>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0">
          <a:extLst>
            <a:ext uri="{FF2B5EF4-FFF2-40B4-BE49-F238E27FC236}">
              <a16:creationId xmlns:a16="http://schemas.microsoft.com/office/drawing/2014/main" id="{87D4FE97-EE05-6543-37B3-EA4963C59EAE}"/>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7F25FCFC-5C1B-1E14-9704-59AD2E588A57}"/>
              </a:ext>
            </a:extLst>
          </p:cNvPr>
          <p:cNvPicPr>
            <a:picLocks noChangeAspect="1"/>
          </p:cNvPicPr>
          <p:nvPr/>
        </p:nvPicPr>
        <p:blipFill>
          <a:blip r:embed="rId3"/>
          <a:stretch>
            <a:fillRect/>
          </a:stretch>
        </p:blipFill>
        <p:spPr>
          <a:xfrm>
            <a:off x="542692" y="2400799"/>
            <a:ext cx="3480333" cy="2615110"/>
          </a:xfrm>
          <a:prstGeom prst="rect">
            <a:avLst/>
          </a:prstGeom>
        </p:spPr>
      </p:pic>
      <p:pic>
        <p:nvPicPr>
          <p:cNvPr id="15" name="Picture 14">
            <a:extLst>
              <a:ext uri="{FF2B5EF4-FFF2-40B4-BE49-F238E27FC236}">
                <a16:creationId xmlns:a16="http://schemas.microsoft.com/office/drawing/2014/main" id="{61FEC116-2726-4F0E-59AD-7D27AD97A958}"/>
              </a:ext>
            </a:extLst>
          </p:cNvPr>
          <p:cNvPicPr>
            <a:picLocks noChangeAspect="1"/>
          </p:cNvPicPr>
          <p:nvPr/>
        </p:nvPicPr>
        <p:blipFill>
          <a:blip r:embed="rId4"/>
          <a:stretch>
            <a:fillRect/>
          </a:stretch>
        </p:blipFill>
        <p:spPr>
          <a:xfrm>
            <a:off x="545218" y="912550"/>
            <a:ext cx="8056090" cy="1360657"/>
          </a:xfrm>
          <a:prstGeom prst="rect">
            <a:avLst/>
          </a:prstGeom>
        </p:spPr>
      </p:pic>
      <p:pic>
        <p:nvPicPr>
          <p:cNvPr id="132" name="Google Shape;132;p20">
            <a:extLst>
              <a:ext uri="{FF2B5EF4-FFF2-40B4-BE49-F238E27FC236}">
                <a16:creationId xmlns:a16="http://schemas.microsoft.com/office/drawing/2014/main" id="{A032192A-5089-CF22-B0F1-C6FB8F7678D6}"/>
              </a:ext>
            </a:extLst>
          </p:cNvPr>
          <p:cNvPicPr preferRelativeResize="0"/>
          <p:nvPr/>
        </p:nvPicPr>
        <p:blipFill rotWithShape="1">
          <a:blip r:embed="rId5">
            <a:alphaModFix/>
          </a:blip>
          <a:srcRect t="5658" b="5649"/>
          <a:stretch/>
        </p:blipFill>
        <p:spPr>
          <a:xfrm>
            <a:off x="7317600" y="185625"/>
            <a:ext cx="1399902" cy="541300"/>
          </a:xfrm>
          <a:prstGeom prst="rect">
            <a:avLst/>
          </a:prstGeom>
          <a:noFill/>
          <a:ln>
            <a:noFill/>
          </a:ln>
        </p:spPr>
      </p:pic>
      <p:sp>
        <p:nvSpPr>
          <p:cNvPr id="133" name="Google Shape;133;p20">
            <a:extLst>
              <a:ext uri="{FF2B5EF4-FFF2-40B4-BE49-F238E27FC236}">
                <a16:creationId xmlns:a16="http://schemas.microsoft.com/office/drawing/2014/main" id="{A39392CC-71BF-0F37-BAA4-E54965B6BDC7}"/>
              </a:ext>
            </a:extLst>
          </p:cNvPr>
          <p:cNvSpPr txBox="1"/>
          <p:nvPr/>
        </p:nvSpPr>
        <p:spPr>
          <a:xfrm>
            <a:off x="542692" y="385588"/>
            <a:ext cx="8260807"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57150" marR="0" lvl="0" algn="l" rtl="0">
              <a:lnSpc>
                <a:spcPct val="100000"/>
              </a:lnSpc>
              <a:spcBef>
                <a:spcPts val="0"/>
              </a:spcBef>
              <a:spcAft>
                <a:spcPts val="0"/>
              </a:spcAft>
              <a:buClr>
                <a:srgbClr val="000000"/>
              </a:buClr>
              <a:buSzPts val="2700"/>
            </a:pPr>
            <a:r>
              <a:rPr lang="en" sz="2700" b="1" dirty="0">
                <a:latin typeface="Rubik"/>
                <a:ea typeface="Rubik"/>
                <a:cs typeface="Rubik"/>
                <a:sym typeface="Rubik"/>
              </a:rPr>
              <a:t>Outliers </a:t>
            </a:r>
            <a:r>
              <a:rPr lang="en" sz="2700" b="1" dirty="0">
                <a:solidFill>
                  <a:schemeClr val="accent5"/>
                </a:solidFill>
                <a:latin typeface="Rubik"/>
                <a:ea typeface="Rubik"/>
                <a:cs typeface="Rubik"/>
                <a:sym typeface="Rubik"/>
              </a:rPr>
              <a:t>Processing</a:t>
            </a:r>
            <a:endParaRPr sz="2700" b="1" dirty="0">
              <a:solidFill>
                <a:schemeClr val="accent5"/>
              </a:solidFill>
              <a:latin typeface="Rubik"/>
              <a:ea typeface="Rubik"/>
              <a:cs typeface="Rubik"/>
              <a:sym typeface="Rubik"/>
            </a:endParaRPr>
          </a:p>
        </p:txBody>
      </p:sp>
      <p:pic>
        <p:nvPicPr>
          <p:cNvPr id="131" name="Google Shape;131;p20">
            <a:extLst>
              <a:ext uri="{FF2B5EF4-FFF2-40B4-BE49-F238E27FC236}">
                <a16:creationId xmlns:a16="http://schemas.microsoft.com/office/drawing/2014/main" id="{1823A531-C390-535A-F5BD-60FDCAF4761E}"/>
              </a:ext>
            </a:extLst>
          </p:cNvPr>
          <p:cNvPicPr preferRelativeResize="0"/>
          <p:nvPr/>
        </p:nvPicPr>
        <p:blipFill rotWithShape="1">
          <a:blip r:embed="rId6">
            <a:alphaModFix amt="10000"/>
          </a:blip>
          <a:srcRect/>
          <a:stretch/>
        </p:blipFill>
        <p:spPr>
          <a:xfrm>
            <a:off x="0" y="0"/>
            <a:ext cx="9144001" cy="5143501"/>
          </a:xfrm>
          <a:prstGeom prst="rect">
            <a:avLst/>
          </a:prstGeom>
          <a:noFill/>
          <a:ln>
            <a:noFill/>
          </a:ln>
        </p:spPr>
      </p:pic>
      <p:sp>
        <p:nvSpPr>
          <p:cNvPr id="6" name="Google Shape;142;p21">
            <a:extLst>
              <a:ext uri="{FF2B5EF4-FFF2-40B4-BE49-F238E27FC236}">
                <a16:creationId xmlns:a16="http://schemas.microsoft.com/office/drawing/2014/main" id="{46BCE739-A085-60C8-D331-D579E4C00A24}"/>
              </a:ext>
            </a:extLst>
          </p:cNvPr>
          <p:cNvSpPr txBox="1"/>
          <p:nvPr/>
        </p:nvSpPr>
        <p:spPr>
          <a:xfrm>
            <a:off x="5314009" y="2400799"/>
            <a:ext cx="3593400" cy="1264933"/>
          </a:xfrm>
          <a:prstGeom prst="cloud">
            <a:avLst/>
          </a:prstGeom>
          <a:solidFill>
            <a:srgbClr val="0097A7"/>
          </a:solid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101600" marR="0" lvl="0" algn="l" rtl="0">
              <a:lnSpc>
                <a:spcPct val="150000"/>
              </a:lnSpc>
              <a:spcBef>
                <a:spcPts val="0"/>
              </a:spcBef>
              <a:spcAft>
                <a:spcPts val="0"/>
              </a:spcAft>
              <a:buSzPts val="2000"/>
            </a:pPr>
            <a:r>
              <a:rPr lang="en-MY" dirty="0">
                <a:solidFill>
                  <a:schemeClr val="bg1"/>
                </a:solidFill>
                <a:latin typeface="Roboto" panose="02000000000000000000" pitchFamily="2" charset="0"/>
                <a:ea typeface="Roboto" panose="02000000000000000000" pitchFamily="2" charset="0"/>
                <a:cs typeface="Roboto" panose="02000000000000000000" pitchFamily="2" charset="0"/>
                <a:sym typeface="Rubik"/>
              </a:rPr>
              <a:t>2. </a:t>
            </a:r>
            <a:r>
              <a:rPr lang="en-MY" dirty="0" err="1">
                <a:solidFill>
                  <a:schemeClr val="bg1"/>
                </a:solidFill>
                <a:latin typeface="Roboto" panose="02000000000000000000" pitchFamily="2" charset="0"/>
                <a:ea typeface="Roboto" panose="02000000000000000000" pitchFamily="2" charset="0"/>
                <a:cs typeface="Roboto" panose="02000000000000000000" pitchFamily="2" charset="0"/>
                <a:sym typeface="Rubik"/>
              </a:rPr>
              <a:t>Memberi</a:t>
            </a:r>
            <a:r>
              <a:rPr lang="en-MY" dirty="0">
                <a:solidFill>
                  <a:schemeClr val="bg1"/>
                </a:solidFill>
                <a:latin typeface="Roboto" panose="02000000000000000000" pitchFamily="2" charset="0"/>
                <a:ea typeface="Roboto" panose="02000000000000000000" pitchFamily="2" charset="0"/>
                <a:cs typeface="Roboto" panose="02000000000000000000" pitchFamily="2" charset="0"/>
                <a:sym typeface="Rubik"/>
              </a:rPr>
              <a:t> Batasan pada </a:t>
            </a:r>
            <a:r>
              <a:rPr lang="en-MY" dirty="0" err="1">
                <a:solidFill>
                  <a:schemeClr val="bg1"/>
                </a:solidFill>
                <a:latin typeface="Roboto" panose="02000000000000000000" pitchFamily="2" charset="0"/>
                <a:ea typeface="Roboto" panose="02000000000000000000" pitchFamily="2" charset="0"/>
                <a:cs typeface="Roboto" panose="02000000000000000000" pitchFamily="2" charset="0"/>
                <a:sym typeface="Rubik"/>
              </a:rPr>
              <a:t>nilai</a:t>
            </a:r>
            <a:r>
              <a:rPr lang="en-MY" dirty="0">
                <a:solidFill>
                  <a:schemeClr val="bg1"/>
                </a:solidFill>
                <a:latin typeface="Roboto" panose="02000000000000000000" pitchFamily="2" charset="0"/>
                <a:ea typeface="Roboto" panose="02000000000000000000" pitchFamily="2" charset="0"/>
                <a:cs typeface="Roboto" panose="02000000000000000000" pitchFamily="2" charset="0"/>
                <a:sym typeface="Rubik"/>
              </a:rPr>
              <a:t> </a:t>
            </a:r>
            <a:r>
              <a:rPr lang="en-MY" dirty="0" err="1">
                <a:solidFill>
                  <a:schemeClr val="bg1"/>
                </a:solidFill>
                <a:latin typeface="Roboto" panose="02000000000000000000" pitchFamily="2" charset="0"/>
                <a:ea typeface="Roboto" panose="02000000000000000000" pitchFamily="2" charset="0"/>
                <a:cs typeface="Roboto" panose="02000000000000000000" pitchFamily="2" charset="0"/>
                <a:sym typeface="Rubik"/>
              </a:rPr>
              <a:t>tertentu</a:t>
            </a:r>
            <a:endParaRPr dirty="0">
              <a:solidFill>
                <a:schemeClr val="bg1"/>
              </a:solidFill>
              <a:latin typeface="Roboto" panose="02000000000000000000" pitchFamily="2" charset="0"/>
              <a:ea typeface="Roboto" panose="02000000000000000000" pitchFamily="2" charset="0"/>
              <a:cs typeface="Roboto" panose="02000000000000000000" pitchFamily="2" charset="0"/>
              <a:sym typeface="Rubik"/>
            </a:endParaRPr>
          </a:p>
        </p:txBody>
      </p:sp>
      <p:sp>
        <p:nvSpPr>
          <p:cNvPr id="17" name="Google Shape;142;p21">
            <a:extLst>
              <a:ext uri="{FF2B5EF4-FFF2-40B4-BE49-F238E27FC236}">
                <a16:creationId xmlns:a16="http://schemas.microsoft.com/office/drawing/2014/main" id="{3E16B2D5-E108-8557-6EFC-5A96393BC803}"/>
              </a:ext>
            </a:extLst>
          </p:cNvPr>
          <p:cNvSpPr txBox="1"/>
          <p:nvPr/>
        </p:nvSpPr>
        <p:spPr>
          <a:xfrm>
            <a:off x="4565717" y="3718741"/>
            <a:ext cx="3841478" cy="1264933"/>
          </a:xfrm>
          <a:prstGeom prst="cloud">
            <a:avLst/>
          </a:prstGeom>
          <a:solidFill>
            <a:srgbClr val="0097A7"/>
          </a:solid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101600" marR="0" lvl="0" algn="l" rtl="0">
              <a:lnSpc>
                <a:spcPct val="150000"/>
              </a:lnSpc>
              <a:spcBef>
                <a:spcPts val="0"/>
              </a:spcBef>
              <a:spcAft>
                <a:spcPts val="0"/>
              </a:spcAft>
              <a:buSzPts val="2000"/>
            </a:pPr>
            <a:r>
              <a:rPr lang="en-MY" dirty="0">
                <a:solidFill>
                  <a:schemeClr val="bg1"/>
                </a:solidFill>
                <a:latin typeface="Roboto" panose="02000000000000000000" pitchFamily="2" charset="0"/>
                <a:ea typeface="Roboto" panose="02000000000000000000" pitchFamily="2" charset="0"/>
                <a:cs typeface="Roboto" panose="02000000000000000000" pitchFamily="2" charset="0"/>
                <a:sym typeface="Rubik"/>
              </a:rPr>
              <a:t>1. </a:t>
            </a:r>
            <a:r>
              <a:rPr lang="en-MY" dirty="0" err="1">
                <a:solidFill>
                  <a:schemeClr val="bg1"/>
                </a:solidFill>
                <a:latin typeface="Roboto" panose="02000000000000000000" pitchFamily="2" charset="0"/>
                <a:ea typeface="Roboto" panose="02000000000000000000" pitchFamily="2" charset="0"/>
                <a:cs typeface="Roboto" panose="02000000000000000000" pitchFamily="2" charset="0"/>
                <a:sym typeface="Rubik"/>
              </a:rPr>
              <a:t>Menghapus</a:t>
            </a:r>
            <a:r>
              <a:rPr lang="en-MY" dirty="0">
                <a:solidFill>
                  <a:schemeClr val="bg1"/>
                </a:solidFill>
                <a:latin typeface="Roboto" panose="02000000000000000000" pitchFamily="2" charset="0"/>
                <a:ea typeface="Roboto" panose="02000000000000000000" pitchFamily="2" charset="0"/>
                <a:cs typeface="Roboto" panose="02000000000000000000" pitchFamily="2" charset="0"/>
                <a:sym typeface="Rubik"/>
              </a:rPr>
              <a:t> Outliers </a:t>
            </a:r>
            <a:r>
              <a:rPr lang="en-MY" dirty="0" err="1">
                <a:solidFill>
                  <a:schemeClr val="bg1"/>
                </a:solidFill>
                <a:latin typeface="Roboto" panose="02000000000000000000" pitchFamily="2" charset="0"/>
                <a:ea typeface="Roboto" panose="02000000000000000000" pitchFamily="2" charset="0"/>
                <a:cs typeface="Roboto" panose="02000000000000000000" pitchFamily="2" charset="0"/>
                <a:sym typeface="Rubik"/>
              </a:rPr>
              <a:t>dengan</a:t>
            </a:r>
            <a:r>
              <a:rPr lang="en-MY" dirty="0">
                <a:solidFill>
                  <a:schemeClr val="bg1"/>
                </a:solidFill>
                <a:latin typeface="Roboto" panose="02000000000000000000" pitchFamily="2" charset="0"/>
                <a:ea typeface="Roboto" panose="02000000000000000000" pitchFamily="2" charset="0"/>
                <a:cs typeface="Roboto" panose="02000000000000000000" pitchFamily="2" charset="0"/>
                <a:sym typeface="Rubik"/>
              </a:rPr>
              <a:t> Teknik IQR.</a:t>
            </a:r>
            <a:endParaRPr dirty="0">
              <a:solidFill>
                <a:schemeClr val="bg1"/>
              </a:solidFill>
              <a:latin typeface="Roboto" panose="02000000000000000000" pitchFamily="2" charset="0"/>
              <a:ea typeface="Roboto" panose="02000000000000000000" pitchFamily="2" charset="0"/>
              <a:cs typeface="Roboto" panose="02000000000000000000" pitchFamily="2" charset="0"/>
              <a:sym typeface="Rubik"/>
            </a:endParaRPr>
          </a:p>
        </p:txBody>
      </p:sp>
      <p:cxnSp>
        <p:nvCxnSpPr>
          <p:cNvPr id="19" name="Straight Arrow Connector 18">
            <a:extLst>
              <a:ext uri="{FF2B5EF4-FFF2-40B4-BE49-F238E27FC236}">
                <a16:creationId xmlns:a16="http://schemas.microsoft.com/office/drawing/2014/main" id="{D26CF07F-4EDF-6BF9-9DE5-BF4698806A23}"/>
              </a:ext>
            </a:extLst>
          </p:cNvPr>
          <p:cNvCxnSpPr/>
          <p:nvPr/>
        </p:nvCxnSpPr>
        <p:spPr>
          <a:xfrm>
            <a:off x="7110709" y="2273207"/>
            <a:ext cx="0" cy="185625"/>
          </a:xfrm>
          <a:prstGeom prst="straightConnector1">
            <a:avLst/>
          </a:prstGeom>
          <a:ln w="38100">
            <a:solidFill>
              <a:srgbClr val="0097A7"/>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4EF41E1-CF1E-FBEF-3F2D-CA70E0D2C89A}"/>
              </a:ext>
            </a:extLst>
          </p:cNvPr>
          <p:cNvCxnSpPr>
            <a:cxnSpLocks/>
          </p:cNvCxnSpPr>
          <p:nvPr/>
        </p:nvCxnSpPr>
        <p:spPr>
          <a:xfrm>
            <a:off x="4023025" y="3522729"/>
            <a:ext cx="928116" cy="417369"/>
          </a:xfrm>
          <a:prstGeom prst="straightConnector1">
            <a:avLst/>
          </a:prstGeom>
          <a:ln w="38100">
            <a:solidFill>
              <a:srgbClr val="0097A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1976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6"/>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7" name="Google Shape;97;p16"/>
          <p:cNvSpPr txBox="1"/>
          <p:nvPr/>
        </p:nvSpPr>
        <p:spPr>
          <a:xfrm>
            <a:off x="340500" y="1406350"/>
            <a:ext cx="5604600" cy="39804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en" sz="1200" b="1">
                <a:latin typeface="Rubik"/>
                <a:ea typeface="Rubik"/>
                <a:cs typeface="Rubik"/>
                <a:sym typeface="Rubik"/>
              </a:rPr>
              <a:t>id/x partners didirikan pada tahun 2002 oleh mantan bankir dan konsultan manajemen yang memiliki pengalaman luas dalam manajemen siklus dan proses kredit, pengembangan skoring, dan manajemen kinerja. Pengalaman gabungan kami telah melayani korporasi di seluruh wilayah Asia dan Australia serta di berbagai industri, khususnya layanan keuangan, telekomunikasi, manufaktur, dan ritel.</a:t>
            </a:r>
            <a:endParaRPr sz="1200" b="1">
              <a:latin typeface="Rubik"/>
              <a:ea typeface="Rubik"/>
              <a:cs typeface="Rubik"/>
              <a:sym typeface="Rubik"/>
            </a:endParaRPr>
          </a:p>
          <a:p>
            <a:pPr marL="0" lvl="0" indent="0" algn="just" rtl="0">
              <a:lnSpc>
                <a:spcPct val="115000"/>
              </a:lnSpc>
              <a:spcBef>
                <a:spcPts val="0"/>
              </a:spcBef>
              <a:spcAft>
                <a:spcPts val="0"/>
              </a:spcAft>
              <a:buClr>
                <a:schemeClr val="dk1"/>
              </a:buClr>
              <a:buSzPts val="1100"/>
              <a:buFont typeface="Arial"/>
              <a:buNone/>
            </a:pPr>
            <a:endParaRPr sz="1200" b="1">
              <a:latin typeface="Rubik"/>
              <a:ea typeface="Rubik"/>
              <a:cs typeface="Rubik"/>
              <a:sym typeface="Rubik"/>
            </a:endParaRPr>
          </a:p>
          <a:p>
            <a:pPr marL="0" lvl="0" indent="0" algn="just" rtl="0">
              <a:lnSpc>
                <a:spcPct val="115000"/>
              </a:lnSpc>
              <a:spcBef>
                <a:spcPts val="0"/>
              </a:spcBef>
              <a:spcAft>
                <a:spcPts val="0"/>
              </a:spcAft>
              <a:buClr>
                <a:schemeClr val="dk1"/>
              </a:buClr>
              <a:buSzPts val="1100"/>
              <a:buFont typeface="Arial"/>
              <a:buNone/>
            </a:pPr>
            <a:r>
              <a:rPr lang="en" sz="1200" b="1">
                <a:latin typeface="Rubik"/>
                <a:ea typeface="Rubik"/>
                <a:cs typeface="Rubik"/>
                <a:sym typeface="Rubik"/>
              </a:rPr>
              <a:t>id/x partners menyediakan layanan konsultasi yang mengkhususkan diri dalam memanfaatkan solusi analitik data dan pengambilan keputusan (DAD) yang dikombinasikan dengan disiplin manajemen risiko dan pemasaran terintegrasi untuk membantu klien mengoptimalkan profitabilitas portofolio dan proses bisnis.</a:t>
            </a:r>
            <a:endParaRPr sz="1200" b="1">
              <a:latin typeface="Rubik"/>
              <a:ea typeface="Rubik"/>
              <a:cs typeface="Rubik"/>
              <a:sym typeface="Rubik"/>
            </a:endParaRPr>
          </a:p>
          <a:p>
            <a:pPr marL="0" lvl="0" indent="0" algn="just" rtl="0">
              <a:lnSpc>
                <a:spcPct val="115000"/>
              </a:lnSpc>
              <a:spcBef>
                <a:spcPts val="0"/>
              </a:spcBef>
              <a:spcAft>
                <a:spcPts val="0"/>
              </a:spcAft>
              <a:buClr>
                <a:schemeClr val="dk1"/>
              </a:buClr>
              <a:buSzPts val="1100"/>
              <a:buFont typeface="Arial"/>
              <a:buNone/>
            </a:pPr>
            <a:endParaRPr sz="1200" b="1">
              <a:latin typeface="Rubik"/>
              <a:ea typeface="Rubik"/>
              <a:cs typeface="Rubik"/>
              <a:sym typeface="Rubik"/>
            </a:endParaRPr>
          </a:p>
          <a:p>
            <a:pPr marL="0" lvl="0" indent="0" algn="just" rtl="0">
              <a:lnSpc>
                <a:spcPct val="115000"/>
              </a:lnSpc>
              <a:spcBef>
                <a:spcPts val="0"/>
              </a:spcBef>
              <a:spcAft>
                <a:spcPts val="0"/>
              </a:spcAft>
              <a:buClr>
                <a:schemeClr val="dk1"/>
              </a:buClr>
              <a:buSzPts val="1100"/>
              <a:buFont typeface="Arial"/>
              <a:buNone/>
            </a:pPr>
            <a:r>
              <a:rPr lang="en" sz="1200" b="1">
                <a:latin typeface="Rubik"/>
                <a:ea typeface="Rubik"/>
                <a:cs typeface="Rubik"/>
                <a:sym typeface="Rubik"/>
              </a:rPr>
              <a:t>Layanan konsultasi yang komprehensif dan solusi teknologi yang ditawarkan oleh id/x partners menjadikannya sebagai penyedia layanan terpadu.</a:t>
            </a:r>
            <a:endParaRPr sz="1200" b="1">
              <a:latin typeface="Rubik"/>
              <a:ea typeface="Rubik"/>
              <a:cs typeface="Rubik"/>
              <a:sym typeface="Rubik"/>
            </a:endParaRPr>
          </a:p>
          <a:p>
            <a:pPr marL="0" marR="0" lvl="0" indent="0" algn="just" rtl="0">
              <a:lnSpc>
                <a:spcPct val="115000"/>
              </a:lnSpc>
              <a:spcBef>
                <a:spcPts val="0"/>
              </a:spcBef>
              <a:spcAft>
                <a:spcPts val="0"/>
              </a:spcAft>
              <a:buClr>
                <a:schemeClr val="dk1"/>
              </a:buClr>
              <a:buSzPts val="1100"/>
              <a:buFont typeface="Arial"/>
              <a:buNone/>
            </a:pPr>
            <a:endParaRPr sz="1200" b="1">
              <a:latin typeface="Rubik"/>
              <a:ea typeface="Rubik"/>
              <a:cs typeface="Rubik"/>
              <a:sym typeface="Rubik"/>
            </a:endParaRPr>
          </a:p>
        </p:txBody>
      </p:sp>
      <p:sp>
        <p:nvSpPr>
          <p:cNvPr id="98" name="Google Shape;98;p16"/>
          <p:cNvSpPr txBox="1"/>
          <p:nvPr/>
        </p:nvSpPr>
        <p:spPr>
          <a:xfrm>
            <a:off x="340500" y="452038"/>
            <a:ext cx="8463000" cy="6465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About </a:t>
            </a:r>
            <a:r>
              <a:rPr lang="en" sz="3000" b="1" i="0" u="none" strike="noStrike" cap="none">
                <a:solidFill>
                  <a:schemeClr val="accent5"/>
                </a:solidFill>
                <a:latin typeface="Rubik"/>
                <a:ea typeface="Rubik"/>
                <a:cs typeface="Rubik"/>
                <a:sym typeface="Rubik"/>
              </a:rPr>
              <a:t>Company</a:t>
            </a:r>
            <a:endParaRPr sz="3000" b="1" i="0" u="none" strike="noStrike" cap="none">
              <a:solidFill>
                <a:schemeClr val="accent5"/>
              </a:solidFill>
              <a:latin typeface="Rubik"/>
              <a:ea typeface="Rubik"/>
              <a:cs typeface="Rubik"/>
              <a:sym typeface="Rubik"/>
            </a:endParaRPr>
          </a:p>
        </p:txBody>
      </p:sp>
      <p:pic>
        <p:nvPicPr>
          <p:cNvPr id="99" name="Google Shape;99;p16"/>
          <p:cNvPicPr preferRelativeResize="0"/>
          <p:nvPr/>
        </p:nvPicPr>
        <p:blipFill>
          <a:blip r:embed="rId5">
            <a:alphaModFix/>
          </a:blip>
          <a:stretch>
            <a:fillRect/>
          </a:stretch>
        </p:blipFill>
        <p:spPr>
          <a:xfrm>
            <a:off x="6138313" y="1853525"/>
            <a:ext cx="2257425" cy="838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0">
          <a:extLst>
            <a:ext uri="{FF2B5EF4-FFF2-40B4-BE49-F238E27FC236}">
              <a16:creationId xmlns:a16="http://schemas.microsoft.com/office/drawing/2014/main" id="{845109FA-DCE2-80E0-1CEB-C3D38A984341}"/>
            </a:ext>
          </a:extLst>
        </p:cNvPr>
        <p:cNvGrpSpPr/>
        <p:nvPr/>
      </p:nvGrpSpPr>
      <p:grpSpPr>
        <a:xfrm>
          <a:off x="0" y="0"/>
          <a:ext cx="0" cy="0"/>
          <a:chOff x="0" y="0"/>
          <a:chExt cx="0" cy="0"/>
        </a:xfrm>
      </p:grpSpPr>
      <p:pic>
        <p:nvPicPr>
          <p:cNvPr id="131" name="Google Shape;131;p20">
            <a:extLst>
              <a:ext uri="{FF2B5EF4-FFF2-40B4-BE49-F238E27FC236}">
                <a16:creationId xmlns:a16="http://schemas.microsoft.com/office/drawing/2014/main" id="{34971C5D-D1D4-5B33-42FF-483B9EC50E71}"/>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2" name="Google Shape;132;p20">
            <a:extLst>
              <a:ext uri="{FF2B5EF4-FFF2-40B4-BE49-F238E27FC236}">
                <a16:creationId xmlns:a16="http://schemas.microsoft.com/office/drawing/2014/main" id="{B3ED6D07-9A48-D332-D166-1AF8E4336D99}"/>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3" name="Google Shape;133;p20">
            <a:extLst>
              <a:ext uri="{FF2B5EF4-FFF2-40B4-BE49-F238E27FC236}">
                <a16:creationId xmlns:a16="http://schemas.microsoft.com/office/drawing/2014/main" id="{1F1A6DD9-75AC-E1B0-8EA2-84FE83C8DD4C}"/>
              </a:ext>
            </a:extLst>
          </p:cNvPr>
          <p:cNvSpPr txBox="1"/>
          <p:nvPr/>
        </p:nvSpPr>
        <p:spPr>
          <a:xfrm>
            <a:off x="542692" y="385588"/>
            <a:ext cx="8260807"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57150" marR="0" lvl="0" algn="l" rtl="0">
              <a:lnSpc>
                <a:spcPct val="100000"/>
              </a:lnSpc>
              <a:spcBef>
                <a:spcPts val="0"/>
              </a:spcBef>
              <a:spcAft>
                <a:spcPts val="0"/>
              </a:spcAft>
              <a:buClr>
                <a:srgbClr val="000000"/>
              </a:buClr>
              <a:buSzPts val="2700"/>
            </a:pPr>
            <a:r>
              <a:rPr lang="en" sz="2700" b="1" dirty="0">
                <a:latin typeface="Rubik"/>
                <a:ea typeface="Rubik"/>
                <a:cs typeface="Rubik"/>
                <a:sym typeface="Rubik"/>
              </a:rPr>
              <a:t>Feature </a:t>
            </a:r>
            <a:r>
              <a:rPr lang="en" sz="2700" b="1" dirty="0">
                <a:solidFill>
                  <a:schemeClr val="accent5"/>
                </a:solidFill>
                <a:latin typeface="Rubik"/>
                <a:ea typeface="Rubik"/>
                <a:cs typeface="Rubik"/>
                <a:sym typeface="Rubik"/>
              </a:rPr>
              <a:t>Selection 1</a:t>
            </a:r>
            <a:endParaRPr sz="2700" b="1" dirty="0">
              <a:solidFill>
                <a:schemeClr val="accent5"/>
              </a:solidFill>
              <a:latin typeface="Rubik"/>
              <a:ea typeface="Rubik"/>
              <a:cs typeface="Rubik"/>
              <a:sym typeface="Rubik"/>
            </a:endParaRPr>
          </a:p>
        </p:txBody>
      </p:sp>
      <p:pic>
        <p:nvPicPr>
          <p:cNvPr id="3" name="Picture 2">
            <a:extLst>
              <a:ext uri="{FF2B5EF4-FFF2-40B4-BE49-F238E27FC236}">
                <a16:creationId xmlns:a16="http://schemas.microsoft.com/office/drawing/2014/main" id="{51CB7C51-36E4-B164-80DE-917F6BB0EB59}"/>
              </a:ext>
            </a:extLst>
          </p:cNvPr>
          <p:cNvPicPr>
            <a:picLocks noChangeAspect="1"/>
          </p:cNvPicPr>
          <p:nvPr/>
        </p:nvPicPr>
        <p:blipFill>
          <a:blip r:embed="rId5"/>
          <a:stretch>
            <a:fillRect/>
          </a:stretch>
        </p:blipFill>
        <p:spPr>
          <a:xfrm>
            <a:off x="483163" y="1229991"/>
            <a:ext cx="3737002" cy="3795262"/>
          </a:xfrm>
          <a:prstGeom prst="rect">
            <a:avLst/>
          </a:prstGeom>
        </p:spPr>
      </p:pic>
      <p:pic>
        <p:nvPicPr>
          <p:cNvPr id="5" name="Picture 4">
            <a:extLst>
              <a:ext uri="{FF2B5EF4-FFF2-40B4-BE49-F238E27FC236}">
                <a16:creationId xmlns:a16="http://schemas.microsoft.com/office/drawing/2014/main" id="{1ABC6342-3882-F8D6-BBEC-A9168764D9FF}"/>
              </a:ext>
            </a:extLst>
          </p:cNvPr>
          <p:cNvPicPr>
            <a:picLocks noChangeAspect="1"/>
          </p:cNvPicPr>
          <p:nvPr/>
        </p:nvPicPr>
        <p:blipFill>
          <a:blip r:embed="rId6"/>
          <a:stretch>
            <a:fillRect/>
          </a:stretch>
        </p:blipFill>
        <p:spPr>
          <a:xfrm>
            <a:off x="4703328" y="1239758"/>
            <a:ext cx="3736800" cy="1948534"/>
          </a:xfrm>
          <a:prstGeom prst="rect">
            <a:avLst/>
          </a:prstGeom>
        </p:spPr>
      </p:pic>
      <p:sp>
        <p:nvSpPr>
          <p:cNvPr id="8" name="TextBox 7">
            <a:extLst>
              <a:ext uri="{FF2B5EF4-FFF2-40B4-BE49-F238E27FC236}">
                <a16:creationId xmlns:a16="http://schemas.microsoft.com/office/drawing/2014/main" id="{A21E1536-A4A8-9E5D-1F6C-7153644E7D2D}"/>
              </a:ext>
            </a:extLst>
          </p:cNvPr>
          <p:cNvSpPr txBox="1"/>
          <p:nvPr/>
        </p:nvSpPr>
        <p:spPr>
          <a:xfrm>
            <a:off x="740313" y="931981"/>
            <a:ext cx="3222702" cy="307777"/>
          </a:xfrm>
          <a:prstGeom prst="rect">
            <a:avLst/>
          </a:prstGeom>
          <a:noFill/>
        </p:spPr>
        <p:txBody>
          <a:bodyPr wrap="square">
            <a:spAutoFit/>
          </a:bodyPr>
          <a:lstStyle/>
          <a:p>
            <a:pPr algn="ctr"/>
            <a:r>
              <a:rPr lang="id-ID" i="0" u="sng" dirty="0">
                <a:solidFill>
                  <a:srgbClr val="070D49"/>
                </a:solidFill>
                <a:effectLst/>
                <a:latin typeface="Roboto" panose="02000000000000000000" pitchFamily="2" charset="0"/>
                <a:ea typeface="Roboto" panose="02000000000000000000" pitchFamily="2" charset="0"/>
                <a:cs typeface="Roboto" panose="02000000000000000000" pitchFamily="2" charset="0"/>
              </a:rPr>
              <a:t> Uji Statistik </a:t>
            </a:r>
            <a:r>
              <a:rPr lang="id-ID" i="0" u="sng" dirty="0" err="1">
                <a:solidFill>
                  <a:srgbClr val="070D49"/>
                </a:solidFill>
                <a:effectLst/>
                <a:latin typeface="Roboto" panose="02000000000000000000" pitchFamily="2" charset="0"/>
                <a:ea typeface="Roboto" panose="02000000000000000000" pitchFamily="2" charset="0"/>
                <a:cs typeface="Roboto" panose="02000000000000000000" pitchFamily="2" charset="0"/>
              </a:rPr>
              <a:t>Mann</a:t>
            </a:r>
            <a:r>
              <a:rPr lang="id-ID" i="0" u="sng" dirty="0">
                <a:solidFill>
                  <a:srgbClr val="070D49"/>
                </a:solidFill>
                <a:effectLst/>
                <a:latin typeface="Roboto" panose="02000000000000000000" pitchFamily="2" charset="0"/>
                <a:ea typeface="Roboto" panose="02000000000000000000" pitchFamily="2" charset="0"/>
                <a:cs typeface="Roboto" panose="02000000000000000000" pitchFamily="2" charset="0"/>
              </a:rPr>
              <a:t>-Whitney</a:t>
            </a:r>
          </a:p>
        </p:txBody>
      </p:sp>
      <p:sp>
        <p:nvSpPr>
          <p:cNvPr id="10" name="TextBox 9">
            <a:extLst>
              <a:ext uri="{FF2B5EF4-FFF2-40B4-BE49-F238E27FC236}">
                <a16:creationId xmlns:a16="http://schemas.microsoft.com/office/drawing/2014/main" id="{3182581C-BB85-5941-5354-C71FFE0803F7}"/>
              </a:ext>
            </a:extLst>
          </p:cNvPr>
          <p:cNvSpPr txBox="1"/>
          <p:nvPr/>
        </p:nvSpPr>
        <p:spPr>
          <a:xfrm>
            <a:off x="4285728" y="931980"/>
            <a:ext cx="4572000" cy="307777"/>
          </a:xfrm>
          <a:prstGeom prst="rect">
            <a:avLst/>
          </a:prstGeom>
          <a:noFill/>
        </p:spPr>
        <p:txBody>
          <a:bodyPr wrap="square">
            <a:spAutoFit/>
          </a:bodyPr>
          <a:lstStyle/>
          <a:p>
            <a:pPr algn="ctr"/>
            <a:r>
              <a:rPr lang="id-ID" i="0" u="sng" dirty="0">
                <a:solidFill>
                  <a:srgbClr val="070D49"/>
                </a:solidFill>
                <a:effectLst/>
                <a:latin typeface="Roboto" panose="02000000000000000000" pitchFamily="2" charset="0"/>
                <a:ea typeface="Roboto" panose="02000000000000000000" pitchFamily="2" charset="0"/>
                <a:cs typeface="Roboto" panose="02000000000000000000" pitchFamily="2" charset="0"/>
              </a:rPr>
              <a:t> Uji </a:t>
            </a:r>
            <a:r>
              <a:rPr lang="en-MY" i="0" u="sng" dirty="0">
                <a:solidFill>
                  <a:srgbClr val="070D49"/>
                </a:solidFill>
                <a:effectLst/>
                <a:latin typeface="Roboto" panose="02000000000000000000" pitchFamily="2" charset="0"/>
                <a:ea typeface="Roboto" panose="02000000000000000000" pitchFamily="2" charset="0"/>
                <a:cs typeface="Roboto" panose="02000000000000000000" pitchFamily="2" charset="0"/>
              </a:rPr>
              <a:t>Chi-Square</a:t>
            </a:r>
            <a:endParaRPr lang="id-ID" i="0" u="sng" dirty="0">
              <a:solidFill>
                <a:srgbClr val="070D49"/>
              </a:solidFill>
              <a:effectLst/>
              <a:latin typeface="Roboto" panose="02000000000000000000" pitchFamily="2" charset="0"/>
              <a:ea typeface="Roboto" panose="02000000000000000000" pitchFamily="2" charset="0"/>
              <a:cs typeface="Roboto" panose="02000000000000000000" pitchFamily="2" charset="0"/>
            </a:endParaRPr>
          </a:p>
        </p:txBody>
      </p:sp>
      <p:sp>
        <p:nvSpPr>
          <p:cNvPr id="12" name="TextBox 11">
            <a:extLst>
              <a:ext uri="{FF2B5EF4-FFF2-40B4-BE49-F238E27FC236}">
                <a16:creationId xmlns:a16="http://schemas.microsoft.com/office/drawing/2014/main" id="{6DDFE0DD-0ADF-E9E0-1624-1C5BDDB124FE}"/>
              </a:ext>
            </a:extLst>
          </p:cNvPr>
          <p:cNvSpPr txBox="1"/>
          <p:nvPr/>
        </p:nvSpPr>
        <p:spPr>
          <a:xfrm>
            <a:off x="4512528" y="3311687"/>
            <a:ext cx="4690946" cy="1723549"/>
          </a:xfrm>
          <a:prstGeom prst="rect">
            <a:avLst/>
          </a:prstGeom>
          <a:noFill/>
        </p:spPr>
        <p:txBody>
          <a:bodyPr wrap="square">
            <a:spAutoFit/>
          </a:bodyPr>
          <a:lstStyle/>
          <a:p>
            <a:pPr marL="101600" marR="0" lvl="0" algn="l" rtl="0">
              <a:lnSpc>
                <a:spcPct val="150000"/>
              </a:lnSpc>
              <a:spcBef>
                <a:spcPts val="0"/>
              </a:spcBef>
              <a:spcAft>
                <a:spcPts val="0"/>
              </a:spcAft>
              <a:buSzPts val="2000"/>
            </a:pPr>
            <a:r>
              <a:rPr lang="it-IT" sz="1200" b="1" dirty="0">
                <a:latin typeface="Roboto" panose="02000000000000000000" pitchFamily="2" charset="0"/>
                <a:ea typeface="Roboto" panose="02000000000000000000" pitchFamily="2" charset="0"/>
                <a:cs typeface="Roboto" panose="02000000000000000000" pitchFamily="2" charset="0"/>
                <a:sym typeface="Rubik"/>
              </a:rPr>
              <a:t>Overviews:</a:t>
            </a:r>
          </a:p>
          <a:p>
            <a:pPr marL="387350" marR="0" lvl="0" indent="-285750" algn="l" rtl="0">
              <a:lnSpc>
                <a:spcPct val="150000"/>
              </a:lnSpc>
              <a:spcBef>
                <a:spcPts val="0"/>
              </a:spcBef>
              <a:spcAft>
                <a:spcPts val="0"/>
              </a:spcAft>
              <a:buSzPts val="2000"/>
              <a:buFont typeface="Arial" panose="020B0604020202020204" pitchFamily="34" charset="0"/>
              <a:buChar char="•"/>
            </a:pPr>
            <a:r>
              <a:rPr lang="it-IT" sz="1200" b="1" dirty="0">
                <a:latin typeface="Roboto" panose="02000000000000000000" pitchFamily="2" charset="0"/>
                <a:ea typeface="Roboto" panose="02000000000000000000" pitchFamily="2" charset="0"/>
                <a:cs typeface="Roboto" panose="02000000000000000000" pitchFamily="2" charset="0"/>
                <a:sym typeface="Rubik"/>
              </a:rPr>
              <a:t>Mann-Whitney test</a:t>
            </a:r>
            <a:r>
              <a:rPr lang="it-IT" sz="1200" dirty="0">
                <a:latin typeface="Roboto" panose="02000000000000000000" pitchFamily="2" charset="0"/>
                <a:ea typeface="Roboto" panose="02000000000000000000" pitchFamily="2" charset="0"/>
                <a:cs typeface="Roboto" panose="02000000000000000000" pitchFamily="2" charset="0"/>
                <a:sym typeface="Rubik"/>
              </a:rPr>
              <a:t>: </a:t>
            </a:r>
            <a:r>
              <a:rPr lang="id-ID" sz="1200" dirty="0">
                <a:latin typeface="Roboto" panose="02000000000000000000" pitchFamily="2" charset="0"/>
                <a:ea typeface="Roboto" panose="02000000000000000000" pitchFamily="2" charset="0"/>
                <a:cs typeface="Roboto" panose="02000000000000000000" pitchFamily="2" charset="0"/>
              </a:rPr>
              <a:t>apakah terdapat perbedaan signifikan </a:t>
            </a:r>
            <a:r>
              <a:rPr lang="en-MY" sz="1200" dirty="0" err="1">
                <a:latin typeface="Roboto" panose="02000000000000000000" pitchFamily="2" charset="0"/>
                <a:ea typeface="Roboto" panose="02000000000000000000" pitchFamily="2" charset="0"/>
                <a:cs typeface="Roboto" panose="02000000000000000000" pitchFamily="2" charset="0"/>
              </a:rPr>
              <a:t>nilai</a:t>
            </a:r>
            <a:r>
              <a:rPr lang="id-ID" sz="1200" dirty="0">
                <a:latin typeface="Roboto" panose="02000000000000000000" pitchFamily="2" charset="0"/>
                <a:ea typeface="Roboto" panose="02000000000000000000" pitchFamily="2" charset="0"/>
                <a:cs typeface="Roboto" panose="02000000000000000000" pitchFamily="2" charset="0"/>
              </a:rPr>
              <a:t> median</a:t>
            </a:r>
            <a:r>
              <a:rPr lang="en-MY" sz="1200" dirty="0">
                <a:latin typeface="Roboto" panose="02000000000000000000" pitchFamily="2" charset="0"/>
                <a:ea typeface="Roboto" panose="02000000000000000000" pitchFamily="2" charset="0"/>
                <a:cs typeface="Roboto" panose="02000000000000000000" pitchFamily="2" charset="0"/>
              </a:rPr>
              <a:t> </a:t>
            </a:r>
            <a:r>
              <a:rPr lang="en-MY" sz="1200" dirty="0" err="1">
                <a:latin typeface="Roboto" panose="02000000000000000000" pitchFamily="2" charset="0"/>
                <a:ea typeface="Roboto" panose="02000000000000000000" pitchFamily="2" charset="0"/>
                <a:cs typeface="Roboto" panose="02000000000000000000" pitchFamily="2" charset="0"/>
              </a:rPr>
              <a:t>antara</a:t>
            </a:r>
            <a:r>
              <a:rPr lang="en-MY" sz="1200" dirty="0">
                <a:latin typeface="Roboto" panose="02000000000000000000" pitchFamily="2" charset="0"/>
                <a:ea typeface="Roboto" panose="02000000000000000000" pitchFamily="2" charset="0"/>
                <a:cs typeface="Roboto" panose="02000000000000000000" pitchFamily="2" charset="0"/>
              </a:rPr>
              <a:t> good dan bad loan pada </a:t>
            </a:r>
            <a:r>
              <a:rPr lang="en-MY" sz="1200" dirty="0" err="1">
                <a:latin typeface="Roboto" panose="02000000000000000000" pitchFamily="2" charset="0"/>
                <a:ea typeface="Roboto" panose="02000000000000000000" pitchFamily="2" charset="0"/>
                <a:cs typeface="Roboto" panose="02000000000000000000" pitchFamily="2" charset="0"/>
              </a:rPr>
              <a:t>setiap</a:t>
            </a:r>
            <a:r>
              <a:rPr lang="en-MY" sz="1200" dirty="0">
                <a:latin typeface="Roboto" panose="02000000000000000000" pitchFamily="2" charset="0"/>
                <a:ea typeface="Roboto" panose="02000000000000000000" pitchFamily="2" charset="0"/>
                <a:cs typeface="Roboto" panose="02000000000000000000" pitchFamily="2" charset="0"/>
              </a:rPr>
              <a:t> feature</a:t>
            </a:r>
          </a:p>
          <a:p>
            <a:pPr marL="387350" marR="0" lvl="0" indent="-285750" algn="l" rtl="0">
              <a:lnSpc>
                <a:spcPct val="150000"/>
              </a:lnSpc>
              <a:spcBef>
                <a:spcPts val="0"/>
              </a:spcBef>
              <a:spcAft>
                <a:spcPts val="0"/>
              </a:spcAft>
              <a:buSzPts val="2000"/>
              <a:buFont typeface="Arial" panose="020B0604020202020204" pitchFamily="34" charset="0"/>
              <a:buChar char="•"/>
            </a:pPr>
            <a:r>
              <a:rPr lang="en-MY" sz="1200" b="1" dirty="0">
                <a:latin typeface="Roboto" panose="02000000000000000000" pitchFamily="2" charset="0"/>
                <a:ea typeface="Roboto" panose="02000000000000000000" pitchFamily="2" charset="0"/>
                <a:cs typeface="Roboto" panose="02000000000000000000" pitchFamily="2" charset="0"/>
                <a:sym typeface="Rubik"/>
              </a:rPr>
              <a:t>Chi-Square test:</a:t>
            </a:r>
            <a:r>
              <a:rPr lang="en-MY" sz="1200" dirty="0">
                <a:latin typeface="Roboto" panose="02000000000000000000" pitchFamily="2" charset="0"/>
                <a:ea typeface="Roboto" panose="02000000000000000000" pitchFamily="2" charset="0"/>
                <a:cs typeface="Roboto" panose="02000000000000000000" pitchFamily="2" charset="0"/>
                <a:sym typeface="Rubik"/>
              </a:rPr>
              <a:t> </a:t>
            </a:r>
            <a:r>
              <a:rPr lang="en-MY" sz="1200" dirty="0" err="1">
                <a:latin typeface="Roboto" panose="02000000000000000000" pitchFamily="2" charset="0"/>
                <a:ea typeface="Roboto" panose="02000000000000000000" pitchFamily="2" charset="0"/>
                <a:cs typeface="Roboto" panose="02000000000000000000" pitchFamily="2" charset="0"/>
                <a:sym typeface="Rubik"/>
              </a:rPr>
              <a:t>apakah</a:t>
            </a:r>
            <a:r>
              <a:rPr lang="en-MY" sz="1200" dirty="0">
                <a:latin typeface="Roboto" panose="02000000000000000000" pitchFamily="2" charset="0"/>
                <a:ea typeface="Roboto" panose="02000000000000000000" pitchFamily="2" charset="0"/>
                <a:cs typeface="Roboto" panose="02000000000000000000" pitchFamily="2" charset="0"/>
                <a:sym typeface="Rubik"/>
              </a:rPr>
              <a:t> </a:t>
            </a:r>
            <a:r>
              <a:rPr lang="en-MY" sz="1200" dirty="0" err="1">
                <a:latin typeface="Roboto" panose="02000000000000000000" pitchFamily="2" charset="0"/>
                <a:ea typeface="Roboto" panose="02000000000000000000" pitchFamily="2" charset="0"/>
                <a:cs typeface="Roboto" panose="02000000000000000000" pitchFamily="2" charset="0"/>
                <a:sym typeface="Rubik"/>
              </a:rPr>
              <a:t>terdapat</a:t>
            </a:r>
            <a:r>
              <a:rPr lang="en-MY" sz="1200" dirty="0">
                <a:latin typeface="Roboto" panose="02000000000000000000" pitchFamily="2" charset="0"/>
                <a:ea typeface="Roboto" panose="02000000000000000000" pitchFamily="2" charset="0"/>
                <a:cs typeface="Roboto" panose="02000000000000000000" pitchFamily="2" charset="0"/>
                <a:sym typeface="Rubik"/>
              </a:rPr>
              <a:t> </a:t>
            </a:r>
            <a:r>
              <a:rPr lang="en-MY" sz="1200" dirty="0" err="1">
                <a:latin typeface="Roboto" panose="02000000000000000000" pitchFamily="2" charset="0"/>
                <a:ea typeface="Roboto" panose="02000000000000000000" pitchFamily="2" charset="0"/>
                <a:cs typeface="Roboto" panose="02000000000000000000" pitchFamily="2" charset="0"/>
                <a:sym typeface="Rubik"/>
              </a:rPr>
              <a:t>hubungan</a:t>
            </a:r>
            <a:r>
              <a:rPr lang="en-MY" sz="1200" dirty="0">
                <a:latin typeface="Roboto" panose="02000000000000000000" pitchFamily="2" charset="0"/>
                <a:ea typeface="Roboto" panose="02000000000000000000" pitchFamily="2" charset="0"/>
                <a:cs typeface="Roboto" panose="02000000000000000000" pitchFamily="2" charset="0"/>
                <a:sym typeface="Rubik"/>
              </a:rPr>
              <a:t> yang </a:t>
            </a:r>
            <a:r>
              <a:rPr lang="en-MY" sz="1200" dirty="0" err="1">
                <a:latin typeface="Roboto" panose="02000000000000000000" pitchFamily="2" charset="0"/>
                <a:ea typeface="Roboto" panose="02000000000000000000" pitchFamily="2" charset="0"/>
                <a:cs typeface="Roboto" panose="02000000000000000000" pitchFamily="2" charset="0"/>
                <a:sym typeface="Rubik"/>
              </a:rPr>
              <a:t>signifikan</a:t>
            </a:r>
            <a:r>
              <a:rPr lang="en-MY" sz="1200" dirty="0">
                <a:latin typeface="Roboto" panose="02000000000000000000" pitchFamily="2" charset="0"/>
                <a:ea typeface="Roboto" panose="02000000000000000000" pitchFamily="2" charset="0"/>
                <a:cs typeface="Roboto" panose="02000000000000000000" pitchFamily="2" charset="0"/>
                <a:sym typeface="Rubik"/>
              </a:rPr>
              <a:t> </a:t>
            </a:r>
            <a:r>
              <a:rPr lang="en-MY" sz="1200" dirty="0" err="1">
                <a:latin typeface="Roboto" panose="02000000000000000000" pitchFamily="2" charset="0"/>
                <a:ea typeface="Roboto" panose="02000000000000000000" pitchFamily="2" charset="0"/>
                <a:cs typeface="Roboto" panose="02000000000000000000" pitchFamily="2" charset="0"/>
                <a:sym typeface="Rubik"/>
              </a:rPr>
              <a:t>antara</a:t>
            </a:r>
            <a:r>
              <a:rPr lang="en-MY" sz="1200" dirty="0">
                <a:latin typeface="Roboto" panose="02000000000000000000" pitchFamily="2" charset="0"/>
                <a:ea typeface="Roboto" panose="02000000000000000000" pitchFamily="2" charset="0"/>
                <a:cs typeface="Roboto" panose="02000000000000000000" pitchFamily="2" charset="0"/>
                <a:sym typeface="Rubik"/>
              </a:rPr>
              <a:t> dua </a:t>
            </a:r>
            <a:r>
              <a:rPr lang="en-MY" sz="1200" dirty="0" err="1">
                <a:latin typeface="Roboto" panose="02000000000000000000" pitchFamily="2" charset="0"/>
                <a:ea typeface="Roboto" panose="02000000000000000000" pitchFamily="2" charset="0"/>
                <a:cs typeface="Roboto" panose="02000000000000000000" pitchFamily="2" charset="0"/>
                <a:sym typeface="Rubik"/>
              </a:rPr>
              <a:t>variabel</a:t>
            </a:r>
            <a:r>
              <a:rPr lang="en-MY" sz="1200" dirty="0">
                <a:latin typeface="Roboto" panose="02000000000000000000" pitchFamily="2" charset="0"/>
                <a:ea typeface="Roboto" panose="02000000000000000000" pitchFamily="2" charset="0"/>
                <a:cs typeface="Roboto" panose="02000000000000000000" pitchFamily="2" charset="0"/>
                <a:sym typeface="Rubik"/>
              </a:rPr>
              <a:t> </a:t>
            </a:r>
            <a:r>
              <a:rPr lang="en-MY" sz="1200" dirty="0" err="1">
                <a:latin typeface="Roboto" panose="02000000000000000000" pitchFamily="2" charset="0"/>
                <a:ea typeface="Roboto" panose="02000000000000000000" pitchFamily="2" charset="0"/>
                <a:cs typeface="Roboto" panose="02000000000000000000" pitchFamily="2" charset="0"/>
                <a:sym typeface="Rubik"/>
              </a:rPr>
              <a:t>kategorikal</a:t>
            </a:r>
            <a:endParaRPr lang="en-MY" sz="1200" dirty="0">
              <a:latin typeface="Roboto" panose="02000000000000000000" pitchFamily="2" charset="0"/>
              <a:ea typeface="Roboto" panose="02000000000000000000" pitchFamily="2" charset="0"/>
              <a:cs typeface="Roboto" panose="02000000000000000000" pitchFamily="2" charset="0"/>
              <a:sym typeface="Rubik"/>
            </a:endParaRPr>
          </a:p>
          <a:p>
            <a:pPr marL="387350" marR="0" lvl="0" indent="-285750" algn="l" rtl="0">
              <a:lnSpc>
                <a:spcPct val="150000"/>
              </a:lnSpc>
              <a:spcBef>
                <a:spcPts val="0"/>
              </a:spcBef>
              <a:spcAft>
                <a:spcPts val="0"/>
              </a:spcAft>
              <a:buSzPts val="2000"/>
              <a:buFont typeface="Arial" panose="020B0604020202020204" pitchFamily="34" charset="0"/>
              <a:buChar char="•"/>
            </a:pPr>
            <a:r>
              <a:rPr lang="en-MY" sz="1200" b="1" dirty="0">
                <a:latin typeface="Roboto" panose="02000000000000000000" pitchFamily="2" charset="0"/>
                <a:ea typeface="Roboto" panose="02000000000000000000" pitchFamily="2" charset="0"/>
                <a:cs typeface="Roboto" panose="02000000000000000000" pitchFamily="2" charset="0"/>
                <a:sym typeface="Rubik"/>
              </a:rPr>
              <a:t>Remove</a:t>
            </a:r>
            <a:r>
              <a:rPr lang="en-MY" sz="1200" dirty="0">
                <a:latin typeface="Roboto" panose="02000000000000000000" pitchFamily="2" charset="0"/>
                <a:ea typeface="Roboto" panose="02000000000000000000" pitchFamily="2" charset="0"/>
                <a:cs typeface="Roboto" panose="02000000000000000000" pitchFamily="2" charset="0"/>
                <a:sym typeface="Rubik"/>
              </a:rPr>
              <a:t> feature yang </a:t>
            </a:r>
            <a:r>
              <a:rPr lang="en-MY" sz="1200" b="1" i="1" dirty="0">
                <a:latin typeface="Roboto" panose="02000000000000000000" pitchFamily="2" charset="0"/>
                <a:ea typeface="Roboto" panose="02000000000000000000" pitchFamily="2" charset="0"/>
                <a:cs typeface="Roboto" panose="02000000000000000000" pitchFamily="2" charset="0"/>
                <a:sym typeface="Rubik"/>
              </a:rPr>
              <a:t>“Not Significant”</a:t>
            </a:r>
            <a:endParaRPr lang="it-IT" sz="1200" b="1" dirty="0">
              <a:latin typeface="Roboto" panose="02000000000000000000" pitchFamily="2" charset="0"/>
              <a:ea typeface="Roboto" panose="02000000000000000000" pitchFamily="2" charset="0"/>
              <a:cs typeface="Roboto" panose="02000000000000000000" pitchFamily="2" charset="0"/>
              <a:sym typeface="Rubik"/>
            </a:endParaRPr>
          </a:p>
        </p:txBody>
      </p:sp>
    </p:spTree>
    <p:extLst>
      <p:ext uri="{BB962C8B-B14F-4D97-AF65-F5344CB8AC3E}">
        <p14:creationId xmlns:p14="http://schemas.microsoft.com/office/powerpoint/2010/main" val="1330239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0">
          <a:extLst>
            <a:ext uri="{FF2B5EF4-FFF2-40B4-BE49-F238E27FC236}">
              <a16:creationId xmlns:a16="http://schemas.microsoft.com/office/drawing/2014/main" id="{0310B5A1-AF4C-F729-6E31-A881919DD660}"/>
            </a:ext>
          </a:extLst>
        </p:cNvPr>
        <p:cNvGrpSpPr/>
        <p:nvPr/>
      </p:nvGrpSpPr>
      <p:grpSpPr>
        <a:xfrm>
          <a:off x="0" y="0"/>
          <a:ext cx="0" cy="0"/>
          <a:chOff x="0" y="0"/>
          <a:chExt cx="0" cy="0"/>
        </a:xfrm>
      </p:grpSpPr>
      <p:pic>
        <p:nvPicPr>
          <p:cNvPr id="131" name="Google Shape;131;p20">
            <a:extLst>
              <a:ext uri="{FF2B5EF4-FFF2-40B4-BE49-F238E27FC236}">
                <a16:creationId xmlns:a16="http://schemas.microsoft.com/office/drawing/2014/main" id="{E53783AE-0580-2CB5-6FBB-87D504807AA5}"/>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2" name="Google Shape;132;p20">
            <a:extLst>
              <a:ext uri="{FF2B5EF4-FFF2-40B4-BE49-F238E27FC236}">
                <a16:creationId xmlns:a16="http://schemas.microsoft.com/office/drawing/2014/main" id="{5364C3BD-1004-871B-7535-57A65E31081D}"/>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3" name="Google Shape;133;p20">
            <a:extLst>
              <a:ext uri="{FF2B5EF4-FFF2-40B4-BE49-F238E27FC236}">
                <a16:creationId xmlns:a16="http://schemas.microsoft.com/office/drawing/2014/main" id="{AEEC86EA-BC7E-7B4B-C85F-FBC5F018979E}"/>
              </a:ext>
            </a:extLst>
          </p:cNvPr>
          <p:cNvSpPr txBox="1"/>
          <p:nvPr/>
        </p:nvSpPr>
        <p:spPr>
          <a:xfrm>
            <a:off x="542692" y="385588"/>
            <a:ext cx="8260807"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57150" marR="0" lvl="0" algn="l" rtl="0">
              <a:lnSpc>
                <a:spcPct val="100000"/>
              </a:lnSpc>
              <a:spcBef>
                <a:spcPts val="0"/>
              </a:spcBef>
              <a:spcAft>
                <a:spcPts val="0"/>
              </a:spcAft>
              <a:buClr>
                <a:srgbClr val="000000"/>
              </a:buClr>
              <a:buSzPts val="2700"/>
            </a:pPr>
            <a:r>
              <a:rPr lang="en" sz="2700" b="1" dirty="0">
                <a:latin typeface="Rubik"/>
                <a:ea typeface="Rubik"/>
                <a:cs typeface="Rubik"/>
                <a:sym typeface="Rubik"/>
              </a:rPr>
              <a:t>Feature </a:t>
            </a:r>
            <a:r>
              <a:rPr lang="en" sz="2700" b="1" dirty="0">
                <a:solidFill>
                  <a:schemeClr val="accent5"/>
                </a:solidFill>
                <a:latin typeface="Rubik"/>
                <a:ea typeface="Rubik"/>
                <a:cs typeface="Rubik"/>
                <a:sym typeface="Rubik"/>
              </a:rPr>
              <a:t>Selection 2</a:t>
            </a:r>
            <a:endParaRPr sz="2700" b="1" dirty="0">
              <a:solidFill>
                <a:schemeClr val="accent5"/>
              </a:solidFill>
              <a:latin typeface="Rubik"/>
              <a:ea typeface="Rubik"/>
              <a:cs typeface="Rubik"/>
              <a:sym typeface="Rubik"/>
            </a:endParaRPr>
          </a:p>
        </p:txBody>
      </p:sp>
      <p:sp>
        <p:nvSpPr>
          <p:cNvPr id="8" name="TextBox 7">
            <a:extLst>
              <a:ext uri="{FF2B5EF4-FFF2-40B4-BE49-F238E27FC236}">
                <a16:creationId xmlns:a16="http://schemas.microsoft.com/office/drawing/2014/main" id="{C5EF3427-C2F0-F098-66AF-C7747E8DD932}"/>
              </a:ext>
            </a:extLst>
          </p:cNvPr>
          <p:cNvSpPr txBox="1"/>
          <p:nvPr/>
        </p:nvSpPr>
        <p:spPr>
          <a:xfrm>
            <a:off x="455648" y="1239757"/>
            <a:ext cx="4433853" cy="307777"/>
          </a:xfrm>
          <a:prstGeom prst="rect">
            <a:avLst/>
          </a:prstGeom>
          <a:noFill/>
        </p:spPr>
        <p:txBody>
          <a:bodyPr wrap="square">
            <a:spAutoFit/>
          </a:bodyPr>
          <a:lstStyle/>
          <a:p>
            <a:pPr algn="ctr"/>
            <a:r>
              <a:rPr lang="en-MY" u="sng" dirty="0">
                <a:solidFill>
                  <a:srgbClr val="070D49"/>
                </a:solidFill>
                <a:latin typeface="Roboto" panose="02000000000000000000" pitchFamily="2" charset="0"/>
                <a:ea typeface="Roboto" panose="02000000000000000000" pitchFamily="2" charset="0"/>
                <a:cs typeface="Roboto" panose="02000000000000000000" pitchFamily="2" charset="0"/>
              </a:rPr>
              <a:t>Sample of Feature Pattern towards group Bad Loan </a:t>
            </a:r>
            <a:endParaRPr lang="id-ID" i="0" u="sng" dirty="0">
              <a:solidFill>
                <a:srgbClr val="070D49"/>
              </a:solidFill>
              <a:effectLst/>
              <a:latin typeface="Roboto" panose="02000000000000000000" pitchFamily="2" charset="0"/>
              <a:ea typeface="Roboto" panose="02000000000000000000" pitchFamily="2" charset="0"/>
              <a:cs typeface="Roboto" panose="02000000000000000000" pitchFamily="2" charset="0"/>
            </a:endParaRPr>
          </a:p>
        </p:txBody>
      </p:sp>
      <p:sp>
        <p:nvSpPr>
          <p:cNvPr id="12" name="TextBox 11">
            <a:extLst>
              <a:ext uri="{FF2B5EF4-FFF2-40B4-BE49-F238E27FC236}">
                <a16:creationId xmlns:a16="http://schemas.microsoft.com/office/drawing/2014/main" id="{CAE2D552-E1C8-7C62-3842-C59E79760EFE}"/>
              </a:ext>
            </a:extLst>
          </p:cNvPr>
          <p:cNvSpPr txBox="1"/>
          <p:nvPr/>
        </p:nvSpPr>
        <p:spPr>
          <a:xfrm>
            <a:off x="5389756" y="1798985"/>
            <a:ext cx="3709640" cy="2277547"/>
          </a:xfrm>
          <a:prstGeom prst="rect">
            <a:avLst/>
          </a:prstGeom>
          <a:noFill/>
        </p:spPr>
        <p:txBody>
          <a:bodyPr wrap="square">
            <a:spAutoFit/>
          </a:bodyPr>
          <a:lstStyle/>
          <a:p>
            <a:pPr marL="101600" marR="0" lvl="0" algn="l" rtl="0">
              <a:lnSpc>
                <a:spcPct val="150000"/>
              </a:lnSpc>
              <a:spcBef>
                <a:spcPts val="0"/>
              </a:spcBef>
              <a:spcAft>
                <a:spcPts val="0"/>
              </a:spcAft>
              <a:buSzPts val="2000"/>
            </a:pPr>
            <a:r>
              <a:rPr lang="it-IT" sz="1200" b="1" dirty="0">
                <a:latin typeface="Roboto" panose="02000000000000000000" pitchFamily="2" charset="0"/>
                <a:ea typeface="Roboto" panose="02000000000000000000" pitchFamily="2" charset="0"/>
                <a:cs typeface="Roboto" panose="02000000000000000000" pitchFamily="2" charset="0"/>
                <a:sym typeface="Rubik"/>
              </a:rPr>
              <a:t>Overviews:</a:t>
            </a:r>
          </a:p>
          <a:p>
            <a:pPr marL="387350" marR="0" lvl="0" indent="-285750" algn="l" rtl="0">
              <a:lnSpc>
                <a:spcPct val="150000"/>
              </a:lnSpc>
              <a:spcBef>
                <a:spcPts val="0"/>
              </a:spcBef>
              <a:spcAft>
                <a:spcPts val="0"/>
              </a:spcAft>
              <a:buSzPts val="2000"/>
              <a:buFont typeface="Arial" panose="020B0604020202020204" pitchFamily="34" charset="0"/>
              <a:buChar char="•"/>
            </a:pPr>
            <a:r>
              <a:rPr lang="en-MY" sz="1200" dirty="0">
                <a:latin typeface="Roboto" panose="02000000000000000000" pitchFamily="2" charset="0"/>
                <a:ea typeface="Roboto" panose="02000000000000000000" pitchFamily="2" charset="0"/>
                <a:cs typeface="Roboto" panose="02000000000000000000" pitchFamily="2" charset="0"/>
                <a:sym typeface="Rubik"/>
              </a:rPr>
              <a:t>Pada </a:t>
            </a:r>
            <a:r>
              <a:rPr lang="en-MY" sz="1200" dirty="0" err="1">
                <a:latin typeface="Roboto" panose="02000000000000000000" pitchFamily="2" charset="0"/>
                <a:ea typeface="Roboto" panose="02000000000000000000" pitchFamily="2" charset="0"/>
                <a:cs typeface="Roboto" panose="02000000000000000000" pitchFamily="2" charset="0"/>
                <a:sym typeface="Rubik"/>
              </a:rPr>
              <a:t>contoh</a:t>
            </a:r>
            <a:r>
              <a:rPr lang="en-MY" sz="1200" dirty="0">
                <a:latin typeface="Roboto" panose="02000000000000000000" pitchFamily="2" charset="0"/>
                <a:ea typeface="Roboto" panose="02000000000000000000" pitchFamily="2" charset="0"/>
                <a:cs typeface="Roboto" panose="02000000000000000000" pitchFamily="2" charset="0"/>
                <a:sym typeface="Rubik"/>
              </a:rPr>
              <a:t> di </a:t>
            </a:r>
            <a:r>
              <a:rPr lang="en-MY" sz="1200" dirty="0" err="1">
                <a:latin typeface="Roboto" panose="02000000000000000000" pitchFamily="2" charset="0"/>
                <a:ea typeface="Roboto" panose="02000000000000000000" pitchFamily="2" charset="0"/>
                <a:cs typeface="Roboto" panose="02000000000000000000" pitchFamily="2" charset="0"/>
                <a:sym typeface="Rubik"/>
              </a:rPr>
              <a:t>samping</a:t>
            </a:r>
            <a:r>
              <a:rPr lang="en-MY" sz="1200" dirty="0">
                <a:latin typeface="Roboto" panose="02000000000000000000" pitchFamily="2" charset="0"/>
                <a:ea typeface="Roboto" panose="02000000000000000000" pitchFamily="2" charset="0"/>
                <a:cs typeface="Roboto" panose="02000000000000000000" pitchFamily="2" charset="0"/>
                <a:sym typeface="Rubik"/>
              </a:rPr>
              <a:t>, feature </a:t>
            </a:r>
            <a:r>
              <a:rPr lang="en-MY" sz="1200" i="1" dirty="0">
                <a:latin typeface="Roboto" panose="02000000000000000000" pitchFamily="2" charset="0"/>
                <a:ea typeface="Roboto" panose="02000000000000000000" pitchFamily="2" charset="0"/>
                <a:cs typeface="Roboto" panose="02000000000000000000" pitchFamily="2" charset="0"/>
                <a:sym typeface="Rubik"/>
              </a:rPr>
              <a:t>“</a:t>
            </a:r>
            <a:r>
              <a:rPr lang="en-MY" sz="1200" i="1" dirty="0" err="1">
                <a:latin typeface="Roboto" panose="02000000000000000000" pitchFamily="2" charset="0"/>
                <a:ea typeface="Roboto" panose="02000000000000000000" pitchFamily="2" charset="0"/>
                <a:cs typeface="Roboto" panose="02000000000000000000" pitchFamily="2" charset="0"/>
                <a:sym typeface="Rubik"/>
              </a:rPr>
              <a:t>emp_length</a:t>
            </a:r>
            <a:r>
              <a:rPr lang="en-MY" sz="1200" i="1" dirty="0">
                <a:latin typeface="Roboto" panose="02000000000000000000" pitchFamily="2" charset="0"/>
                <a:ea typeface="Roboto" panose="02000000000000000000" pitchFamily="2" charset="0"/>
                <a:cs typeface="Roboto" panose="02000000000000000000" pitchFamily="2" charset="0"/>
                <a:sym typeface="Rubik"/>
              </a:rPr>
              <a:t>” </a:t>
            </a:r>
            <a:r>
              <a:rPr lang="en-MY" sz="1200" dirty="0" err="1">
                <a:latin typeface="Roboto" panose="02000000000000000000" pitchFamily="2" charset="0"/>
                <a:ea typeface="Roboto" panose="02000000000000000000" pitchFamily="2" charset="0"/>
                <a:cs typeface="Roboto" panose="02000000000000000000" pitchFamily="2" charset="0"/>
                <a:sym typeface="Rubik"/>
              </a:rPr>
              <a:t>akan</a:t>
            </a:r>
            <a:r>
              <a:rPr lang="en-MY" sz="1200" dirty="0">
                <a:latin typeface="Roboto" panose="02000000000000000000" pitchFamily="2" charset="0"/>
                <a:ea typeface="Roboto" panose="02000000000000000000" pitchFamily="2" charset="0"/>
                <a:cs typeface="Roboto" panose="02000000000000000000" pitchFamily="2" charset="0"/>
                <a:sym typeface="Rubik"/>
              </a:rPr>
              <a:t> </a:t>
            </a:r>
            <a:r>
              <a:rPr lang="en-MY" sz="1200" dirty="0" err="1">
                <a:latin typeface="Roboto" panose="02000000000000000000" pitchFamily="2" charset="0"/>
                <a:ea typeface="Roboto" panose="02000000000000000000" pitchFamily="2" charset="0"/>
                <a:cs typeface="Roboto" panose="02000000000000000000" pitchFamily="2" charset="0"/>
                <a:sym typeface="Rubik"/>
              </a:rPr>
              <a:t>diremove</a:t>
            </a:r>
            <a:r>
              <a:rPr lang="en-MY" sz="1200" dirty="0">
                <a:latin typeface="Roboto" panose="02000000000000000000" pitchFamily="2" charset="0"/>
                <a:ea typeface="Roboto" panose="02000000000000000000" pitchFamily="2" charset="0"/>
                <a:cs typeface="Roboto" panose="02000000000000000000" pitchFamily="2" charset="0"/>
                <a:sym typeface="Rubik"/>
              </a:rPr>
              <a:t> </a:t>
            </a:r>
            <a:r>
              <a:rPr lang="en-MY" sz="1200" dirty="0" err="1">
                <a:latin typeface="Roboto" panose="02000000000000000000" pitchFamily="2" charset="0"/>
                <a:ea typeface="Roboto" panose="02000000000000000000" pitchFamily="2" charset="0"/>
                <a:cs typeface="Roboto" panose="02000000000000000000" pitchFamily="2" charset="0"/>
                <a:sym typeface="Rubik"/>
              </a:rPr>
              <a:t>karena</a:t>
            </a:r>
            <a:r>
              <a:rPr lang="en-MY" sz="1200" dirty="0">
                <a:latin typeface="Roboto" panose="02000000000000000000" pitchFamily="2" charset="0"/>
                <a:ea typeface="Roboto" panose="02000000000000000000" pitchFamily="2" charset="0"/>
                <a:cs typeface="Roboto" panose="02000000000000000000" pitchFamily="2" charset="0"/>
                <a:sym typeface="Rubik"/>
              </a:rPr>
              <a:t> </a:t>
            </a:r>
            <a:r>
              <a:rPr lang="en-MY" sz="1200" dirty="0" err="1">
                <a:latin typeface="Roboto" panose="02000000000000000000" pitchFamily="2" charset="0"/>
                <a:ea typeface="Roboto" panose="02000000000000000000" pitchFamily="2" charset="0"/>
                <a:cs typeface="Roboto" panose="02000000000000000000" pitchFamily="2" charset="0"/>
                <a:sym typeface="Rubik"/>
              </a:rPr>
              <a:t>tidak</a:t>
            </a:r>
            <a:r>
              <a:rPr lang="en-MY" sz="1200" dirty="0">
                <a:latin typeface="Roboto" panose="02000000000000000000" pitchFamily="2" charset="0"/>
                <a:ea typeface="Roboto" panose="02000000000000000000" pitchFamily="2" charset="0"/>
                <a:cs typeface="Roboto" panose="02000000000000000000" pitchFamily="2" charset="0"/>
                <a:sym typeface="Rubik"/>
              </a:rPr>
              <a:t> </a:t>
            </a:r>
            <a:r>
              <a:rPr lang="en-MY" sz="1200" dirty="0" err="1">
                <a:latin typeface="Roboto" panose="02000000000000000000" pitchFamily="2" charset="0"/>
                <a:ea typeface="Roboto" panose="02000000000000000000" pitchFamily="2" charset="0"/>
                <a:cs typeface="Roboto" panose="02000000000000000000" pitchFamily="2" charset="0"/>
                <a:sym typeface="Rubik"/>
              </a:rPr>
              <a:t>memiliki</a:t>
            </a:r>
            <a:r>
              <a:rPr lang="en-MY" sz="1200" dirty="0">
                <a:latin typeface="Roboto" panose="02000000000000000000" pitchFamily="2" charset="0"/>
                <a:ea typeface="Roboto" panose="02000000000000000000" pitchFamily="2" charset="0"/>
                <a:cs typeface="Roboto" panose="02000000000000000000" pitchFamily="2" charset="0"/>
                <a:sym typeface="Rubik"/>
              </a:rPr>
              <a:t> </a:t>
            </a:r>
            <a:r>
              <a:rPr lang="en-MY" sz="1200" dirty="0" err="1">
                <a:latin typeface="Roboto" panose="02000000000000000000" pitchFamily="2" charset="0"/>
                <a:ea typeface="Roboto" panose="02000000000000000000" pitchFamily="2" charset="0"/>
                <a:cs typeface="Roboto" panose="02000000000000000000" pitchFamily="2" charset="0"/>
                <a:sym typeface="Rubik"/>
              </a:rPr>
              <a:t>pola</a:t>
            </a:r>
            <a:r>
              <a:rPr lang="en-MY" sz="1200" dirty="0">
                <a:latin typeface="Roboto" panose="02000000000000000000" pitchFamily="2" charset="0"/>
                <a:ea typeface="Roboto" panose="02000000000000000000" pitchFamily="2" charset="0"/>
                <a:cs typeface="Roboto" panose="02000000000000000000" pitchFamily="2" charset="0"/>
                <a:sym typeface="Rubik"/>
              </a:rPr>
              <a:t> significant </a:t>
            </a:r>
            <a:r>
              <a:rPr lang="en-MY" sz="1200" dirty="0" err="1">
                <a:latin typeface="Roboto" panose="02000000000000000000" pitchFamily="2" charset="0"/>
                <a:ea typeface="Roboto" panose="02000000000000000000" pitchFamily="2" charset="0"/>
                <a:cs typeface="Roboto" panose="02000000000000000000" pitchFamily="2" charset="0"/>
                <a:sym typeface="Rubik"/>
              </a:rPr>
              <a:t>terhadap</a:t>
            </a:r>
            <a:r>
              <a:rPr lang="en-MY" sz="1200" dirty="0">
                <a:latin typeface="Roboto" panose="02000000000000000000" pitchFamily="2" charset="0"/>
                <a:ea typeface="Roboto" panose="02000000000000000000" pitchFamily="2" charset="0"/>
                <a:cs typeface="Roboto" panose="02000000000000000000" pitchFamily="2" charset="0"/>
                <a:sym typeface="Rubik"/>
              </a:rPr>
              <a:t> </a:t>
            </a:r>
            <a:r>
              <a:rPr lang="en-MY" sz="1200" dirty="0" err="1">
                <a:latin typeface="Roboto" panose="02000000000000000000" pitchFamily="2" charset="0"/>
                <a:ea typeface="Roboto" panose="02000000000000000000" pitchFamily="2" charset="0"/>
                <a:cs typeface="Roboto" panose="02000000000000000000" pitchFamily="2" charset="0"/>
                <a:sym typeface="Rubik"/>
              </a:rPr>
              <a:t>kelas</a:t>
            </a:r>
            <a:r>
              <a:rPr lang="en-MY" sz="1200" dirty="0">
                <a:latin typeface="Roboto" panose="02000000000000000000" pitchFamily="2" charset="0"/>
                <a:ea typeface="Roboto" panose="02000000000000000000" pitchFamily="2" charset="0"/>
                <a:cs typeface="Roboto" panose="02000000000000000000" pitchFamily="2" charset="0"/>
                <a:sym typeface="Rubik"/>
              </a:rPr>
              <a:t> </a:t>
            </a:r>
            <a:r>
              <a:rPr lang="en-MY" sz="1200" i="1" dirty="0">
                <a:latin typeface="Roboto" panose="02000000000000000000" pitchFamily="2" charset="0"/>
                <a:ea typeface="Roboto" panose="02000000000000000000" pitchFamily="2" charset="0"/>
                <a:cs typeface="Roboto" panose="02000000000000000000" pitchFamily="2" charset="0"/>
                <a:sym typeface="Rubik"/>
              </a:rPr>
              <a:t>Bad Loan</a:t>
            </a:r>
            <a:r>
              <a:rPr lang="en-MY" sz="1200" dirty="0">
                <a:latin typeface="Roboto" panose="02000000000000000000" pitchFamily="2" charset="0"/>
                <a:ea typeface="Roboto" panose="02000000000000000000" pitchFamily="2" charset="0"/>
                <a:cs typeface="Roboto" panose="02000000000000000000" pitchFamily="2" charset="0"/>
                <a:sym typeface="Rubik"/>
              </a:rPr>
              <a:t>, </a:t>
            </a:r>
            <a:r>
              <a:rPr lang="en-MY" sz="1200" dirty="0" err="1">
                <a:latin typeface="Roboto" panose="02000000000000000000" pitchFamily="2" charset="0"/>
                <a:ea typeface="Roboto" panose="02000000000000000000" pitchFamily="2" charset="0"/>
                <a:cs typeface="Roboto" panose="02000000000000000000" pitchFamily="2" charset="0"/>
                <a:sym typeface="Rubik"/>
              </a:rPr>
              <a:t>dibandingkan</a:t>
            </a:r>
            <a:r>
              <a:rPr lang="en-MY" sz="1200" dirty="0">
                <a:latin typeface="Roboto" panose="02000000000000000000" pitchFamily="2" charset="0"/>
                <a:ea typeface="Roboto" panose="02000000000000000000" pitchFamily="2" charset="0"/>
                <a:cs typeface="Roboto" panose="02000000000000000000" pitchFamily="2" charset="0"/>
                <a:sym typeface="Rubik"/>
              </a:rPr>
              <a:t> feature </a:t>
            </a:r>
            <a:r>
              <a:rPr lang="en-MY" sz="1200" i="1" dirty="0">
                <a:latin typeface="Roboto" panose="02000000000000000000" pitchFamily="2" charset="0"/>
                <a:ea typeface="Roboto" panose="02000000000000000000" pitchFamily="2" charset="0"/>
                <a:cs typeface="Roboto" panose="02000000000000000000" pitchFamily="2" charset="0"/>
                <a:sym typeface="Rubik"/>
              </a:rPr>
              <a:t>“</a:t>
            </a:r>
            <a:r>
              <a:rPr lang="en-MY" sz="1200" i="1" dirty="0" err="1">
                <a:latin typeface="Roboto" panose="02000000000000000000" pitchFamily="2" charset="0"/>
                <a:ea typeface="Roboto" panose="02000000000000000000" pitchFamily="2" charset="0"/>
                <a:cs typeface="Roboto" panose="02000000000000000000" pitchFamily="2" charset="0"/>
                <a:sym typeface="Rubik"/>
              </a:rPr>
              <a:t>loan_amnt</a:t>
            </a:r>
            <a:r>
              <a:rPr lang="en-MY" sz="1200" i="1" dirty="0">
                <a:latin typeface="Roboto" panose="02000000000000000000" pitchFamily="2" charset="0"/>
                <a:ea typeface="Roboto" panose="02000000000000000000" pitchFamily="2" charset="0"/>
                <a:cs typeface="Roboto" panose="02000000000000000000" pitchFamily="2" charset="0"/>
                <a:sym typeface="Rubik"/>
              </a:rPr>
              <a:t>”</a:t>
            </a:r>
          </a:p>
          <a:p>
            <a:pPr marL="387350" marR="0" lvl="0" indent="-285750" algn="l" rtl="0">
              <a:lnSpc>
                <a:spcPct val="150000"/>
              </a:lnSpc>
              <a:spcBef>
                <a:spcPts val="0"/>
              </a:spcBef>
              <a:spcAft>
                <a:spcPts val="0"/>
              </a:spcAft>
              <a:buSzPts val="2000"/>
              <a:buFont typeface="Arial" panose="020B0604020202020204" pitchFamily="34" charset="0"/>
              <a:buChar char="•"/>
            </a:pPr>
            <a:r>
              <a:rPr lang="en-MY" sz="1200" dirty="0">
                <a:latin typeface="Roboto" panose="02000000000000000000" pitchFamily="2" charset="0"/>
                <a:ea typeface="Roboto" panose="02000000000000000000" pitchFamily="2" charset="0"/>
                <a:cs typeface="Roboto" panose="02000000000000000000" pitchFamily="2" charset="0"/>
                <a:sym typeface="Rubik"/>
              </a:rPr>
              <a:t>Feature lain </a:t>
            </a:r>
            <a:r>
              <a:rPr lang="en-MY" sz="1200" dirty="0" err="1">
                <a:latin typeface="Roboto" panose="02000000000000000000" pitchFamily="2" charset="0"/>
                <a:ea typeface="Roboto" panose="02000000000000000000" pitchFamily="2" charset="0"/>
                <a:cs typeface="Roboto" panose="02000000000000000000" pitchFamily="2" charset="0"/>
                <a:sym typeface="Rubik"/>
              </a:rPr>
              <a:t>dianalisis</a:t>
            </a:r>
            <a:r>
              <a:rPr lang="en-MY" sz="1200" dirty="0">
                <a:latin typeface="Roboto" panose="02000000000000000000" pitchFamily="2" charset="0"/>
                <a:ea typeface="Roboto" panose="02000000000000000000" pitchFamily="2" charset="0"/>
                <a:cs typeface="Roboto" panose="02000000000000000000" pitchFamily="2" charset="0"/>
                <a:sym typeface="Rubik"/>
              </a:rPr>
              <a:t> </a:t>
            </a:r>
            <a:r>
              <a:rPr lang="en-MY" sz="1200" dirty="0" err="1">
                <a:latin typeface="Roboto" panose="02000000000000000000" pitchFamily="2" charset="0"/>
                <a:ea typeface="Roboto" panose="02000000000000000000" pitchFamily="2" charset="0"/>
                <a:cs typeface="Roboto" panose="02000000000000000000" pitchFamily="2" charset="0"/>
                <a:sym typeface="Rubik"/>
              </a:rPr>
              <a:t>dengan</a:t>
            </a:r>
            <a:r>
              <a:rPr lang="en-MY" sz="1200" dirty="0">
                <a:latin typeface="Roboto" panose="02000000000000000000" pitchFamily="2" charset="0"/>
                <a:ea typeface="Roboto" panose="02000000000000000000" pitchFamily="2" charset="0"/>
                <a:cs typeface="Roboto" panose="02000000000000000000" pitchFamily="2" charset="0"/>
                <a:sym typeface="Rubik"/>
              </a:rPr>
              <a:t> </a:t>
            </a:r>
            <a:r>
              <a:rPr lang="en-MY" sz="1200" dirty="0" err="1">
                <a:latin typeface="Roboto" panose="02000000000000000000" pitchFamily="2" charset="0"/>
                <a:ea typeface="Roboto" panose="02000000000000000000" pitchFamily="2" charset="0"/>
                <a:cs typeface="Roboto" panose="02000000000000000000" pitchFamily="2" charset="0"/>
                <a:sym typeface="Rubik"/>
              </a:rPr>
              <a:t>cara</a:t>
            </a:r>
            <a:r>
              <a:rPr lang="en-MY" sz="1200" dirty="0">
                <a:latin typeface="Roboto" panose="02000000000000000000" pitchFamily="2" charset="0"/>
                <a:ea typeface="Roboto" panose="02000000000000000000" pitchFamily="2" charset="0"/>
                <a:cs typeface="Roboto" panose="02000000000000000000" pitchFamily="2" charset="0"/>
                <a:sym typeface="Rubik"/>
              </a:rPr>
              <a:t> yang </a:t>
            </a:r>
            <a:r>
              <a:rPr lang="en-MY" sz="1200" dirty="0" err="1">
                <a:latin typeface="Roboto" panose="02000000000000000000" pitchFamily="2" charset="0"/>
                <a:ea typeface="Roboto" panose="02000000000000000000" pitchFamily="2" charset="0"/>
                <a:cs typeface="Roboto" panose="02000000000000000000" pitchFamily="2" charset="0"/>
                <a:sym typeface="Rubik"/>
              </a:rPr>
              <a:t>sama</a:t>
            </a:r>
            <a:endParaRPr lang="en-MY" sz="1200" dirty="0">
              <a:latin typeface="Roboto" panose="02000000000000000000" pitchFamily="2" charset="0"/>
              <a:ea typeface="Roboto" panose="02000000000000000000" pitchFamily="2" charset="0"/>
              <a:cs typeface="Roboto" panose="02000000000000000000" pitchFamily="2" charset="0"/>
              <a:sym typeface="Rubik"/>
            </a:endParaRPr>
          </a:p>
          <a:p>
            <a:pPr marL="387350" marR="0" lvl="0" indent="-285750" algn="l" rtl="0">
              <a:lnSpc>
                <a:spcPct val="150000"/>
              </a:lnSpc>
              <a:spcBef>
                <a:spcPts val="0"/>
              </a:spcBef>
              <a:spcAft>
                <a:spcPts val="0"/>
              </a:spcAft>
              <a:buSzPts val="2000"/>
              <a:buFont typeface="Arial" panose="020B0604020202020204" pitchFamily="34" charset="0"/>
              <a:buChar char="•"/>
            </a:pPr>
            <a:r>
              <a:rPr lang="en-MY" sz="1200" dirty="0">
                <a:latin typeface="Roboto" panose="02000000000000000000" pitchFamily="2" charset="0"/>
                <a:ea typeface="Roboto" panose="02000000000000000000" pitchFamily="2" charset="0"/>
                <a:cs typeface="Roboto" panose="02000000000000000000" pitchFamily="2" charset="0"/>
                <a:sym typeface="Rubik"/>
              </a:rPr>
              <a:t>Hasil </a:t>
            </a:r>
            <a:r>
              <a:rPr lang="en-MY" sz="1200" dirty="0" err="1">
                <a:latin typeface="Roboto" panose="02000000000000000000" pitchFamily="2" charset="0"/>
                <a:ea typeface="Roboto" panose="02000000000000000000" pitchFamily="2" charset="0"/>
                <a:cs typeface="Roboto" panose="02000000000000000000" pitchFamily="2" charset="0"/>
                <a:sym typeface="Rubik"/>
              </a:rPr>
              <a:t>akhir</a:t>
            </a:r>
            <a:r>
              <a:rPr lang="en-MY" sz="1200" dirty="0">
                <a:latin typeface="Roboto" panose="02000000000000000000" pitchFamily="2" charset="0"/>
                <a:ea typeface="Roboto" panose="02000000000000000000" pitchFamily="2" charset="0"/>
                <a:cs typeface="Roboto" panose="02000000000000000000" pitchFamily="2" charset="0"/>
                <a:sym typeface="Rubik"/>
              </a:rPr>
              <a:t>, </a:t>
            </a:r>
            <a:r>
              <a:rPr lang="en-MY" sz="1200" dirty="0" err="1">
                <a:latin typeface="Roboto" panose="02000000000000000000" pitchFamily="2" charset="0"/>
                <a:ea typeface="Roboto" panose="02000000000000000000" pitchFamily="2" charset="0"/>
                <a:cs typeface="Roboto" panose="02000000000000000000" pitchFamily="2" charset="0"/>
                <a:sym typeface="Rubik"/>
              </a:rPr>
              <a:t>terdapat</a:t>
            </a:r>
            <a:r>
              <a:rPr lang="en-MY" sz="1200" dirty="0">
                <a:latin typeface="Roboto" panose="02000000000000000000" pitchFamily="2" charset="0"/>
                <a:ea typeface="Roboto" panose="02000000000000000000" pitchFamily="2" charset="0"/>
                <a:cs typeface="Roboto" panose="02000000000000000000" pitchFamily="2" charset="0"/>
                <a:sym typeface="Rubik"/>
              </a:rPr>
              <a:t> </a:t>
            </a:r>
            <a:r>
              <a:rPr lang="en-MY" sz="1200" b="1" dirty="0">
                <a:latin typeface="Roboto" panose="02000000000000000000" pitchFamily="2" charset="0"/>
                <a:ea typeface="Roboto" panose="02000000000000000000" pitchFamily="2" charset="0"/>
                <a:cs typeface="Roboto" panose="02000000000000000000" pitchFamily="2" charset="0"/>
                <a:sym typeface="Rubik"/>
              </a:rPr>
              <a:t>15 feature </a:t>
            </a:r>
            <a:r>
              <a:rPr lang="en-MY" sz="1200" dirty="0">
                <a:latin typeface="Roboto" panose="02000000000000000000" pitchFamily="2" charset="0"/>
                <a:ea typeface="Roboto" panose="02000000000000000000" pitchFamily="2" charset="0"/>
                <a:cs typeface="Roboto" panose="02000000000000000000" pitchFamily="2" charset="0"/>
                <a:sym typeface="Rubik"/>
              </a:rPr>
              <a:t>yang </a:t>
            </a:r>
            <a:r>
              <a:rPr lang="en-MY" sz="1200" dirty="0" err="1">
                <a:latin typeface="Roboto" panose="02000000000000000000" pitchFamily="2" charset="0"/>
                <a:ea typeface="Roboto" panose="02000000000000000000" pitchFamily="2" charset="0"/>
                <a:cs typeface="Roboto" panose="02000000000000000000" pitchFamily="2" charset="0"/>
                <a:sym typeface="Rubik"/>
              </a:rPr>
              <a:t>akan</a:t>
            </a:r>
            <a:r>
              <a:rPr lang="en-MY" sz="1200" dirty="0">
                <a:latin typeface="Roboto" panose="02000000000000000000" pitchFamily="2" charset="0"/>
                <a:ea typeface="Roboto" panose="02000000000000000000" pitchFamily="2" charset="0"/>
                <a:cs typeface="Roboto" panose="02000000000000000000" pitchFamily="2" charset="0"/>
                <a:sym typeface="Rubik"/>
              </a:rPr>
              <a:t> </a:t>
            </a:r>
            <a:r>
              <a:rPr lang="en-MY" sz="1200" dirty="0" err="1">
                <a:latin typeface="Roboto" panose="02000000000000000000" pitchFamily="2" charset="0"/>
                <a:ea typeface="Roboto" panose="02000000000000000000" pitchFamily="2" charset="0"/>
                <a:cs typeface="Roboto" panose="02000000000000000000" pitchFamily="2" charset="0"/>
                <a:sym typeface="Rubik"/>
              </a:rPr>
              <a:t>kita</a:t>
            </a:r>
            <a:r>
              <a:rPr lang="en-MY" sz="1200" dirty="0">
                <a:latin typeface="Roboto" panose="02000000000000000000" pitchFamily="2" charset="0"/>
                <a:ea typeface="Roboto" panose="02000000000000000000" pitchFamily="2" charset="0"/>
                <a:cs typeface="Roboto" panose="02000000000000000000" pitchFamily="2" charset="0"/>
                <a:sym typeface="Rubik"/>
              </a:rPr>
              <a:t> input </a:t>
            </a:r>
            <a:r>
              <a:rPr lang="en-MY" sz="1200" dirty="0" err="1">
                <a:latin typeface="Roboto" panose="02000000000000000000" pitchFamily="2" charset="0"/>
                <a:ea typeface="Roboto" panose="02000000000000000000" pitchFamily="2" charset="0"/>
                <a:cs typeface="Roboto" panose="02000000000000000000" pitchFamily="2" charset="0"/>
                <a:sym typeface="Rubik"/>
              </a:rPr>
              <a:t>ke</a:t>
            </a:r>
            <a:r>
              <a:rPr lang="en-MY" sz="1200" dirty="0">
                <a:latin typeface="Roboto" panose="02000000000000000000" pitchFamily="2" charset="0"/>
                <a:ea typeface="Roboto" panose="02000000000000000000" pitchFamily="2" charset="0"/>
                <a:cs typeface="Roboto" panose="02000000000000000000" pitchFamily="2" charset="0"/>
                <a:sym typeface="Rubik"/>
              </a:rPr>
              <a:t> </a:t>
            </a:r>
            <a:r>
              <a:rPr lang="en-MY" sz="1200" dirty="0" err="1">
                <a:latin typeface="Roboto" panose="02000000000000000000" pitchFamily="2" charset="0"/>
                <a:ea typeface="Roboto" panose="02000000000000000000" pitchFamily="2" charset="0"/>
                <a:cs typeface="Roboto" panose="02000000000000000000" pitchFamily="2" charset="0"/>
                <a:sym typeface="Rubik"/>
              </a:rPr>
              <a:t>dalam</a:t>
            </a:r>
            <a:r>
              <a:rPr lang="en-MY" sz="1200" dirty="0">
                <a:latin typeface="Roboto" panose="02000000000000000000" pitchFamily="2" charset="0"/>
                <a:ea typeface="Roboto" panose="02000000000000000000" pitchFamily="2" charset="0"/>
                <a:cs typeface="Roboto" panose="02000000000000000000" pitchFamily="2" charset="0"/>
                <a:sym typeface="Rubik"/>
              </a:rPr>
              <a:t> modelling</a:t>
            </a:r>
            <a:endParaRPr lang="it-IT" sz="1200" dirty="0">
              <a:latin typeface="Roboto" panose="02000000000000000000" pitchFamily="2" charset="0"/>
              <a:ea typeface="Roboto" panose="02000000000000000000" pitchFamily="2" charset="0"/>
              <a:cs typeface="Roboto" panose="02000000000000000000" pitchFamily="2" charset="0"/>
              <a:sym typeface="Rubik"/>
            </a:endParaRPr>
          </a:p>
        </p:txBody>
      </p:sp>
      <p:pic>
        <p:nvPicPr>
          <p:cNvPr id="4" name="Picture 3">
            <a:extLst>
              <a:ext uri="{FF2B5EF4-FFF2-40B4-BE49-F238E27FC236}">
                <a16:creationId xmlns:a16="http://schemas.microsoft.com/office/drawing/2014/main" id="{AC33407D-40BF-BE93-C503-CEF626D04FAE}"/>
              </a:ext>
            </a:extLst>
          </p:cNvPr>
          <p:cNvPicPr>
            <a:picLocks noChangeAspect="1"/>
          </p:cNvPicPr>
          <p:nvPr/>
        </p:nvPicPr>
        <p:blipFill>
          <a:blip r:embed="rId5"/>
          <a:stretch>
            <a:fillRect/>
          </a:stretch>
        </p:blipFill>
        <p:spPr>
          <a:xfrm>
            <a:off x="0" y="1551437"/>
            <a:ext cx="5345151" cy="2772645"/>
          </a:xfrm>
          <a:prstGeom prst="rect">
            <a:avLst/>
          </a:prstGeom>
        </p:spPr>
      </p:pic>
      <p:cxnSp>
        <p:nvCxnSpPr>
          <p:cNvPr id="11" name="Straight Connector 10">
            <a:extLst>
              <a:ext uri="{FF2B5EF4-FFF2-40B4-BE49-F238E27FC236}">
                <a16:creationId xmlns:a16="http://schemas.microsoft.com/office/drawing/2014/main" id="{CB51CF0E-CBCB-7D94-C7C6-98A158E710B0}"/>
              </a:ext>
            </a:extLst>
          </p:cNvPr>
          <p:cNvCxnSpPr/>
          <p:nvPr/>
        </p:nvCxnSpPr>
        <p:spPr>
          <a:xfrm>
            <a:off x="2200508" y="1601588"/>
            <a:ext cx="1258536" cy="108000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D9B1A96-6A64-11F4-F2F4-12172247A026}"/>
              </a:ext>
            </a:extLst>
          </p:cNvPr>
          <p:cNvCxnSpPr>
            <a:cxnSpLocks/>
          </p:cNvCxnSpPr>
          <p:nvPr/>
        </p:nvCxnSpPr>
        <p:spPr>
          <a:xfrm flipH="1">
            <a:off x="2200508" y="1573083"/>
            <a:ext cx="1260000" cy="108000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ECB1ACC-4F11-5A90-EF6B-18920C080F63}"/>
              </a:ext>
            </a:extLst>
          </p:cNvPr>
          <p:cNvCxnSpPr/>
          <p:nvPr/>
        </p:nvCxnSpPr>
        <p:spPr>
          <a:xfrm>
            <a:off x="3942732" y="3036935"/>
            <a:ext cx="1258536" cy="108000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759EAC5-9918-46AF-7658-A2F9FBCCED0F}"/>
              </a:ext>
            </a:extLst>
          </p:cNvPr>
          <p:cNvCxnSpPr>
            <a:cxnSpLocks/>
          </p:cNvCxnSpPr>
          <p:nvPr/>
        </p:nvCxnSpPr>
        <p:spPr>
          <a:xfrm flipH="1">
            <a:off x="3942732" y="3008430"/>
            <a:ext cx="1260000" cy="108000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310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0">
          <a:extLst>
            <a:ext uri="{FF2B5EF4-FFF2-40B4-BE49-F238E27FC236}">
              <a16:creationId xmlns:a16="http://schemas.microsoft.com/office/drawing/2014/main" id="{55E65283-77B1-FB37-7170-CCA510E8D592}"/>
            </a:ext>
          </a:extLst>
        </p:cNvPr>
        <p:cNvGrpSpPr/>
        <p:nvPr/>
      </p:nvGrpSpPr>
      <p:grpSpPr>
        <a:xfrm>
          <a:off x="0" y="0"/>
          <a:ext cx="0" cy="0"/>
          <a:chOff x="0" y="0"/>
          <a:chExt cx="0" cy="0"/>
        </a:xfrm>
      </p:grpSpPr>
      <p:pic>
        <p:nvPicPr>
          <p:cNvPr id="131" name="Google Shape;131;p20">
            <a:extLst>
              <a:ext uri="{FF2B5EF4-FFF2-40B4-BE49-F238E27FC236}">
                <a16:creationId xmlns:a16="http://schemas.microsoft.com/office/drawing/2014/main" id="{21D7323D-8FBB-4CAB-DEE7-D756E9AD1E24}"/>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2" name="Google Shape;132;p20">
            <a:extLst>
              <a:ext uri="{FF2B5EF4-FFF2-40B4-BE49-F238E27FC236}">
                <a16:creationId xmlns:a16="http://schemas.microsoft.com/office/drawing/2014/main" id="{5B240BEF-4BE3-8329-A2E0-9AA2B786FE82}"/>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3" name="Google Shape;133;p20">
            <a:extLst>
              <a:ext uri="{FF2B5EF4-FFF2-40B4-BE49-F238E27FC236}">
                <a16:creationId xmlns:a16="http://schemas.microsoft.com/office/drawing/2014/main" id="{A696E7F9-C1FA-392B-6EE8-C7A8E94985EA}"/>
              </a:ext>
            </a:extLst>
          </p:cNvPr>
          <p:cNvSpPr txBox="1"/>
          <p:nvPr/>
        </p:nvSpPr>
        <p:spPr>
          <a:xfrm>
            <a:off x="542692" y="385588"/>
            <a:ext cx="8260807"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57150" marR="0" lvl="0" algn="l" rtl="0">
              <a:lnSpc>
                <a:spcPct val="100000"/>
              </a:lnSpc>
              <a:spcBef>
                <a:spcPts val="0"/>
              </a:spcBef>
              <a:spcAft>
                <a:spcPts val="0"/>
              </a:spcAft>
              <a:buClr>
                <a:srgbClr val="000000"/>
              </a:buClr>
              <a:buSzPts val="2700"/>
            </a:pPr>
            <a:r>
              <a:rPr lang="en" sz="2700" b="1" dirty="0">
                <a:latin typeface="Rubik"/>
                <a:ea typeface="Rubik"/>
                <a:cs typeface="Rubik"/>
                <a:sym typeface="Rubik"/>
              </a:rPr>
              <a:t>Transformer</a:t>
            </a:r>
            <a:endParaRPr sz="2700" b="1" dirty="0">
              <a:solidFill>
                <a:schemeClr val="accent5"/>
              </a:solidFill>
              <a:latin typeface="Rubik"/>
              <a:ea typeface="Rubik"/>
              <a:cs typeface="Rubik"/>
              <a:sym typeface="Rubik"/>
            </a:endParaRPr>
          </a:p>
        </p:txBody>
      </p:sp>
      <p:pic>
        <p:nvPicPr>
          <p:cNvPr id="4" name="Picture 3">
            <a:extLst>
              <a:ext uri="{FF2B5EF4-FFF2-40B4-BE49-F238E27FC236}">
                <a16:creationId xmlns:a16="http://schemas.microsoft.com/office/drawing/2014/main" id="{65B88777-442D-C5DE-1E37-43DD163F5B1D}"/>
              </a:ext>
            </a:extLst>
          </p:cNvPr>
          <p:cNvPicPr>
            <a:picLocks noChangeAspect="1"/>
          </p:cNvPicPr>
          <p:nvPr/>
        </p:nvPicPr>
        <p:blipFill>
          <a:blip r:embed="rId5"/>
          <a:stretch>
            <a:fillRect/>
          </a:stretch>
        </p:blipFill>
        <p:spPr>
          <a:xfrm>
            <a:off x="48889" y="1026629"/>
            <a:ext cx="4926127" cy="2875516"/>
          </a:xfrm>
          <a:prstGeom prst="rect">
            <a:avLst/>
          </a:prstGeom>
        </p:spPr>
      </p:pic>
      <p:pic>
        <p:nvPicPr>
          <p:cNvPr id="7" name="Picture 6">
            <a:extLst>
              <a:ext uri="{FF2B5EF4-FFF2-40B4-BE49-F238E27FC236}">
                <a16:creationId xmlns:a16="http://schemas.microsoft.com/office/drawing/2014/main" id="{109E463E-FE28-1381-2CDE-155B9766F790}"/>
              </a:ext>
            </a:extLst>
          </p:cNvPr>
          <p:cNvPicPr>
            <a:picLocks noChangeAspect="1"/>
          </p:cNvPicPr>
          <p:nvPr/>
        </p:nvPicPr>
        <p:blipFill>
          <a:blip r:embed="rId6"/>
          <a:stretch>
            <a:fillRect/>
          </a:stretch>
        </p:blipFill>
        <p:spPr>
          <a:xfrm>
            <a:off x="5072794" y="1026629"/>
            <a:ext cx="4022317" cy="3558204"/>
          </a:xfrm>
          <a:prstGeom prst="rect">
            <a:avLst/>
          </a:prstGeom>
        </p:spPr>
      </p:pic>
      <p:sp>
        <p:nvSpPr>
          <p:cNvPr id="9" name="TextBox 8">
            <a:extLst>
              <a:ext uri="{FF2B5EF4-FFF2-40B4-BE49-F238E27FC236}">
                <a16:creationId xmlns:a16="http://schemas.microsoft.com/office/drawing/2014/main" id="{71D6C4C0-DE78-A686-122A-4CF217D6D5C2}"/>
              </a:ext>
            </a:extLst>
          </p:cNvPr>
          <p:cNvSpPr txBox="1"/>
          <p:nvPr/>
        </p:nvSpPr>
        <p:spPr>
          <a:xfrm>
            <a:off x="48889" y="3887913"/>
            <a:ext cx="5023905" cy="1169551"/>
          </a:xfrm>
          <a:prstGeom prst="rect">
            <a:avLst/>
          </a:prstGeom>
          <a:noFill/>
        </p:spPr>
        <p:txBody>
          <a:bodyPr wrap="square">
            <a:spAutoFit/>
          </a:bodyPr>
          <a:lstStyle/>
          <a:p>
            <a:pPr marL="101600" marR="0" lvl="0" algn="l" rtl="0">
              <a:lnSpc>
                <a:spcPct val="150000"/>
              </a:lnSpc>
              <a:spcBef>
                <a:spcPts val="0"/>
              </a:spcBef>
              <a:spcAft>
                <a:spcPts val="0"/>
              </a:spcAft>
              <a:buSzPts val="2000"/>
            </a:pPr>
            <a:r>
              <a:rPr lang="it-IT" sz="1200" b="1" dirty="0">
                <a:latin typeface="Roboto" panose="02000000000000000000" pitchFamily="2" charset="0"/>
                <a:ea typeface="Roboto" panose="02000000000000000000" pitchFamily="2" charset="0"/>
                <a:cs typeface="Roboto" panose="02000000000000000000" pitchFamily="2" charset="0"/>
                <a:sym typeface="Rubik"/>
              </a:rPr>
              <a:t>Overviews:</a:t>
            </a:r>
          </a:p>
          <a:p>
            <a:pPr marL="387350" marR="0" lvl="0" indent="-285750" algn="l" rtl="0">
              <a:lnSpc>
                <a:spcPct val="150000"/>
              </a:lnSpc>
              <a:spcBef>
                <a:spcPts val="0"/>
              </a:spcBef>
              <a:spcAft>
                <a:spcPts val="0"/>
              </a:spcAft>
              <a:buSzPts val="2000"/>
              <a:buFont typeface="Arial" panose="020B0604020202020204" pitchFamily="34" charset="0"/>
              <a:buChar char="•"/>
            </a:pPr>
            <a:r>
              <a:rPr lang="en-MY" sz="1200" dirty="0" err="1">
                <a:latin typeface="Roboto" panose="02000000000000000000" pitchFamily="2" charset="0"/>
                <a:ea typeface="Roboto" panose="02000000000000000000" pitchFamily="2" charset="0"/>
                <a:cs typeface="Roboto" panose="02000000000000000000" pitchFamily="2" charset="0"/>
                <a:sym typeface="Rubik"/>
              </a:rPr>
              <a:t>ColumnTransformer</a:t>
            </a:r>
            <a:r>
              <a:rPr lang="en-MY" sz="1200" dirty="0">
                <a:latin typeface="Roboto" panose="02000000000000000000" pitchFamily="2" charset="0"/>
                <a:ea typeface="Roboto" panose="02000000000000000000" pitchFamily="2" charset="0"/>
                <a:cs typeface="Roboto" panose="02000000000000000000" pitchFamily="2" charset="0"/>
                <a:sym typeface="Rubik"/>
              </a:rPr>
              <a:t>() </a:t>
            </a:r>
            <a:r>
              <a:rPr lang="en-MY" sz="1200" dirty="0" err="1">
                <a:latin typeface="Roboto" panose="02000000000000000000" pitchFamily="2" charset="0"/>
                <a:ea typeface="Roboto" panose="02000000000000000000" pitchFamily="2" charset="0"/>
                <a:cs typeface="Roboto" panose="02000000000000000000" pitchFamily="2" charset="0"/>
                <a:sym typeface="Rubik"/>
              </a:rPr>
              <a:t>digunakan</a:t>
            </a:r>
            <a:r>
              <a:rPr lang="en-MY" sz="1200" dirty="0">
                <a:latin typeface="Roboto" panose="02000000000000000000" pitchFamily="2" charset="0"/>
                <a:ea typeface="Roboto" panose="02000000000000000000" pitchFamily="2" charset="0"/>
                <a:cs typeface="Roboto" panose="02000000000000000000" pitchFamily="2" charset="0"/>
                <a:sym typeface="Rubik"/>
              </a:rPr>
              <a:t> </a:t>
            </a:r>
            <a:r>
              <a:rPr lang="en-MY" sz="1200" dirty="0" err="1">
                <a:latin typeface="Roboto" panose="02000000000000000000" pitchFamily="2" charset="0"/>
                <a:ea typeface="Roboto" panose="02000000000000000000" pitchFamily="2" charset="0"/>
                <a:cs typeface="Roboto" panose="02000000000000000000" pitchFamily="2" charset="0"/>
                <a:sym typeface="Rubik"/>
              </a:rPr>
              <a:t>untuk</a:t>
            </a:r>
            <a:r>
              <a:rPr lang="en-MY" sz="1200" dirty="0">
                <a:latin typeface="Roboto" panose="02000000000000000000" pitchFamily="2" charset="0"/>
                <a:ea typeface="Roboto" panose="02000000000000000000" pitchFamily="2" charset="0"/>
                <a:cs typeface="Roboto" panose="02000000000000000000" pitchFamily="2" charset="0"/>
                <a:sym typeface="Rubik"/>
              </a:rPr>
              <a:t> </a:t>
            </a:r>
            <a:r>
              <a:rPr lang="en-MY" sz="1200" dirty="0" err="1">
                <a:latin typeface="Roboto" panose="02000000000000000000" pitchFamily="2" charset="0"/>
                <a:ea typeface="Roboto" panose="02000000000000000000" pitchFamily="2" charset="0"/>
                <a:cs typeface="Roboto" panose="02000000000000000000" pitchFamily="2" charset="0"/>
                <a:sym typeface="Rubik"/>
              </a:rPr>
              <a:t>menerapkan</a:t>
            </a:r>
            <a:r>
              <a:rPr lang="en-MY" sz="1200" dirty="0">
                <a:latin typeface="Roboto" panose="02000000000000000000" pitchFamily="2" charset="0"/>
                <a:ea typeface="Roboto" panose="02000000000000000000" pitchFamily="2" charset="0"/>
                <a:cs typeface="Roboto" panose="02000000000000000000" pitchFamily="2" charset="0"/>
                <a:sym typeface="Rubik"/>
              </a:rPr>
              <a:t> </a:t>
            </a:r>
            <a:r>
              <a:rPr lang="en-MY" sz="1200" dirty="0" err="1">
                <a:latin typeface="Roboto" panose="02000000000000000000" pitchFamily="2" charset="0"/>
                <a:ea typeface="Roboto" panose="02000000000000000000" pitchFamily="2" charset="0"/>
                <a:cs typeface="Roboto" panose="02000000000000000000" pitchFamily="2" charset="0"/>
                <a:sym typeface="Rubik"/>
              </a:rPr>
              <a:t>transformasi</a:t>
            </a:r>
            <a:r>
              <a:rPr lang="en-MY" sz="1200" dirty="0">
                <a:latin typeface="Roboto" panose="02000000000000000000" pitchFamily="2" charset="0"/>
                <a:ea typeface="Roboto" panose="02000000000000000000" pitchFamily="2" charset="0"/>
                <a:cs typeface="Roboto" panose="02000000000000000000" pitchFamily="2" charset="0"/>
                <a:sym typeface="Rubik"/>
              </a:rPr>
              <a:t> pada </a:t>
            </a:r>
            <a:r>
              <a:rPr lang="en-MY" sz="1200" dirty="0" err="1">
                <a:latin typeface="Roboto" panose="02000000000000000000" pitchFamily="2" charset="0"/>
                <a:ea typeface="Roboto" panose="02000000000000000000" pitchFamily="2" charset="0"/>
                <a:cs typeface="Roboto" panose="02000000000000000000" pitchFamily="2" charset="0"/>
                <a:sym typeface="Rubik"/>
              </a:rPr>
              <a:t>setiap</a:t>
            </a:r>
            <a:r>
              <a:rPr lang="en-MY" sz="1200" dirty="0">
                <a:latin typeface="Roboto" panose="02000000000000000000" pitchFamily="2" charset="0"/>
                <a:ea typeface="Roboto" panose="02000000000000000000" pitchFamily="2" charset="0"/>
                <a:cs typeface="Roboto" panose="02000000000000000000" pitchFamily="2" charset="0"/>
                <a:sym typeface="Rubik"/>
              </a:rPr>
              <a:t> feature agar </a:t>
            </a:r>
            <a:r>
              <a:rPr lang="en-MY" sz="1200" dirty="0" err="1">
                <a:latin typeface="Roboto" panose="02000000000000000000" pitchFamily="2" charset="0"/>
                <a:ea typeface="Roboto" panose="02000000000000000000" pitchFamily="2" charset="0"/>
                <a:cs typeface="Roboto" panose="02000000000000000000" pitchFamily="2" charset="0"/>
                <a:sym typeface="Rubik"/>
              </a:rPr>
              <a:t>sesuai</a:t>
            </a:r>
            <a:r>
              <a:rPr lang="en-MY" sz="1200" dirty="0">
                <a:latin typeface="Roboto" panose="02000000000000000000" pitchFamily="2" charset="0"/>
                <a:ea typeface="Roboto" panose="02000000000000000000" pitchFamily="2" charset="0"/>
                <a:cs typeface="Roboto" panose="02000000000000000000" pitchFamily="2" charset="0"/>
                <a:sym typeface="Rubik"/>
              </a:rPr>
              <a:t> </a:t>
            </a:r>
            <a:r>
              <a:rPr lang="en-MY" sz="1200" dirty="0" err="1">
                <a:latin typeface="Roboto" panose="02000000000000000000" pitchFamily="2" charset="0"/>
                <a:ea typeface="Roboto" panose="02000000000000000000" pitchFamily="2" charset="0"/>
                <a:cs typeface="Roboto" panose="02000000000000000000" pitchFamily="2" charset="0"/>
                <a:sym typeface="Rubik"/>
              </a:rPr>
              <a:t>dengan</a:t>
            </a:r>
            <a:r>
              <a:rPr lang="en-MY" sz="1200" dirty="0">
                <a:latin typeface="Roboto" panose="02000000000000000000" pitchFamily="2" charset="0"/>
                <a:ea typeface="Roboto" panose="02000000000000000000" pitchFamily="2" charset="0"/>
                <a:cs typeface="Roboto" panose="02000000000000000000" pitchFamily="2" charset="0"/>
                <a:sym typeface="Rubik"/>
              </a:rPr>
              <a:t> system modelling yang </a:t>
            </a:r>
            <a:r>
              <a:rPr lang="en-MY" sz="1200" dirty="0" err="1">
                <a:latin typeface="Roboto" panose="02000000000000000000" pitchFamily="2" charset="0"/>
                <a:ea typeface="Roboto" panose="02000000000000000000" pitchFamily="2" charset="0"/>
                <a:cs typeface="Roboto" panose="02000000000000000000" pitchFamily="2" charset="0"/>
                <a:sym typeface="Rubik"/>
              </a:rPr>
              <a:t>akan</a:t>
            </a:r>
            <a:r>
              <a:rPr lang="en-MY" sz="1200" dirty="0">
                <a:latin typeface="Roboto" panose="02000000000000000000" pitchFamily="2" charset="0"/>
                <a:ea typeface="Roboto" panose="02000000000000000000" pitchFamily="2" charset="0"/>
                <a:cs typeface="Roboto" panose="02000000000000000000" pitchFamily="2" charset="0"/>
                <a:sym typeface="Rubik"/>
              </a:rPr>
              <a:t> </a:t>
            </a:r>
            <a:r>
              <a:rPr lang="en-MY" sz="1200" dirty="0" err="1">
                <a:latin typeface="Roboto" panose="02000000000000000000" pitchFamily="2" charset="0"/>
                <a:ea typeface="Roboto" panose="02000000000000000000" pitchFamily="2" charset="0"/>
                <a:cs typeface="Roboto" panose="02000000000000000000" pitchFamily="2" charset="0"/>
                <a:sym typeface="Rubik"/>
              </a:rPr>
              <a:t>dilakukan</a:t>
            </a:r>
            <a:endParaRPr lang="it-IT" sz="1200" dirty="0">
              <a:latin typeface="Roboto" panose="02000000000000000000" pitchFamily="2" charset="0"/>
              <a:ea typeface="Roboto" panose="02000000000000000000" pitchFamily="2" charset="0"/>
              <a:cs typeface="Roboto" panose="02000000000000000000" pitchFamily="2" charset="0"/>
              <a:sym typeface="Rubik"/>
            </a:endParaRPr>
          </a:p>
        </p:txBody>
      </p:sp>
    </p:spTree>
    <p:extLst>
      <p:ext uri="{BB962C8B-B14F-4D97-AF65-F5344CB8AC3E}">
        <p14:creationId xmlns:p14="http://schemas.microsoft.com/office/powerpoint/2010/main" val="279434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a:extLst>
            <a:ext uri="{FF2B5EF4-FFF2-40B4-BE49-F238E27FC236}">
              <a16:creationId xmlns:a16="http://schemas.microsoft.com/office/drawing/2014/main" id="{F0C65BD9-E2F3-AFDF-2F58-7D063D328023}"/>
            </a:ext>
          </a:extLst>
        </p:cNvPr>
        <p:cNvGrpSpPr/>
        <p:nvPr/>
      </p:nvGrpSpPr>
      <p:grpSpPr>
        <a:xfrm>
          <a:off x="0" y="0"/>
          <a:ext cx="0" cy="0"/>
          <a:chOff x="0" y="0"/>
          <a:chExt cx="0" cy="0"/>
        </a:xfrm>
      </p:grpSpPr>
      <p:pic>
        <p:nvPicPr>
          <p:cNvPr id="54" name="Google Shape;54;p13">
            <a:extLst>
              <a:ext uri="{FF2B5EF4-FFF2-40B4-BE49-F238E27FC236}">
                <a16:creationId xmlns:a16="http://schemas.microsoft.com/office/drawing/2014/main" id="{5D062A34-F270-BB8B-37C4-B2FB3C44EB45}"/>
              </a:ext>
            </a:extLst>
          </p:cNvPr>
          <p:cNvPicPr preferRelativeResize="0"/>
          <p:nvPr/>
        </p:nvPicPr>
        <p:blipFill>
          <a:blip r:embed="rId3">
            <a:alphaModFix amt="10000"/>
          </a:blip>
          <a:stretch>
            <a:fillRect/>
          </a:stretch>
        </p:blipFill>
        <p:spPr>
          <a:xfrm>
            <a:off x="-1" y="0"/>
            <a:ext cx="9144001" cy="5143501"/>
          </a:xfrm>
          <a:prstGeom prst="rect">
            <a:avLst/>
          </a:prstGeom>
          <a:noFill/>
          <a:ln>
            <a:noFill/>
          </a:ln>
        </p:spPr>
      </p:pic>
      <p:pic>
        <p:nvPicPr>
          <p:cNvPr id="55" name="Google Shape;55;p13">
            <a:extLst>
              <a:ext uri="{FF2B5EF4-FFF2-40B4-BE49-F238E27FC236}">
                <a16:creationId xmlns:a16="http://schemas.microsoft.com/office/drawing/2014/main" id="{89FEC994-B53C-30CB-7E34-BB29D1CF6918}"/>
              </a:ext>
            </a:extLst>
          </p:cNvPr>
          <p:cNvPicPr preferRelativeResize="0"/>
          <p:nvPr/>
        </p:nvPicPr>
        <p:blipFill rotWithShape="1">
          <a:blip r:embed="rId4">
            <a:alphaModFix/>
          </a:blip>
          <a:srcRect/>
          <a:stretch/>
        </p:blipFill>
        <p:spPr>
          <a:xfrm>
            <a:off x="206025" y="225050"/>
            <a:ext cx="1399901" cy="541300"/>
          </a:xfrm>
          <a:prstGeom prst="rect">
            <a:avLst/>
          </a:prstGeom>
          <a:noFill/>
          <a:ln>
            <a:noFill/>
          </a:ln>
        </p:spPr>
      </p:pic>
      <p:sp>
        <p:nvSpPr>
          <p:cNvPr id="3" name="Rectangle 2">
            <a:extLst>
              <a:ext uri="{FF2B5EF4-FFF2-40B4-BE49-F238E27FC236}">
                <a16:creationId xmlns:a16="http://schemas.microsoft.com/office/drawing/2014/main" id="{0CAE8FB3-7148-28AE-BDDD-BDCDD9FAD472}"/>
              </a:ext>
            </a:extLst>
          </p:cNvPr>
          <p:cNvSpPr/>
          <p:nvPr/>
        </p:nvSpPr>
        <p:spPr>
          <a:xfrm>
            <a:off x="1036675" y="1861708"/>
            <a:ext cx="8107325" cy="14193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 name="Google Shape;56;p13">
            <a:extLst>
              <a:ext uri="{FF2B5EF4-FFF2-40B4-BE49-F238E27FC236}">
                <a16:creationId xmlns:a16="http://schemas.microsoft.com/office/drawing/2014/main" id="{64DED5FA-1909-2248-8F18-BDFF2869317A}"/>
              </a:ext>
            </a:extLst>
          </p:cNvPr>
          <p:cNvSpPr txBox="1"/>
          <p:nvPr/>
        </p:nvSpPr>
        <p:spPr>
          <a:xfrm>
            <a:off x="2336046" y="2132779"/>
            <a:ext cx="6456000" cy="877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4500" b="1" dirty="0">
                <a:solidFill>
                  <a:schemeClr val="lt1"/>
                </a:solidFill>
                <a:latin typeface="Rubik"/>
                <a:ea typeface="Rubik"/>
                <a:cs typeface="Rubik"/>
                <a:sym typeface="Rubik"/>
              </a:rPr>
              <a:t>Modelling</a:t>
            </a:r>
            <a:endParaRPr sz="2000" dirty="0">
              <a:solidFill>
                <a:schemeClr val="lt1"/>
              </a:solidFill>
              <a:latin typeface="Rubik"/>
              <a:ea typeface="Rubik"/>
              <a:cs typeface="Rubik"/>
              <a:sym typeface="Rubik"/>
            </a:endParaRPr>
          </a:p>
        </p:txBody>
      </p:sp>
      <p:sp>
        <p:nvSpPr>
          <p:cNvPr id="58" name="Google Shape;58;p13">
            <a:extLst>
              <a:ext uri="{FF2B5EF4-FFF2-40B4-BE49-F238E27FC236}">
                <a16:creationId xmlns:a16="http://schemas.microsoft.com/office/drawing/2014/main" id="{894EF530-8391-A708-5094-FCF2B1C43170}"/>
              </a:ext>
            </a:extLst>
          </p:cNvPr>
          <p:cNvSpPr/>
          <p:nvPr/>
        </p:nvSpPr>
        <p:spPr>
          <a:xfrm>
            <a:off x="-1150908" y="1046250"/>
            <a:ext cx="3135000" cy="3051000"/>
          </a:xfrm>
          <a:prstGeom prst="ellipse">
            <a:avLst/>
          </a:prstGeom>
          <a:solidFill>
            <a:schemeClr val="accent4"/>
          </a:solidFill>
          <a:ln w="38100">
            <a:solidFill>
              <a:srgbClr val="D27800"/>
            </a:solidFill>
          </a:ln>
          <a:effectLst>
            <a:outerShdw blurRad="50800" dist="38100" algn="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a:extLst>
              <a:ext uri="{FF2B5EF4-FFF2-40B4-BE49-F238E27FC236}">
                <a16:creationId xmlns:a16="http://schemas.microsoft.com/office/drawing/2014/main" id="{5531BF70-C5D1-16F8-28FB-6FAD8DF55EDD}"/>
              </a:ext>
            </a:extLst>
          </p:cNvPr>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solidFill>
                  <a:schemeClr val="lt1"/>
                </a:solidFill>
                <a:latin typeface="Rubik SemiBold"/>
                <a:ea typeface="Rubik SemiBold"/>
                <a:cs typeface="Rubik SemiBold"/>
                <a:sym typeface="Rubik SemiBold"/>
              </a:rPr>
              <a:t>X</a:t>
            </a:r>
            <a:endParaRPr sz="3000" dirty="0">
              <a:solidFill>
                <a:schemeClr val="lt1"/>
              </a:solidFill>
              <a:latin typeface="Rubik SemiBold"/>
              <a:ea typeface="Rubik SemiBold"/>
              <a:cs typeface="Rubik SemiBold"/>
              <a:sym typeface="Rubik SemiBold"/>
            </a:endParaRPr>
          </a:p>
        </p:txBody>
      </p:sp>
      <p:pic>
        <p:nvPicPr>
          <p:cNvPr id="61" name="Google Shape;61;p13">
            <a:extLst>
              <a:ext uri="{FF2B5EF4-FFF2-40B4-BE49-F238E27FC236}">
                <a16:creationId xmlns:a16="http://schemas.microsoft.com/office/drawing/2014/main" id="{0C8C3728-811B-7E75-E558-A9936D9255AE}"/>
              </a:ext>
            </a:extLst>
          </p:cNvPr>
          <p:cNvPicPr preferRelativeResize="0"/>
          <p:nvPr/>
        </p:nvPicPr>
        <p:blipFill rotWithShape="1">
          <a:blip r:embed="rId5">
            <a:alphaModFix/>
          </a:blip>
          <a:srcRect t="2079" b="2079"/>
          <a:stretch/>
        </p:blipFill>
        <p:spPr>
          <a:xfrm>
            <a:off x="2246350" y="256450"/>
            <a:ext cx="1328711" cy="471350"/>
          </a:xfrm>
          <a:prstGeom prst="rect">
            <a:avLst/>
          </a:prstGeom>
          <a:noFill/>
          <a:ln>
            <a:noFill/>
          </a:ln>
        </p:spPr>
      </p:pic>
      <p:sp>
        <p:nvSpPr>
          <p:cNvPr id="2" name="TextBox 1">
            <a:extLst>
              <a:ext uri="{FF2B5EF4-FFF2-40B4-BE49-F238E27FC236}">
                <a16:creationId xmlns:a16="http://schemas.microsoft.com/office/drawing/2014/main" id="{58AAC070-C675-9BF3-8589-846A8CCB6DA0}"/>
              </a:ext>
            </a:extLst>
          </p:cNvPr>
          <p:cNvSpPr txBox="1"/>
          <p:nvPr/>
        </p:nvSpPr>
        <p:spPr>
          <a:xfrm>
            <a:off x="474024" y="2017381"/>
            <a:ext cx="1412489" cy="1107996"/>
          </a:xfrm>
          <a:prstGeom prst="rect">
            <a:avLst/>
          </a:prstGeom>
          <a:noFill/>
        </p:spPr>
        <p:txBody>
          <a:bodyPr wrap="square">
            <a:spAutoFit/>
          </a:bodyPr>
          <a:lstStyle/>
          <a:p>
            <a:r>
              <a:rPr lang="en" sz="6600" b="1" dirty="0">
                <a:ln w="6600">
                  <a:solidFill>
                    <a:schemeClr val="accent2"/>
                  </a:solidFill>
                  <a:prstDash val="solid"/>
                </a:ln>
                <a:solidFill>
                  <a:srgbClr val="FFFFFF"/>
                </a:solidFill>
                <a:effectLst>
                  <a:outerShdw dist="38100" dir="2700000" algn="tl" rotWithShape="0">
                    <a:schemeClr val="accent2"/>
                  </a:outerShdw>
                </a:effectLst>
                <a:latin typeface="Rubik"/>
                <a:ea typeface="Rubik"/>
                <a:cs typeface="Rubik"/>
                <a:sym typeface="Rubik"/>
              </a:rPr>
              <a:t>5.</a:t>
            </a:r>
            <a:endParaRPr lang="id-ID" sz="66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069784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0">
          <a:extLst>
            <a:ext uri="{FF2B5EF4-FFF2-40B4-BE49-F238E27FC236}">
              <a16:creationId xmlns:a16="http://schemas.microsoft.com/office/drawing/2014/main" id="{10ABBFB6-1AF0-BCFB-1857-B714CA6FD75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62B4DE7-A544-9880-412D-8FF2EFC22F6A}"/>
              </a:ext>
            </a:extLst>
          </p:cNvPr>
          <p:cNvPicPr>
            <a:picLocks noChangeAspect="1"/>
          </p:cNvPicPr>
          <p:nvPr/>
        </p:nvPicPr>
        <p:blipFill>
          <a:blip r:embed="rId3"/>
          <a:stretch>
            <a:fillRect/>
          </a:stretch>
        </p:blipFill>
        <p:spPr>
          <a:xfrm>
            <a:off x="218889" y="1435347"/>
            <a:ext cx="4286848" cy="1790950"/>
          </a:xfrm>
          <a:prstGeom prst="rect">
            <a:avLst/>
          </a:prstGeom>
        </p:spPr>
      </p:pic>
      <p:pic>
        <p:nvPicPr>
          <p:cNvPr id="131" name="Google Shape;131;p20">
            <a:extLst>
              <a:ext uri="{FF2B5EF4-FFF2-40B4-BE49-F238E27FC236}">
                <a16:creationId xmlns:a16="http://schemas.microsoft.com/office/drawing/2014/main" id="{8F3C4C5A-B793-208E-8BEC-19E921B4169D}"/>
              </a:ext>
            </a:extLst>
          </p:cNvPr>
          <p:cNvPicPr preferRelativeResize="0"/>
          <p:nvPr/>
        </p:nvPicPr>
        <p:blipFill rotWithShape="1">
          <a:blip r:embed="rId4">
            <a:alphaModFix amt="10000"/>
          </a:blip>
          <a:srcRect/>
          <a:stretch/>
        </p:blipFill>
        <p:spPr>
          <a:xfrm>
            <a:off x="0" y="0"/>
            <a:ext cx="9144001" cy="5143501"/>
          </a:xfrm>
          <a:prstGeom prst="rect">
            <a:avLst/>
          </a:prstGeom>
          <a:noFill/>
          <a:ln>
            <a:noFill/>
          </a:ln>
        </p:spPr>
      </p:pic>
      <p:pic>
        <p:nvPicPr>
          <p:cNvPr id="132" name="Google Shape;132;p20">
            <a:extLst>
              <a:ext uri="{FF2B5EF4-FFF2-40B4-BE49-F238E27FC236}">
                <a16:creationId xmlns:a16="http://schemas.microsoft.com/office/drawing/2014/main" id="{4DC7F99A-9EFC-068D-A459-B498C4251A90}"/>
              </a:ext>
            </a:extLst>
          </p:cNvPr>
          <p:cNvPicPr preferRelativeResize="0"/>
          <p:nvPr/>
        </p:nvPicPr>
        <p:blipFill rotWithShape="1">
          <a:blip r:embed="rId5">
            <a:alphaModFix/>
          </a:blip>
          <a:srcRect t="5658" b="5649"/>
          <a:stretch/>
        </p:blipFill>
        <p:spPr>
          <a:xfrm>
            <a:off x="7317600" y="185625"/>
            <a:ext cx="1399902" cy="541300"/>
          </a:xfrm>
          <a:prstGeom prst="rect">
            <a:avLst/>
          </a:prstGeom>
          <a:noFill/>
          <a:ln>
            <a:noFill/>
          </a:ln>
        </p:spPr>
      </p:pic>
      <p:sp>
        <p:nvSpPr>
          <p:cNvPr id="133" name="Google Shape;133;p20">
            <a:extLst>
              <a:ext uri="{FF2B5EF4-FFF2-40B4-BE49-F238E27FC236}">
                <a16:creationId xmlns:a16="http://schemas.microsoft.com/office/drawing/2014/main" id="{A3C53F17-0946-F8C6-A740-08280A8A1255}"/>
              </a:ext>
            </a:extLst>
          </p:cNvPr>
          <p:cNvSpPr txBox="1"/>
          <p:nvPr/>
        </p:nvSpPr>
        <p:spPr>
          <a:xfrm>
            <a:off x="542692" y="385588"/>
            <a:ext cx="8260807"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57150" marR="0" lvl="0" algn="l" rtl="0">
              <a:lnSpc>
                <a:spcPct val="100000"/>
              </a:lnSpc>
              <a:spcBef>
                <a:spcPts val="0"/>
              </a:spcBef>
              <a:spcAft>
                <a:spcPts val="0"/>
              </a:spcAft>
              <a:buClr>
                <a:srgbClr val="000000"/>
              </a:buClr>
              <a:buSzPts val="2700"/>
            </a:pPr>
            <a:r>
              <a:rPr lang="en" sz="2700" b="1" dirty="0">
                <a:latin typeface="Rubik"/>
                <a:ea typeface="Rubik"/>
                <a:cs typeface="Rubik"/>
                <a:sym typeface="Rubik"/>
              </a:rPr>
              <a:t>Model </a:t>
            </a:r>
            <a:r>
              <a:rPr lang="en" sz="2700" b="1" dirty="0">
                <a:solidFill>
                  <a:srgbClr val="0097A7"/>
                </a:solidFill>
                <a:latin typeface="Rubik"/>
                <a:ea typeface="Rubik"/>
                <a:cs typeface="Rubik"/>
                <a:sym typeface="Rubik"/>
              </a:rPr>
              <a:t>Selection 1</a:t>
            </a:r>
            <a:endParaRPr sz="2700" b="1" dirty="0">
              <a:solidFill>
                <a:srgbClr val="0097A7"/>
              </a:solidFill>
              <a:latin typeface="Rubik"/>
              <a:ea typeface="Rubik"/>
              <a:cs typeface="Rubik"/>
              <a:sym typeface="Rubik"/>
            </a:endParaRPr>
          </a:p>
        </p:txBody>
      </p:sp>
      <p:sp>
        <p:nvSpPr>
          <p:cNvPr id="9" name="TextBox 8">
            <a:extLst>
              <a:ext uri="{FF2B5EF4-FFF2-40B4-BE49-F238E27FC236}">
                <a16:creationId xmlns:a16="http://schemas.microsoft.com/office/drawing/2014/main" id="{6CA1381D-407F-C20E-0CFA-004AB3951516}"/>
              </a:ext>
            </a:extLst>
          </p:cNvPr>
          <p:cNvSpPr txBox="1"/>
          <p:nvPr/>
        </p:nvSpPr>
        <p:spPr>
          <a:xfrm>
            <a:off x="218889" y="3720043"/>
            <a:ext cx="5023905" cy="1446550"/>
          </a:xfrm>
          <a:prstGeom prst="rect">
            <a:avLst/>
          </a:prstGeom>
          <a:noFill/>
        </p:spPr>
        <p:txBody>
          <a:bodyPr wrap="square">
            <a:spAutoFit/>
          </a:bodyPr>
          <a:lstStyle/>
          <a:p>
            <a:pPr marL="101600" marR="0" lvl="0" algn="l" rtl="0">
              <a:lnSpc>
                <a:spcPct val="150000"/>
              </a:lnSpc>
              <a:spcBef>
                <a:spcPts val="0"/>
              </a:spcBef>
              <a:spcAft>
                <a:spcPts val="0"/>
              </a:spcAft>
              <a:buSzPts val="2000"/>
            </a:pPr>
            <a:r>
              <a:rPr lang="it-IT" sz="1200" b="1" dirty="0">
                <a:latin typeface="Roboto" panose="02000000000000000000" pitchFamily="2" charset="0"/>
                <a:ea typeface="Roboto" panose="02000000000000000000" pitchFamily="2" charset="0"/>
                <a:cs typeface="Roboto" panose="02000000000000000000" pitchFamily="2" charset="0"/>
                <a:sym typeface="Rubik"/>
              </a:rPr>
              <a:t>Overviews:</a:t>
            </a:r>
          </a:p>
          <a:p>
            <a:pPr marL="387350" marR="0" lvl="0" indent="-285750" algn="l" rtl="0">
              <a:lnSpc>
                <a:spcPct val="150000"/>
              </a:lnSpc>
              <a:spcBef>
                <a:spcPts val="0"/>
              </a:spcBef>
              <a:spcAft>
                <a:spcPts val="0"/>
              </a:spcAft>
              <a:buSzPts val="2000"/>
              <a:buFont typeface="Arial" panose="020B0604020202020204" pitchFamily="34" charset="0"/>
              <a:buChar char="•"/>
            </a:pPr>
            <a:r>
              <a:rPr lang="en-MY" sz="1200" dirty="0" err="1">
                <a:latin typeface="Roboto" panose="02000000000000000000" pitchFamily="2" charset="0"/>
                <a:ea typeface="Roboto" panose="02000000000000000000" pitchFamily="2" charset="0"/>
                <a:cs typeface="Roboto" panose="02000000000000000000" pitchFamily="2" charset="0"/>
                <a:sym typeface="Rubik"/>
              </a:rPr>
              <a:t>Ketujuh</a:t>
            </a:r>
            <a:r>
              <a:rPr lang="en-MY" sz="1200" dirty="0">
                <a:latin typeface="Roboto" panose="02000000000000000000" pitchFamily="2" charset="0"/>
                <a:ea typeface="Roboto" panose="02000000000000000000" pitchFamily="2" charset="0"/>
                <a:cs typeface="Roboto" panose="02000000000000000000" pitchFamily="2" charset="0"/>
                <a:sym typeface="Rubik"/>
              </a:rPr>
              <a:t> model </a:t>
            </a:r>
            <a:r>
              <a:rPr lang="en-MY" sz="1200" dirty="0" err="1">
                <a:latin typeface="Roboto" panose="02000000000000000000" pitchFamily="2" charset="0"/>
                <a:ea typeface="Roboto" panose="02000000000000000000" pitchFamily="2" charset="0"/>
                <a:cs typeface="Roboto" panose="02000000000000000000" pitchFamily="2" charset="0"/>
                <a:sym typeface="Rubik"/>
              </a:rPr>
              <a:t>diuji</a:t>
            </a:r>
            <a:r>
              <a:rPr lang="en-MY" sz="1200" dirty="0">
                <a:latin typeface="Roboto" panose="02000000000000000000" pitchFamily="2" charset="0"/>
                <a:ea typeface="Roboto" panose="02000000000000000000" pitchFamily="2" charset="0"/>
                <a:cs typeface="Roboto" panose="02000000000000000000" pitchFamily="2" charset="0"/>
                <a:sym typeface="Rubik"/>
              </a:rPr>
              <a:t> pada data training dan data validation</a:t>
            </a:r>
          </a:p>
          <a:p>
            <a:pPr marL="387350" marR="0" lvl="0" indent="-285750" algn="l" rtl="0">
              <a:lnSpc>
                <a:spcPct val="150000"/>
              </a:lnSpc>
              <a:spcBef>
                <a:spcPts val="0"/>
              </a:spcBef>
              <a:spcAft>
                <a:spcPts val="0"/>
              </a:spcAft>
              <a:buSzPts val="2000"/>
              <a:buFont typeface="Arial" panose="020B0604020202020204" pitchFamily="34" charset="0"/>
              <a:buChar char="•"/>
            </a:pPr>
            <a:r>
              <a:rPr lang="en-MY" sz="1200" dirty="0" err="1">
                <a:latin typeface="Roboto" panose="02000000000000000000" pitchFamily="2" charset="0"/>
                <a:ea typeface="Roboto" panose="02000000000000000000" pitchFamily="2" charset="0"/>
                <a:cs typeface="Roboto" panose="02000000000000000000" pitchFamily="2" charset="0"/>
                <a:sym typeface="Rubik"/>
              </a:rPr>
              <a:t>Terlihat</a:t>
            </a:r>
            <a:r>
              <a:rPr lang="en-MY" sz="1200" dirty="0">
                <a:latin typeface="Roboto" panose="02000000000000000000" pitchFamily="2" charset="0"/>
                <a:ea typeface="Roboto" panose="02000000000000000000" pitchFamily="2" charset="0"/>
                <a:cs typeface="Roboto" panose="02000000000000000000" pitchFamily="2" charset="0"/>
                <a:sym typeface="Rubik"/>
              </a:rPr>
              <a:t> model AdaBoost dan Decision Tree </a:t>
            </a:r>
            <a:r>
              <a:rPr lang="en-MY" sz="1200" dirty="0" err="1">
                <a:latin typeface="Roboto" panose="02000000000000000000" pitchFamily="2" charset="0"/>
                <a:ea typeface="Roboto" panose="02000000000000000000" pitchFamily="2" charset="0"/>
                <a:cs typeface="Roboto" panose="02000000000000000000" pitchFamily="2" charset="0"/>
                <a:sym typeface="Rubik"/>
              </a:rPr>
              <a:t>menjadi</a:t>
            </a:r>
            <a:r>
              <a:rPr lang="en-MY" sz="1200" dirty="0">
                <a:latin typeface="Roboto" panose="02000000000000000000" pitchFamily="2" charset="0"/>
                <a:ea typeface="Roboto" panose="02000000000000000000" pitchFamily="2" charset="0"/>
                <a:cs typeface="Roboto" panose="02000000000000000000" pitchFamily="2" charset="0"/>
                <a:sym typeface="Rubik"/>
              </a:rPr>
              <a:t> Top 2</a:t>
            </a:r>
          </a:p>
          <a:p>
            <a:pPr marL="387350" marR="0" lvl="0" indent="-285750" algn="l" rtl="0">
              <a:lnSpc>
                <a:spcPct val="150000"/>
              </a:lnSpc>
              <a:spcBef>
                <a:spcPts val="0"/>
              </a:spcBef>
              <a:spcAft>
                <a:spcPts val="0"/>
              </a:spcAft>
              <a:buSzPts val="2000"/>
              <a:buFont typeface="Arial" panose="020B0604020202020204" pitchFamily="34" charset="0"/>
              <a:buChar char="•"/>
            </a:pPr>
            <a:r>
              <a:rPr lang="en-MY" sz="1200" dirty="0" err="1">
                <a:latin typeface="Roboto" panose="02000000000000000000" pitchFamily="2" charset="0"/>
                <a:ea typeface="Roboto" panose="02000000000000000000" pitchFamily="2" charset="0"/>
                <a:cs typeface="Roboto" panose="02000000000000000000" pitchFamily="2" charset="0"/>
                <a:sym typeface="Rubik"/>
              </a:rPr>
              <a:t>Selanjutnya</a:t>
            </a:r>
            <a:r>
              <a:rPr lang="en-MY" sz="1200" dirty="0">
                <a:latin typeface="Roboto" panose="02000000000000000000" pitchFamily="2" charset="0"/>
                <a:ea typeface="Roboto" panose="02000000000000000000" pitchFamily="2" charset="0"/>
                <a:cs typeface="Roboto" panose="02000000000000000000" pitchFamily="2" charset="0"/>
                <a:sym typeface="Rubik"/>
              </a:rPr>
              <a:t>, </a:t>
            </a:r>
            <a:r>
              <a:rPr lang="en-MY" sz="1200" dirty="0" err="1">
                <a:latin typeface="Roboto" panose="02000000000000000000" pitchFamily="2" charset="0"/>
                <a:ea typeface="Roboto" panose="02000000000000000000" pitchFamily="2" charset="0"/>
                <a:cs typeface="Roboto" panose="02000000000000000000" pitchFamily="2" charset="0"/>
                <a:sym typeface="Rubik"/>
              </a:rPr>
              <a:t>tes</a:t>
            </a:r>
            <a:r>
              <a:rPr lang="en-MY" sz="1200" dirty="0">
                <a:latin typeface="Roboto" panose="02000000000000000000" pitchFamily="2" charset="0"/>
                <a:ea typeface="Roboto" panose="02000000000000000000" pitchFamily="2" charset="0"/>
                <a:cs typeface="Roboto" panose="02000000000000000000" pitchFamily="2" charset="0"/>
                <a:sym typeface="Rubik"/>
              </a:rPr>
              <a:t> Top 2 Model </a:t>
            </a:r>
            <a:r>
              <a:rPr lang="en-MY" sz="1200" dirty="0" err="1">
                <a:latin typeface="Roboto" panose="02000000000000000000" pitchFamily="2" charset="0"/>
                <a:ea typeface="Roboto" panose="02000000000000000000" pitchFamily="2" charset="0"/>
                <a:cs typeface="Roboto" panose="02000000000000000000" pitchFamily="2" charset="0"/>
                <a:sym typeface="Rubik"/>
              </a:rPr>
              <a:t>dengan</a:t>
            </a:r>
            <a:r>
              <a:rPr lang="en-MY" sz="1200" dirty="0">
                <a:latin typeface="Roboto" panose="02000000000000000000" pitchFamily="2" charset="0"/>
                <a:ea typeface="Roboto" panose="02000000000000000000" pitchFamily="2" charset="0"/>
                <a:cs typeface="Roboto" panose="02000000000000000000" pitchFamily="2" charset="0"/>
                <a:sym typeface="Rubik"/>
              </a:rPr>
              <a:t> Oversampling </a:t>
            </a:r>
            <a:r>
              <a:rPr lang="en-MY" sz="1200" dirty="0" err="1">
                <a:latin typeface="Roboto" panose="02000000000000000000" pitchFamily="2" charset="0"/>
                <a:ea typeface="Roboto" panose="02000000000000000000" pitchFamily="2" charset="0"/>
                <a:cs typeface="Roboto" panose="02000000000000000000" pitchFamily="2" charset="0"/>
                <a:sym typeface="Rubik"/>
              </a:rPr>
              <a:t>untuk</a:t>
            </a:r>
            <a:r>
              <a:rPr lang="en-MY" sz="1200" dirty="0">
                <a:latin typeface="Roboto" panose="02000000000000000000" pitchFamily="2" charset="0"/>
                <a:ea typeface="Roboto" panose="02000000000000000000" pitchFamily="2" charset="0"/>
                <a:cs typeface="Roboto" panose="02000000000000000000" pitchFamily="2" charset="0"/>
                <a:sym typeface="Rubik"/>
              </a:rPr>
              <a:t> </a:t>
            </a:r>
            <a:r>
              <a:rPr lang="en-MY" sz="1200" dirty="0" err="1">
                <a:latin typeface="Roboto" panose="02000000000000000000" pitchFamily="2" charset="0"/>
                <a:ea typeface="Roboto" panose="02000000000000000000" pitchFamily="2" charset="0"/>
                <a:cs typeface="Roboto" panose="02000000000000000000" pitchFamily="2" charset="0"/>
                <a:sym typeface="Rubik"/>
              </a:rPr>
              <a:t>dipilih</a:t>
            </a:r>
            <a:r>
              <a:rPr lang="en-MY" sz="1200" dirty="0">
                <a:latin typeface="Roboto" panose="02000000000000000000" pitchFamily="2" charset="0"/>
                <a:ea typeface="Roboto" panose="02000000000000000000" pitchFamily="2" charset="0"/>
                <a:cs typeface="Roboto" panose="02000000000000000000" pitchFamily="2" charset="0"/>
                <a:sym typeface="Rubik"/>
              </a:rPr>
              <a:t> salah </a:t>
            </a:r>
            <a:r>
              <a:rPr lang="en-MY" sz="1200" dirty="0" err="1">
                <a:latin typeface="Roboto" panose="02000000000000000000" pitchFamily="2" charset="0"/>
                <a:ea typeface="Roboto" panose="02000000000000000000" pitchFamily="2" charset="0"/>
                <a:cs typeface="Roboto" panose="02000000000000000000" pitchFamily="2" charset="0"/>
                <a:sym typeface="Rubik"/>
              </a:rPr>
              <a:t>satu</a:t>
            </a:r>
            <a:r>
              <a:rPr lang="en-MY" sz="1200" dirty="0">
                <a:latin typeface="Roboto" panose="02000000000000000000" pitchFamily="2" charset="0"/>
                <a:ea typeface="Roboto" panose="02000000000000000000" pitchFamily="2" charset="0"/>
                <a:cs typeface="Roboto" panose="02000000000000000000" pitchFamily="2" charset="0"/>
                <a:sym typeface="Rubik"/>
              </a:rPr>
              <a:t> yang paling </a:t>
            </a:r>
            <a:r>
              <a:rPr lang="en-MY" sz="1200" dirty="0" err="1">
                <a:latin typeface="Roboto" panose="02000000000000000000" pitchFamily="2" charset="0"/>
                <a:ea typeface="Roboto" panose="02000000000000000000" pitchFamily="2" charset="0"/>
                <a:cs typeface="Roboto" panose="02000000000000000000" pitchFamily="2" charset="0"/>
                <a:sym typeface="Rubik"/>
              </a:rPr>
              <a:t>baik</a:t>
            </a:r>
            <a:endParaRPr lang="it-IT" sz="1200" dirty="0">
              <a:latin typeface="Roboto" panose="02000000000000000000" pitchFamily="2" charset="0"/>
              <a:ea typeface="Roboto" panose="02000000000000000000" pitchFamily="2" charset="0"/>
              <a:cs typeface="Roboto" panose="02000000000000000000" pitchFamily="2" charset="0"/>
              <a:sym typeface="Rubik"/>
            </a:endParaRPr>
          </a:p>
        </p:txBody>
      </p:sp>
      <p:pic>
        <p:nvPicPr>
          <p:cNvPr id="6" name="Picture 5">
            <a:extLst>
              <a:ext uri="{FF2B5EF4-FFF2-40B4-BE49-F238E27FC236}">
                <a16:creationId xmlns:a16="http://schemas.microsoft.com/office/drawing/2014/main" id="{1EA5B1AF-61BB-94C1-8F5F-44DAD758A143}"/>
              </a:ext>
            </a:extLst>
          </p:cNvPr>
          <p:cNvPicPr>
            <a:picLocks noChangeAspect="1"/>
          </p:cNvPicPr>
          <p:nvPr/>
        </p:nvPicPr>
        <p:blipFill>
          <a:blip r:embed="rId6"/>
          <a:stretch>
            <a:fillRect/>
          </a:stretch>
        </p:blipFill>
        <p:spPr>
          <a:xfrm>
            <a:off x="4611825" y="1048482"/>
            <a:ext cx="2520000" cy="2564681"/>
          </a:xfrm>
          <a:prstGeom prst="rect">
            <a:avLst/>
          </a:prstGeom>
        </p:spPr>
      </p:pic>
      <p:pic>
        <p:nvPicPr>
          <p:cNvPr id="10" name="Picture 9">
            <a:extLst>
              <a:ext uri="{FF2B5EF4-FFF2-40B4-BE49-F238E27FC236}">
                <a16:creationId xmlns:a16="http://schemas.microsoft.com/office/drawing/2014/main" id="{C978DB64-3A3C-A07D-4D2E-B18CE3E54E40}"/>
              </a:ext>
            </a:extLst>
          </p:cNvPr>
          <p:cNvPicPr>
            <a:picLocks noChangeAspect="1"/>
          </p:cNvPicPr>
          <p:nvPr/>
        </p:nvPicPr>
        <p:blipFill>
          <a:blip r:embed="rId7"/>
          <a:stretch>
            <a:fillRect/>
          </a:stretch>
        </p:blipFill>
        <p:spPr>
          <a:xfrm>
            <a:off x="7237913" y="1333841"/>
            <a:ext cx="1800000" cy="2323469"/>
          </a:xfrm>
          <a:prstGeom prst="rect">
            <a:avLst/>
          </a:prstGeom>
        </p:spPr>
      </p:pic>
      <p:sp>
        <p:nvSpPr>
          <p:cNvPr id="12" name="TextBox 11">
            <a:extLst>
              <a:ext uri="{FF2B5EF4-FFF2-40B4-BE49-F238E27FC236}">
                <a16:creationId xmlns:a16="http://schemas.microsoft.com/office/drawing/2014/main" id="{B86D65BC-190E-0F2C-1A47-E2FE5B057010}"/>
              </a:ext>
            </a:extLst>
          </p:cNvPr>
          <p:cNvSpPr txBox="1"/>
          <p:nvPr/>
        </p:nvSpPr>
        <p:spPr>
          <a:xfrm>
            <a:off x="4644969" y="3610914"/>
            <a:ext cx="2453712" cy="276999"/>
          </a:xfrm>
          <a:prstGeom prst="rect">
            <a:avLst/>
          </a:prstGeom>
          <a:noFill/>
        </p:spPr>
        <p:txBody>
          <a:bodyPr wrap="square">
            <a:spAutoFit/>
          </a:bodyPr>
          <a:lstStyle/>
          <a:p>
            <a:pPr algn="ctr"/>
            <a:r>
              <a:rPr lang="en-MY" sz="1200" i="1" dirty="0">
                <a:latin typeface="Roboto" panose="02000000000000000000" pitchFamily="2" charset="0"/>
                <a:ea typeface="Roboto" panose="02000000000000000000" pitchFamily="2" charset="0"/>
                <a:cs typeface="Roboto" panose="02000000000000000000" pitchFamily="2" charset="0"/>
                <a:sym typeface="Rubik"/>
              </a:rPr>
              <a:t>Pict 1. Model of Data Train</a:t>
            </a:r>
            <a:endParaRPr lang="id-ID" sz="1200" i="1" dirty="0"/>
          </a:p>
        </p:txBody>
      </p:sp>
      <p:sp>
        <p:nvSpPr>
          <p:cNvPr id="13" name="TextBox 12">
            <a:extLst>
              <a:ext uri="{FF2B5EF4-FFF2-40B4-BE49-F238E27FC236}">
                <a16:creationId xmlns:a16="http://schemas.microsoft.com/office/drawing/2014/main" id="{EEF51B3B-C0AD-0EDB-05F3-398951080DD8}"/>
              </a:ext>
            </a:extLst>
          </p:cNvPr>
          <p:cNvSpPr txBox="1"/>
          <p:nvPr/>
        </p:nvSpPr>
        <p:spPr>
          <a:xfrm>
            <a:off x="7242931" y="3612560"/>
            <a:ext cx="1888624" cy="276999"/>
          </a:xfrm>
          <a:prstGeom prst="rect">
            <a:avLst/>
          </a:prstGeom>
          <a:noFill/>
        </p:spPr>
        <p:txBody>
          <a:bodyPr wrap="square">
            <a:spAutoFit/>
          </a:bodyPr>
          <a:lstStyle/>
          <a:p>
            <a:pPr algn="ctr"/>
            <a:r>
              <a:rPr lang="en-MY" sz="1200" i="1" dirty="0">
                <a:latin typeface="Roboto" panose="02000000000000000000" pitchFamily="2" charset="0"/>
                <a:ea typeface="Roboto" panose="02000000000000000000" pitchFamily="2" charset="0"/>
                <a:cs typeface="Roboto" panose="02000000000000000000" pitchFamily="2" charset="0"/>
                <a:sym typeface="Rubik"/>
              </a:rPr>
              <a:t>Pict 2. Model of Data Val</a:t>
            </a:r>
            <a:endParaRPr lang="id-ID" sz="1200" i="1" dirty="0"/>
          </a:p>
        </p:txBody>
      </p:sp>
      <p:pic>
        <p:nvPicPr>
          <p:cNvPr id="4098" name="Picture 2" descr="Set of Check Marks Multiple Colours">
            <a:extLst>
              <a:ext uri="{FF2B5EF4-FFF2-40B4-BE49-F238E27FC236}">
                <a16:creationId xmlns:a16="http://schemas.microsoft.com/office/drawing/2014/main" id="{4EBE7A5A-5AFD-FE29-86C3-368236B16C6A}"/>
              </a:ext>
            </a:extLst>
          </p:cNvPr>
          <p:cNvPicPr>
            <a:picLocks noChangeAspect="1" noChangeArrowheads="1"/>
          </p:cNvPicPr>
          <p:nvPr/>
        </p:nvPicPr>
        <p:blipFill rotWithShape="1">
          <a:blip r:embed="rId8">
            <a:duotone>
              <a:prstClr val="black"/>
              <a:srgbClr val="00B050">
                <a:tint val="45000"/>
                <a:satMod val="400000"/>
              </a:srgbClr>
            </a:duotone>
            <a:extLst>
              <a:ext uri="{BEBA8EAE-BF5A-486C-A8C5-ECC9F3942E4B}">
                <a14:imgProps xmlns:a14="http://schemas.microsoft.com/office/drawing/2010/main">
                  <a14:imgLayer r:embed="rId9">
                    <a14:imgEffect>
                      <a14:backgroundRemoval t="5036" b="47002" l="3355" r="31629">
                        <a14:foregroundMark x1="30671" y1="8153" x2="30671" y2="8153"/>
                        <a14:foregroundMark x1="31629" y1="5995" x2="31629" y2="5995"/>
                      </a14:backgroundRemoval>
                    </a14:imgEffect>
                  </a14:imgLayer>
                </a14:imgProps>
              </a:ext>
              <a:ext uri="{28A0092B-C50C-407E-A947-70E740481C1C}">
                <a14:useLocalDpi xmlns:a14="http://schemas.microsoft.com/office/drawing/2010/main" val="0"/>
              </a:ext>
            </a:extLst>
          </a:blip>
          <a:srcRect r="65710" b="47555"/>
          <a:stretch/>
        </p:blipFill>
        <p:spPr bwMode="auto">
          <a:xfrm>
            <a:off x="5560740" y="1457649"/>
            <a:ext cx="341971" cy="34840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Set of Check Marks Multiple Colours">
            <a:extLst>
              <a:ext uri="{FF2B5EF4-FFF2-40B4-BE49-F238E27FC236}">
                <a16:creationId xmlns:a16="http://schemas.microsoft.com/office/drawing/2014/main" id="{214357CE-A519-4D10-E245-C09B620FB9BE}"/>
              </a:ext>
            </a:extLst>
          </p:cNvPr>
          <p:cNvPicPr>
            <a:picLocks noChangeAspect="1" noChangeArrowheads="1"/>
          </p:cNvPicPr>
          <p:nvPr/>
        </p:nvPicPr>
        <p:blipFill rotWithShape="1">
          <a:blip r:embed="rId8">
            <a:duotone>
              <a:prstClr val="black"/>
              <a:srgbClr val="00B050">
                <a:tint val="45000"/>
                <a:satMod val="400000"/>
              </a:srgbClr>
            </a:duotone>
            <a:extLst>
              <a:ext uri="{BEBA8EAE-BF5A-486C-A8C5-ECC9F3942E4B}">
                <a14:imgProps xmlns:a14="http://schemas.microsoft.com/office/drawing/2010/main">
                  <a14:imgLayer r:embed="rId9">
                    <a14:imgEffect>
                      <a14:backgroundRemoval t="5036" b="47002" l="3355" r="31629">
                        <a14:foregroundMark x1="30671" y1="8153" x2="30671" y2="8153"/>
                        <a14:foregroundMark x1="31629" y1="5995" x2="31629" y2="5995"/>
                      </a14:backgroundRemoval>
                    </a14:imgEffect>
                  </a14:imgLayer>
                </a14:imgProps>
              </a:ext>
              <a:ext uri="{28A0092B-C50C-407E-A947-70E740481C1C}">
                <a14:useLocalDpi xmlns:a14="http://schemas.microsoft.com/office/drawing/2010/main" val="0"/>
              </a:ext>
            </a:extLst>
          </a:blip>
          <a:srcRect r="65710" b="47555"/>
          <a:stretch/>
        </p:blipFill>
        <p:spPr bwMode="auto">
          <a:xfrm>
            <a:off x="5560740" y="1714118"/>
            <a:ext cx="341971" cy="34840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Set of Check Marks Multiple Colours">
            <a:extLst>
              <a:ext uri="{FF2B5EF4-FFF2-40B4-BE49-F238E27FC236}">
                <a16:creationId xmlns:a16="http://schemas.microsoft.com/office/drawing/2014/main" id="{8D7B9A23-1615-E495-2CBE-1D8267EA4F0C}"/>
              </a:ext>
            </a:extLst>
          </p:cNvPr>
          <p:cNvPicPr>
            <a:picLocks noChangeAspect="1" noChangeArrowheads="1"/>
          </p:cNvPicPr>
          <p:nvPr/>
        </p:nvPicPr>
        <p:blipFill rotWithShape="1">
          <a:blip r:embed="rId8">
            <a:duotone>
              <a:prstClr val="black"/>
              <a:srgbClr val="00B050">
                <a:tint val="45000"/>
                <a:satMod val="400000"/>
              </a:srgbClr>
            </a:duotone>
            <a:extLst>
              <a:ext uri="{BEBA8EAE-BF5A-486C-A8C5-ECC9F3942E4B}">
                <a14:imgProps xmlns:a14="http://schemas.microsoft.com/office/drawing/2010/main">
                  <a14:imgLayer r:embed="rId9">
                    <a14:imgEffect>
                      <a14:backgroundRemoval t="5036" b="47002" l="3355" r="31629">
                        <a14:foregroundMark x1="30671" y1="8153" x2="30671" y2="8153"/>
                        <a14:foregroundMark x1="31629" y1="5995" x2="31629" y2="5995"/>
                      </a14:backgroundRemoval>
                    </a14:imgEffect>
                  </a14:imgLayer>
                </a14:imgProps>
              </a:ext>
              <a:ext uri="{28A0092B-C50C-407E-A947-70E740481C1C}">
                <a14:useLocalDpi xmlns:a14="http://schemas.microsoft.com/office/drawing/2010/main" val="0"/>
              </a:ext>
            </a:extLst>
          </a:blip>
          <a:srcRect r="65710" b="47555"/>
          <a:stretch/>
        </p:blipFill>
        <p:spPr bwMode="auto">
          <a:xfrm>
            <a:off x="8292788" y="1457649"/>
            <a:ext cx="341971" cy="34840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Set of Check Marks Multiple Colours">
            <a:extLst>
              <a:ext uri="{FF2B5EF4-FFF2-40B4-BE49-F238E27FC236}">
                <a16:creationId xmlns:a16="http://schemas.microsoft.com/office/drawing/2014/main" id="{66664D30-C3FF-FEF1-C3D5-08D091F97BC0}"/>
              </a:ext>
            </a:extLst>
          </p:cNvPr>
          <p:cNvPicPr>
            <a:picLocks noChangeAspect="1" noChangeArrowheads="1"/>
          </p:cNvPicPr>
          <p:nvPr/>
        </p:nvPicPr>
        <p:blipFill rotWithShape="1">
          <a:blip r:embed="rId8">
            <a:duotone>
              <a:prstClr val="black"/>
              <a:srgbClr val="00B050">
                <a:tint val="45000"/>
                <a:satMod val="400000"/>
              </a:srgbClr>
            </a:duotone>
            <a:extLst>
              <a:ext uri="{BEBA8EAE-BF5A-486C-A8C5-ECC9F3942E4B}">
                <a14:imgProps xmlns:a14="http://schemas.microsoft.com/office/drawing/2010/main">
                  <a14:imgLayer r:embed="rId9">
                    <a14:imgEffect>
                      <a14:backgroundRemoval t="5036" b="47002" l="3355" r="31629">
                        <a14:foregroundMark x1="30671" y1="8153" x2="30671" y2="8153"/>
                        <a14:foregroundMark x1="31629" y1="5995" x2="31629" y2="5995"/>
                      </a14:backgroundRemoval>
                    </a14:imgEffect>
                  </a14:imgLayer>
                </a14:imgProps>
              </a:ext>
              <a:ext uri="{28A0092B-C50C-407E-A947-70E740481C1C}">
                <a14:useLocalDpi xmlns:a14="http://schemas.microsoft.com/office/drawing/2010/main" val="0"/>
              </a:ext>
            </a:extLst>
          </a:blip>
          <a:srcRect r="65710" b="47555"/>
          <a:stretch/>
        </p:blipFill>
        <p:spPr bwMode="auto">
          <a:xfrm>
            <a:off x="8292788" y="1747975"/>
            <a:ext cx="341971" cy="348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392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0">
          <a:extLst>
            <a:ext uri="{FF2B5EF4-FFF2-40B4-BE49-F238E27FC236}">
              <a16:creationId xmlns:a16="http://schemas.microsoft.com/office/drawing/2014/main" id="{6D216148-ECD7-5103-BBB3-BED367F9DD3A}"/>
            </a:ext>
          </a:extLst>
        </p:cNvPr>
        <p:cNvGrpSpPr/>
        <p:nvPr/>
      </p:nvGrpSpPr>
      <p:grpSpPr>
        <a:xfrm>
          <a:off x="0" y="0"/>
          <a:ext cx="0" cy="0"/>
          <a:chOff x="0" y="0"/>
          <a:chExt cx="0" cy="0"/>
        </a:xfrm>
      </p:grpSpPr>
      <p:pic>
        <p:nvPicPr>
          <p:cNvPr id="131" name="Google Shape;131;p20">
            <a:extLst>
              <a:ext uri="{FF2B5EF4-FFF2-40B4-BE49-F238E27FC236}">
                <a16:creationId xmlns:a16="http://schemas.microsoft.com/office/drawing/2014/main" id="{BD9B2CFE-7500-BC83-1C7C-268BBFE36BBC}"/>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2" name="Google Shape;132;p20">
            <a:extLst>
              <a:ext uri="{FF2B5EF4-FFF2-40B4-BE49-F238E27FC236}">
                <a16:creationId xmlns:a16="http://schemas.microsoft.com/office/drawing/2014/main" id="{39AE12D1-3786-84F0-97F4-FC708D083B1E}"/>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3" name="Google Shape;133;p20">
            <a:extLst>
              <a:ext uri="{FF2B5EF4-FFF2-40B4-BE49-F238E27FC236}">
                <a16:creationId xmlns:a16="http://schemas.microsoft.com/office/drawing/2014/main" id="{0A01761F-38A6-F43A-F031-9F3CD2585FEA}"/>
              </a:ext>
            </a:extLst>
          </p:cNvPr>
          <p:cNvSpPr txBox="1"/>
          <p:nvPr/>
        </p:nvSpPr>
        <p:spPr>
          <a:xfrm>
            <a:off x="542692" y="385588"/>
            <a:ext cx="8260807"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57150" marR="0" lvl="0" algn="l" rtl="0">
              <a:lnSpc>
                <a:spcPct val="100000"/>
              </a:lnSpc>
              <a:spcBef>
                <a:spcPts val="0"/>
              </a:spcBef>
              <a:spcAft>
                <a:spcPts val="0"/>
              </a:spcAft>
              <a:buClr>
                <a:srgbClr val="000000"/>
              </a:buClr>
              <a:buSzPts val="2700"/>
            </a:pPr>
            <a:r>
              <a:rPr lang="en" sz="2700" b="1" dirty="0">
                <a:latin typeface="Rubik"/>
                <a:ea typeface="Rubik"/>
                <a:cs typeface="Rubik"/>
                <a:sym typeface="Rubik"/>
              </a:rPr>
              <a:t>Model </a:t>
            </a:r>
            <a:r>
              <a:rPr lang="en" sz="2700" b="1" dirty="0">
                <a:solidFill>
                  <a:srgbClr val="0097A7"/>
                </a:solidFill>
                <a:latin typeface="Rubik"/>
                <a:ea typeface="Rubik"/>
                <a:cs typeface="Rubik"/>
                <a:sym typeface="Rubik"/>
              </a:rPr>
              <a:t>Selection 2</a:t>
            </a:r>
            <a:endParaRPr sz="2700" b="1" dirty="0">
              <a:solidFill>
                <a:srgbClr val="0097A7"/>
              </a:solidFill>
              <a:latin typeface="Rubik"/>
              <a:ea typeface="Rubik"/>
              <a:cs typeface="Rubik"/>
              <a:sym typeface="Rubik"/>
            </a:endParaRPr>
          </a:p>
        </p:txBody>
      </p:sp>
      <p:sp>
        <p:nvSpPr>
          <p:cNvPr id="9" name="TextBox 8">
            <a:extLst>
              <a:ext uri="{FF2B5EF4-FFF2-40B4-BE49-F238E27FC236}">
                <a16:creationId xmlns:a16="http://schemas.microsoft.com/office/drawing/2014/main" id="{9440F84E-7558-84A9-D5C6-D37C0D6C2952}"/>
              </a:ext>
            </a:extLst>
          </p:cNvPr>
          <p:cNvSpPr txBox="1"/>
          <p:nvPr/>
        </p:nvSpPr>
        <p:spPr>
          <a:xfrm>
            <a:off x="4072238" y="1043956"/>
            <a:ext cx="4564565" cy="2318583"/>
          </a:xfrm>
          <a:prstGeom prst="rect">
            <a:avLst/>
          </a:prstGeom>
          <a:noFill/>
        </p:spPr>
        <p:txBody>
          <a:bodyPr wrap="square">
            <a:spAutoFit/>
          </a:bodyPr>
          <a:lstStyle/>
          <a:p>
            <a:pPr marL="101600" marR="0" lvl="0" algn="l" rtl="0">
              <a:lnSpc>
                <a:spcPct val="150000"/>
              </a:lnSpc>
              <a:spcBef>
                <a:spcPts val="0"/>
              </a:spcBef>
              <a:spcAft>
                <a:spcPts val="0"/>
              </a:spcAft>
              <a:buSzPts val="2000"/>
            </a:pPr>
            <a:r>
              <a:rPr lang="it-IT" b="1" dirty="0">
                <a:latin typeface="Roboto" panose="02000000000000000000" pitchFamily="2" charset="0"/>
                <a:ea typeface="Roboto" panose="02000000000000000000" pitchFamily="2" charset="0"/>
                <a:cs typeface="Roboto" panose="02000000000000000000" pitchFamily="2" charset="0"/>
                <a:sym typeface="Rubik"/>
              </a:rPr>
              <a:t>Overviews:</a:t>
            </a:r>
          </a:p>
          <a:p>
            <a:pPr marL="285750" indent="-285750" algn="l">
              <a:spcAft>
                <a:spcPts val="675"/>
              </a:spcAft>
              <a:buFont typeface="Arial" panose="020B0604020202020204" pitchFamily="34" charset="0"/>
              <a:buChar char="•"/>
            </a:pPr>
            <a:r>
              <a:rPr lang="en-MY"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Teknik </a:t>
            </a:r>
            <a:r>
              <a:rPr lang="en-MY" b="1" i="0" dirty="0">
                <a:solidFill>
                  <a:srgbClr val="000000"/>
                </a:solidFill>
                <a:effectLst/>
                <a:latin typeface="Roboto" panose="02000000000000000000" pitchFamily="2" charset="0"/>
                <a:ea typeface="Roboto" panose="02000000000000000000" pitchFamily="2" charset="0"/>
                <a:cs typeface="Roboto" panose="02000000000000000000" pitchFamily="2" charset="0"/>
              </a:rPr>
              <a:t>Oversampling SMOTE</a:t>
            </a:r>
            <a:r>
              <a:rPr lang="en-MY"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en-MY"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mampu</a:t>
            </a:r>
            <a:r>
              <a:rPr lang="en-MY"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en-MY"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memperbaiki</a:t>
            </a:r>
            <a:r>
              <a:rPr lang="en-MY"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en-MY"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performa</a:t>
            </a:r>
            <a:r>
              <a:rPr lang="en-MY"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en-MY"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kedua</a:t>
            </a:r>
            <a:r>
              <a:rPr lang="en-MY"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model </a:t>
            </a:r>
            <a:r>
              <a:rPr lang="en-MY"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disamping</a:t>
            </a:r>
            <a:r>
              <a:rPr lang="en-MY"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p>
            <a:pPr marL="285750" indent="-285750" algn="l">
              <a:spcAft>
                <a:spcPts val="675"/>
              </a:spcAft>
              <a:buFont typeface="Arial" panose="020B0604020202020204" pitchFamily="34" charset="0"/>
              <a:buChar char="•"/>
            </a:pPr>
            <a:r>
              <a:rPr lang="id-ID" b="1" i="0" dirty="0">
                <a:solidFill>
                  <a:srgbClr val="000000"/>
                </a:solidFill>
                <a:effectLst/>
                <a:latin typeface="Roboto" panose="02000000000000000000" pitchFamily="2" charset="0"/>
                <a:ea typeface="Roboto" panose="02000000000000000000" pitchFamily="2" charset="0"/>
                <a:cs typeface="Roboto" panose="02000000000000000000" pitchFamily="2" charset="0"/>
              </a:rPr>
              <a:t>Model </a:t>
            </a:r>
            <a:r>
              <a:rPr lang="id-ID" b="1"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Decision</a:t>
            </a:r>
            <a:r>
              <a:rPr lang="id-ID" b="1" i="0" dirty="0">
                <a:solidFill>
                  <a:srgbClr val="000000"/>
                </a:solidFill>
                <a:effectLst/>
                <a:latin typeface="Roboto" panose="02000000000000000000" pitchFamily="2" charset="0"/>
                <a:ea typeface="Roboto" panose="02000000000000000000" pitchFamily="2" charset="0"/>
                <a:cs typeface="Roboto" panose="02000000000000000000" pitchFamily="2" charset="0"/>
              </a:rPr>
              <a:t> Tree</a:t>
            </a:r>
            <a:r>
              <a:rPr lang="id-ID"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memberikan model terbaik dengan nilai 0.17</a:t>
            </a:r>
            <a:r>
              <a:rPr lang="en-MY" dirty="0">
                <a:latin typeface="Roboto" panose="02000000000000000000" pitchFamily="2" charset="0"/>
                <a:ea typeface="Roboto" panose="02000000000000000000" pitchFamily="2" charset="0"/>
                <a:cs typeface="Roboto" panose="02000000000000000000" pitchFamily="2" charset="0"/>
              </a:rPr>
              <a:t>0</a:t>
            </a:r>
            <a:endParaRPr lang="id-ID" b="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marL="285750" indent="-285750" algn="l">
              <a:spcAft>
                <a:spcPts val="675"/>
              </a:spcAft>
              <a:buFont typeface="Arial" panose="020B0604020202020204" pitchFamily="34" charset="0"/>
              <a:buChar char="•"/>
            </a:pPr>
            <a:r>
              <a:rPr lang="id-ID"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Meskipun perbedaan </a:t>
            </a:r>
            <a:r>
              <a:rPr lang="id-ID"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score</a:t>
            </a:r>
            <a:r>
              <a:rPr lang="id-ID"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antara </a:t>
            </a:r>
            <a:r>
              <a:rPr lang="id-ID"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Decision</a:t>
            </a:r>
            <a:r>
              <a:rPr lang="id-ID"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Tree dengan </a:t>
            </a:r>
            <a:r>
              <a:rPr lang="id-ID"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Adabost</a:t>
            </a:r>
            <a:r>
              <a:rPr lang="id-ID"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tidak terlalu signifikan, namun model </a:t>
            </a:r>
            <a:r>
              <a:rPr lang="id-ID"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Decision</a:t>
            </a:r>
            <a:r>
              <a:rPr lang="id-ID"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Tree akan tetap dipilih untuk dilakukan </a:t>
            </a:r>
            <a:r>
              <a:rPr lang="id-ID"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Hyperparameter</a:t>
            </a:r>
            <a:r>
              <a:rPr lang="id-ID"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Tuning</a:t>
            </a:r>
          </a:p>
        </p:txBody>
      </p:sp>
      <p:pic>
        <p:nvPicPr>
          <p:cNvPr id="4" name="Picture 3">
            <a:extLst>
              <a:ext uri="{FF2B5EF4-FFF2-40B4-BE49-F238E27FC236}">
                <a16:creationId xmlns:a16="http://schemas.microsoft.com/office/drawing/2014/main" id="{A0A0A52D-1D65-7D72-A328-7C14F47537E8}"/>
              </a:ext>
            </a:extLst>
          </p:cNvPr>
          <p:cNvPicPr>
            <a:picLocks noChangeAspect="1"/>
          </p:cNvPicPr>
          <p:nvPr/>
        </p:nvPicPr>
        <p:blipFill>
          <a:blip r:embed="rId5"/>
          <a:stretch>
            <a:fillRect/>
          </a:stretch>
        </p:blipFill>
        <p:spPr>
          <a:xfrm>
            <a:off x="856849" y="1293214"/>
            <a:ext cx="2520000" cy="1408819"/>
          </a:xfrm>
          <a:prstGeom prst="rect">
            <a:avLst/>
          </a:prstGeom>
        </p:spPr>
      </p:pic>
      <p:pic>
        <p:nvPicPr>
          <p:cNvPr id="7" name="Picture 6">
            <a:extLst>
              <a:ext uri="{FF2B5EF4-FFF2-40B4-BE49-F238E27FC236}">
                <a16:creationId xmlns:a16="http://schemas.microsoft.com/office/drawing/2014/main" id="{E562FB66-53A3-C7F4-FD30-B0D37A369084}"/>
              </a:ext>
            </a:extLst>
          </p:cNvPr>
          <p:cNvPicPr>
            <a:picLocks noChangeAspect="1"/>
          </p:cNvPicPr>
          <p:nvPr/>
        </p:nvPicPr>
        <p:blipFill>
          <a:blip r:embed="rId6"/>
          <a:stretch>
            <a:fillRect/>
          </a:stretch>
        </p:blipFill>
        <p:spPr>
          <a:xfrm>
            <a:off x="856849" y="3283955"/>
            <a:ext cx="2520000" cy="1277623"/>
          </a:xfrm>
          <a:prstGeom prst="rect">
            <a:avLst/>
          </a:prstGeom>
        </p:spPr>
      </p:pic>
      <p:pic>
        <p:nvPicPr>
          <p:cNvPr id="4098" name="Picture 2" descr="Set of Check Marks Multiple Colours">
            <a:extLst>
              <a:ext uri="{FF2B5EF4-FFF2-40B4-BE49-F238E27FC236}">
                <a16:creationId xmlns:a16="http://schemas.microsoft.com/office/drawing/2014/main" id="{BA19E138-E736-D0C6-4727-E115076542D6}"/>
              </a:ext>
            </a:extLst>
          </p:cNvPr>
          <p:cNvPicPr>
            <a:picLocks noChangeAspect="1" noChangeArrowheads="1"/>
          </p:cNvPicPr>
          <p:nvPr/>
        </p:nvPicPr>
        <p:blipFill rotWithShape="1">
          <a:blip r:embed="rId7">
            <a:duotone>
              <a:prstClr val="black"/>
              <a:srgbClr val="00B050">
                <a:tint val="45000"/>
                <a:satMod val="400000"/>
              </a:srgbClr>
            </a:duotone>
            <a:extLst>
              <a:ext uri="{BEBA8EAE-BF5A-486C-A8C5-ECC9F3942E4B}">
                <a14:imgProps xmlns:a14="http://schemas.microsoft.com/office/drawing/2010/main">
                  <a14:imgLayer r:embed="rId8">
                    <a14:imgEffect>
                      <a14:backgroundRemoval t="5036" b="47002" l="3355" r="31629">
                        <a14:foregroundMark x1="30671" y1="8153" x2="30671" y2="8153"/>
                        <a14:foregroundMark x1="31629" y1="5995" x2="31629" y2="5995"/>
                      </a14:backgroundRemoval>
                    </a14:imgEffect>
                  </a14:imgLayer>
                </a14:imgProps>
              </a:ext>
              <a:ext uri="{28A0092B-C50C-407E-A947-70E740481C1C}">
                <a14:useLocalDpi xmlns:a14="http://schemas.microsoft.com/office/drawing/2010/main" val="0"/>
              </a:ext>
            </a:extLst>
          </a:blip>
          <a:srcRect r="65710" b="47555"/>
          <a:stretch/>
        </p:blipFill>
        <p:spPr bwMode="auto">
          <a:xfrm>
            <a:off x="2640869" y="1716312"/>
            <a:ext cx="341971" cy="34840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349F149-B593-67D7-FC66-EE2855987C8E}"/>
              </a:ext>
            </a:extLst>
          </p:cNvPr>
          <p:cNvSpPr txBox="1"/>
          <p:nvPr/>
        </p:nvSpPr>
        <p:spPr>
          <a:xfrm>
            <a:off x="822434" y="2649196"/>
            <a:ext cx="2588829" cy="276999"/>
          </a:xfrm>
          <a:prstGeom prst="rect">
            <a:avLst/>
          </a:prstGeom>
          <a:noFill/>
        </p:spPr>
        <p:txBody>
          <a:bodyPr wrap="square">
            <a:spAutoFit/>
          </a:bodyPr>
          <a:lstStyle/>
          <a:p>
            <a:pPr algn="ctr"/>
            <a:r>
              <a:rPr lang="en-MY" sz="1200" i="1" dirty="0">
                <a:latin typeface="Roboto" panose="02000000000000000000" pitchFamily="2" charset="0"/>
                <a:ea typeface="Roboto" panose="02000000000000000000" pitchFamily="2" charset="0"/>
                <a:cs typeface="Roboto" panose="02000000000000000000" pitchFamily="2" charset="0"/>
                <a:sym typeface="Rubik"/>
              </a:rPr>
              <a:t>Pict 1. Oversampling of Tree Model</a:t>
            </a:r>
            <a:endParaRPr lang="id-ID" sz="1200" i="1" dirty="0"/>
          </a:p>
        </p:txBody>
      </p:sp>
      <p:sp>
        <p:nvSpPr>
          <p:cNvPr id="11" name="TextBox 10">
            <a:extLst>
              <a:ext uri="{FF2B5EF4-FFF2-40B4-BE49-F238E27FC236}">
                <a16:creationId xmlns:a16="http://schemas.microsoft.com/office/drawing/2014/main" id="{4196A429-F041-0E79-0162-6C6432F85147}"/>
              </a:ext>
            </a:extLst>
          </p:cNvPr>
          <p:cNvSpPr txBox="1"/>
          <p:nvPr/>
        </p:nvSpPr>
        <p:spPr>
          <a:xfrm>
            <a:off x="668655" y="4561578"/>
            <a:ext cx="2896386" cy="276999"/>
          </a:xfrm>
          <a:prstGeom prst="rect">
            <a:avLst/>
          </a:prstGeom>
          <a:noFill/>
        </p:spPr>
        <p:txBody>
          <a:bodyPr wrap="square">
            <a:spAutoFit/>
          </a:bodyPr>
          <a:lstStyle/>
          <a:p>
            <a:pPr algn="ctr"/>
            <a:r>
              <a:rPr lang="en-MY" sz="1200" i="1" dirty="0">
                <a:latin typeface="Roboto" panose="02000000000000000000" pitchFamily="2" charset="0"/>
                <a:ea typeface="Roboto" panose="02000000000000000000" pitchFamily="2" charset="0"/>
                <a:cs typeface="Roboto" panose="02000000000000000000" pitchFamily="2" charset="0"/>
                <a:sym typeface="Rubik"/>
              </a:rPr>
              <a:t>Pict 2. Oversampling of </a:t>
            </a:r>
            <a:r>
              <a:rPr lang="en-MY" sz="1200" i="1" dirty="0" err="1">
                <a:latin typeface="Roboto" panose="02000000000000000000" pitchFamily="2" charset="0"/>
                <a:ea typeface="Roboto" panose="02000000000000000000" pitchFamily="2" charset="0"/>
                <a:cs typeface="Roboto" panose="02000000000000000000" pitchFamily="2" charset="0"/>
                <a:sym typeface="Rubik"/>
              </a:rPr>
              <a:t>Adaboost</a:t>
            </a:r>
            <a:r>
              <a:rPr lang="en-MY" sz="1200" i="1" dirty="0">
                <a:latin typeface="Roboto" panose="02000000000000000000" pitchFamily="2" charset="0"/>
                <a:ea typeface="Roboto" panose="02000000000000000000" pitchFamily="2" charset="0"/>
                <a:cs typeface="Roboto" panose="02000000000000000000" pitchFamily="2" charset="0"/>
                <a:sym typeface="Rubik"/>
              </a:rPr>
              <a:t> Model</a:t>
            </a:r>
            <a:endParaRPr lang="id-ID" sz="1200" i="1" dirty="0"/>
          </a:p>
        </p:txBody>
      </p:sp>
      <p:sp>
        <p:nvSpPr>
          <p:cNvPr id="18" name="TextBox 17">
            <a:extLst>
              <a:ext uri="{FF2B5EF4-FFF2-40B4-BE49-F238E27FC236}">
                <a16:creationId xmlns:a16="http://schemas.microsoft.com/office/drawing/2014/main" id="{78591A57-D1A9-2DCA-25F2-B7098C10B7A0}"/>
              </a:ext>
            </a:extLst>
          </p:cNvPr>
          <p:cNvSpPr txBox="1"/>
          <p:nvPr/>
        </p:nvSpPr>
        <p:spPr>
          <a:xfrm>
            <a:off x="4306414" y="3995844"/>
            <a:ext cx="4572000" cy="1015663"/>
          </a:xfrm>
          <a:prstGeom prst="rect">
            <a:avLst/>
          </a:prstGeom>
          <a:noFill/>
        </p:spPr>
        <p:txBody>
          <a:bodyPr wrap="square">
            <a:spAutoFit/>
          </a:bodyPr>
          <a:lstStyle/>
          <a:p>
            <a:r>
              <a:rPr lang="en-US" sz="1200" b="1" i="1" dirty="0"/>
              <a:t>Definition:</a:t>
            </a:r>
          </a:p>
          <a:p>
            <a:r>
              <a:rPr lang="en-US" sz="1200" i="1" dirty="0"/>
              <a:t>A </a:t>
            </a:r>
            <a:r>
              <a:rPr lang="en-US" sz="1200" b="1" i="1" dirty="0"/>
              <a:t>decision tree</a:t>
            </a:r>
            <a:r>
              <a:rPr lang="en-US" sz="1200" i="1" dirty="0"/>
              <a:t> is a non-parametric supervised learning algorithm, which is utilized for both classification and regression tasks. It has a hierarchical, tree structure, which consists of a root node, branches, internal nodes and leaf nodes.</a:t>
            </a:r>
          </a:p>
        </p:txBody>
      </p:sp>
    </p:spTree>
    <p:extLst>
      <p:ext uri="{BB962C8B-B14F-4D97-AF65-F5344CB8AC3E}">
        <p14:creationId xmlns:p14="http://schemas.microsoft.com/office/powerpoint/2010/main" val="705310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0">
          <a:extLst>
            <a:ext uri="{FF2B5EF4-FFF2-40B4-BE49-F238E27FC236}">
              <a16:creationId xmlns:a16="http://schemas.microsoft.com/office/drawing/2014/main" id="{49468B1B-2214-1D9D-0629-F668E18BD7BC}"/>
            </a:ext>
          </a:extLst>
        </p:cNvPr>
        <p:cNvGrpSpPr/>
        <p:nvPr/>
      </p:nvGrpSpPr>
      <p:grpSpPr>
        <a:xfrm>
          <a:off x="0" y="0"/>
          <a:ext cx="0" cy="0"/>
          <a:chOff x="0" y="0"/>
          <a:chExt cx="0" cy="0"/>
        </a:xfrm>
      </p:grpSpPr>
      <p:pic>
        <p:nvPicPr>
          <p:cNvPr id="131" name="Google Shape;131;p20">
            <a:extLst>
              <a:ext uri="{FF2B5EF4-FFF2-40B4-BE49-F238E27FC236}">
                <a16:creationId xmlns:a16="http://schemas.microsoft.com/office/drawing/2014/main" id="{2C2F7AF2-C11E-021D-5A02-D044CCFCA7EE}"/>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2" name="Google Shape;132;p20">
            <a:extLst>
              <a:ext uri="{FF2B5EF4-FFF2-40B4-BE49-F238E27FC236}">
                <a16:creationId xmlns:a16="http://schemas.microsoft.com/office/drawing/2014/main" id="{3D0B1F55-2A8F-612E-9E81-6CA4D436F94C}"/>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3" name="Google Shape;133;p20">
            <a:extLst>
              <a:ext uri="{FF2B5EF4-FFF2-40B4-BE49-F238E27FC236}">
                <a16:creationId xmlns:a16="http://schemas.microsoft.com/office/drawing/2014/main" id="{E7F5F8D8-225E-A46B-AF81-ED72A1C17AF2}"/>
              </a:ext>
            </a:extLst>
          </p:cNvPr>
          <p:cNvSpPr txBox="1"/>
          <p:nvPr/>
        </p:nvSpPr>
        <p:spPr>
          <a:xfrm>
            <a:off x="542692" y="385588"/>
            <a:ext cx="8260807"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57150" marR="0" lvl="0" algn="l" rtl="0">
              <a:lnSpc>
                <a:spcPct val="100000"/>
              </a:lnSpc>
              <a:spcBef>
                <a:spcPts val="0"/>
              </a:spcBef>
              <a:spcAft>
                <a:spcPts val="0"/>
              </a:spcAft>
              <a:buClr>
                <a:srgbClr val="000000"/>
              </a:buClr>
              <a:buSzPts val="2700"/>
            </a:pPr>
            <a:r>
              <a:rPr lang="en" sz="2700" b="1" dirty="0">
                <a:latin typeface="Rubik"/>
                <a:ea typeface="Rubik"/>
                <a:cs typeface="Rubik"/>
                <a:sym typeface="Rubik"/>
              </a:rPr>
              <a:t>Hyperparameter </a:t>
            </a:r>
            <a:r>
              <a:rPr lang="en" sz="2700" b="1" dirty="0">
                <a:solidFill>
                  <a:srgbClr val="0097A7"/>
                </a:solidFill>
                <a:latin typeface="Rubik"/>
                <a:ea typeface="Rubik"/>
                <a:cs typeface="Rubik"/>
                <a:sym typeface="Rubik"/>
              </a:rPr>
              <a:t>Tuning</a:t>
            </a:r>
            <a:endParaRPr sz="2700" b="1" dirty="0">
              <a:solidFill>
                <a:srgbClr val="0097A7"/>
              </a:solidFill>
              <a:latin typeface="Rubik"/>
              <a:ea typeface="Rubik"/>
              <a:cs typeface="Rubik"/>
              <a:sym typeface="Rubik"/>
            </a:endParaRPr>
          </a:p>
        </p:txBody>
      </p:sp>
      <p:sp>
        <p:nvSpPr>
          <p:cNvPr id="9" name="TextBox 8">
            <a:extLst>
              <a:ext uri="{FF2B5EF4-FFF2-40B4-BE49-F238E27FC236}">
                <a16:creationId xmlns:a16="http://schemas.microsoft.com/office/drawing/2014/main" id="{AF645F3A-41E2-6289-5118-83DABA75A910}"/>
              </a:ext>
            </a:extLst>
          </p:cNvPr>
          <p:cNvSpPr txBox="1"/>
          <p:nvPr/>
        </p:nvSpPr>
        <p:spPr>
          <a:xfrm>
            <a:off x="4072237" y="3111232"/>
            <a:ext cx="4564565" cy="1582484"/>
          </a:xfrm>
          <a:prstGeom prst="rect">
            <a:avLst/>
          </a:prstGeom>
          <a:noFill/>
        </p:spPr>
        <p:txBody>
          <a:bodyPr wrap="square">
            <a:spAutoFit/>
          </a:bodyPr>
          <a:lstStyle/>
          <a:p>
            <a:pPr marL="101600" marR="0" lvl="0" algn="l" rtl="0">
              <a:lnSpc>
                <a:spcPct val="150000"/>
              </a:lnSpc>
              <a:spcBef>
                <a:spcPts val="0"/>
              </a:spcBef>
              <a:spcAft>
                <a:spcPts val="0"/>
              </a:spcAft>
              <a:buSzPts val="2000"/>
            </a:pPr>
            <a:r>
              <a:rPr lang="it-IT" b="1" dirty="0">
                <a:latin typeface="Roboto" panose="02000000000000000000" pitchFamily="2" charset="0"/>
                <a:ea typeface="Roboto" panose="02000000000000000000" pitchFamily="2" charset="0"/>
                <a:cs typeface="Roboto" panose="02000000000000000000" pitchFamily="2" charset="0"/>
                <a:sym typeface="Rubik"/>
              </a:rPr>
              <a:t>Overviews:</a:t>
            </a:r>
          </a:p>
          <a:p>
            <a:pPr marL="285750" indent="-285750" algn="l">
              <a:spcAft>
                <a:spcPts val="675"/>
              </a:spcAft>
              <a:buFont typeface="Arial" panose="020B0604020202020204" pitchFamily="34" charset="0"/>
              <a:buChar char="•"/>
            </a:pPr>
            <a:r>
              <a:rPr lang="en-MY" dirty="0" err="1">
                <a:latin typeface="Roboto" panose="02000000000000000000" pitchFamily="2" charset="0"/>
                <a:ea typeface="Roboto" panose="02000000000000000000" pitchFamily="2" charset="0"/>
                <a:cs typeface="Roboto" panose="02000000000000000000" pitchFamily="2" charset="0"/>
              </a:rPr>
              <a:t>Penerapan</a:t>
            </a:r>
            <a:r>
              <a:rPr lang="en-MY" dirty="0">
                <a:latin typeface="Roboto" panose="02000000000000000000" pitchFamily="2" charset="0"/>
                <a:ea typeface="Roboto" panose="02000000000000000000" pitchFamily="2" charset="0"/>
                <a:cs typeface="Roboto" panose="02000000000000000000" pitchFamily="2" charset="0"/>
              </a:rPr>
              <a:t> </a:t>
            </a:r>
            <a:r>
              <a:rPr lang="en-MY" i="1" dirty="0">
                <a:latin typeface="Roboto" panose="02000000000000000000" pitchFamily="2" charset="0"/>
                <a:ea typeface="Roboto" panose="02000000000000000000" pitchFamily="2" charset="0"/>
                <a:cs typeface="Roboto" panose="02000000000000000000" pitchFamily="2" charset="0"/>
              </a:rPr>
              <a:t>Hyperparameter Tuning </a:t>
            </a:r>
            <a:r>
              <a:rPr lang="en-MY" dirty="0" err="1">
                <a:latin typeface="Roboto" panose="02000000000000000000" pitchFamily="2" charset="0"/>
                <a:ea typeface="Roboto" panose="02000000000000000000" pitchFamily="2" charset="0"/>
                <a:cs typeface="Roboto" panose="02000000000000000000" pitchFamily="2" charset="0"/>
              </a:rPr>
              <a:t>mampu</a:t>
            </a:r>
            <a:r>
              <a:rPr lang="en-MY" dirty="0">
                <a:latin typeface="Roboto" panose="02000000000000000000" pitchFamily="2" charset="0"/>
                <a:ea typeface="Roboto" panose="02000000000000000000" pitchFamily="2" charset="0"/>
                <a:cs typeface="Roboto" panose="02000000000000000000" pitchFamily="2" charset="0"/>
              </a:rPr>
              <a:t> </a:t>
            </a:r>
            <a:r>
              <a:rPr lang="en-MY" dirty="0" err="1">
                <a:latin typeface="Roboto" panose="02000000000000000000" pitchFamily="2" charset="0"/>
                <a:ea typeface="Roboto" panose="02000000000000000000" pitchFamily="2" charset="0"/>
                <a:cs typeface="Roboto" panose="02000000000000000000" pitchFamily="2" charset="0"/>
              </a:rPr>
              <a:t>meningkatkan</a:t>
            </a:r>
            <a:r>
              <a:rPr lang="en-MY" dirty="0">
                <a:latin typeface="Roboto" panose="02000000000000000000" pitchFamily="2" charset="0"/>
                <a:ea typeface="Roboto" panose="02000000000000000000" pitchFamily="2" charset="0"/>
                <a:cs typeface="Roboto" panose="02000000000000000000" pitchFamily="2" charset="0"/>
              </a:rPr>
              <a:t> </a:t>
            </a:r>
            <a:r>
              <a:rPr lang="en-MY" dirty="0" err="1">
                <a:latin typeface="Roboto" panose="02000000000000000000" pitchFamily="2" charset="0"/>
                <a:ea typeface="Roboto" panose="02000000000000000000" pitchFamily="2" charset="0"/>
                <a:cs typeface="Roboto" panose="02000000000000000000" pitchFamily="2" charset="0"/>
              </a:rPr>
              <a:t>skor</a:t>
            </a:r>
            <a:r>
              <a:rPr lang="en-MY" dirty="0">
                <a:latin typeface="Roboto" panose="02000000000000000000" pitchFamily="2" charset="0"/>
                <a:ea typeface="Roboto" panose="02000000000000000000" pitchFamily="2" charset="0"/>
                <a:cs typeface="Roboto" panose="02000000000000000000" pitchFamily="2" charset="0"/>
              </a:rPr>
              <a:t> </a:t>
            </a:r>
            <a:r>
              <a:rPr lang="en-MY" b="1" dirty="0" err="1">
                <a:latin typeface="Roboto" panose="02000000000000000000" pitchFamily="2" charset="0"/>
                <a:ea typeface="Roboto" panose="02000000000000000000" pitchFamily="2" charset="0"/>
                <a:cs typeface="Roboto" panose="02000000000000000000" pitchFamily="2" charset="0"/>
              </a:rPr>
              <a:t>dari</a:t>
            </a:r>
            <a:r>
              <a:rPr lang="en-MY" b="1" dirty="0">
                <a:latin typeface="Roboto" panose="02000000000000000000" pitchFamily="2" charset="0"/>
                <a:ea typeface="Roboto" panose="02000000000000000000" pitchFamily="2" charset="0"/>
                <a:cs typeface="Roboto" panose="02000000000000000000" pitchFamily="2" charset="0"/>
              </a:rPr>
              <a:t> 0.17 </a:t>
            </a:r>
            <a:r>
              <a:rPr lang="en-MY" b="1" dirty="0" err="1">
                <a:latin typeface="Roboto" panose="02000000000000000000" pitchFamily="2" charset="0"/>
                <a:ea typeface="Roboto" panose="02000000000000000000" pitchFamily="2" charset="0"/>
                <a:cs typeface="Roboto" panose="02000000000000000000" pitchFamily="2" charset="0"/>
              </a:rPr>
              <a:t>menjadi</a:t>
            </a:r>
            <a:r>
              <a:rPr lang="en-MY" b="1" dirty="0">
                <a:latin typeface="Roboto" panose="02000000000000000000" pitchFamily="2" charset="0"/>
                <a:ea typeface="Roboto" panose="02000000000000000000" pitchFamily="2" charset="0"/>
                <a:cs typeface="Roboto" panose="02000000000000000000" pitchFamily="2" charset="0"/>
              </a:rPr>
              <a:t> 0.25</a:t>
            </a:r>
          </a:p>
          <a:p>
            <a:pPr marL="285750" indent="-285750" algn="l">
              <a:spcAft>
                <a:spcPts val="675"/>
              </a:spcAft>
              <a:buFont typeface="Arial" panose="020B0604020202020204" pitchFamily="34" charset="0"/>
              <a:buChar char="•"/>
            </a:pPr>
            <a:r>
              <a:rPr lang="en-MY" dirty="0" err="1">
                <a:latin typeface="Roboto" panose="02000000000000000000" pitchFamily="2" charset="0"/>
                <a:ea typeface="Roboto" panose="02000000000000000000" pitchFamily="2" charset="0"/>
                <a:cs typeface="Roboto" panose="02000000000000000000" pitchFamily="2" charset="0"/>
              </a:rPr>
              <a:t>Dengan</a:t>
            </a:r>
            <a:r>
              <a:rPr lang="en-MY" dirty="0">
                <a:latin typeface="Roboto" panose="02000000000000000000" pitchFamily="2" charset="0"/>
                <a:ea typeface="Roboto" panose="02000000000000000000" pitchFamily="2" charset="0"/>
                <a:cs typeface="Roboto" panose="02000000000000000000" pitchFamily="2" charset="0"/>
              </a:rPr>
              <a:t> </a:t>
            </a:r>
            <a:r>
              <a:rPr lang="en-MY" dirty="0" err="1">
                <a:latin typeface="Roboto" panose="02000000000000000000" pitchFamily="2" charset="0"/>
                <a:ea typeface="Roboto" panose="02000000000000000000" pitchFamily="2" charset="0"/>
                <a:cs typeface="Roboto" panose="02000000000000000000" pitchFamily="2" charset="0"/>
              </a:rPr>
              <a:t>demikian</a:t>
            </a:r>
            <a:r>
              <a:rPr lang="en-MY" dirty="0">
                <a:latin typeface="Roboto" panose="02000000000000000000" pitchFamily="2" charset="0"/>
                <a:ea typeface="Roboto" panose="02000000000000000000" pitchFamily="2" charset="0"/>
                <a:cs typeface="Roboto" panose="02000000000000000000" pitchFamily="2" charset="0"/>
              </a:rPr>
              <a:t>, </a:t>
            </a:r>
            <a:r>
              <a:rPr lang="en-MY" b="1" dirty="0">
                <a:latin typeface="Roboto" panose="02000000000000000000" pitchFamily="2" charset="0"/>
                <a:ea typeface="Roboto" panose="02000000000000000000" pitchFamily="2" charset="0"/>
                <a:cs typeface="Roboto" panose="02000000000000000000" pitchFamily="2" charset="0"/>
              </a:rPr>
              <a:t>model tree</a:t>
            </a:r>
            <a:r>
              <a:rPr lang="en-MY" dirty="0">
                <a:latin typeface="Roboto" panose="02000000000000000000" pitchFamily="2" charset="0"/>
                <a:ea typeface="Roboto" panose="02000000000000000000" pitchFamily="2" charset="0"/>
                <a:cs typeface="Roboto" panose="02000000000000000000" pitchFamily="2" charset="0"/>
              </a:rPr>
              <a:t> </a:t>
            </a:r>
            <a:r>
              <a:rPr lang="en-MY" dirty="0" err="1">
                <a:latin typeface="Roboto" panose="02000000000000000000" pitchFamily="2" charset="0"/>
                <a:ea typeface="Roboto" panose="02000000000000000000" pitchFamily="2" charset="0"/>
                <a:cs typeface="Roboto" panose="02000000000000000000" pitchFamily="2" charset="0"/>
              </a:rPr>
              <a:t>dengan</a:t>
            </a:r>
            <a:r>
              <a:rPr lang="en-MY" dirty="0">
                <a:latin typeface="Roboto" panose="02000000000000000000" pitchFamily="2" charset="0"/>
                <a:ea typeface="Roboto" panose="02000000000000000000" pitchFamily="2" charset="0"/>
                <a:cs typeface="Roboto" panose="02000000000000000000" pitchFamily="2" charset="0"/>
              </a:rPr>
              <a:t> </a:t>
            </a:r>
            <a:r>
              <a:rPr lang="en-MY" b="1" dirty="0">
                <a:latin typeface="Roboto" panose="02000000000000000000" pitchFamily="2" charset="0"/>
                <a:ea typeface="Roboto" panose="02000000000000000000" pitchFamily="2" charset="0"/>
                <a:cs typeface="Roboto" panose="02000000000000000000" pitchFamily="2" charset="0"/>
              </a:rPr>
              <a:t>oversampling Smote</a:t>
            </a:r>
            <a:r>
              <a:rPr lang="en-MY" dirty="0">
                <a:latin typeface="Roboto" panose="02000000000000000000" pitchFamily="2" charset="0"/>
                <a:ea typeface="Roboto" panose="02000000000000000000" pitchFamily="2" charset="0"/>
                <a:cs typeface="Roboto" panose="02000000000000000000" pitchFamily="2" charset="0"/>
              </a:rPr>
              <a:t> dan </a:t>
            </a:r>
            <a:r>
              <a:rPr lang="en-MY" b="1" dirty="0">
                <a:latin typeface="Roboto" panose="02000000000000000000" pitchFamily="2" charset="0"/>
                <a:ea typeface="Roboto" panose="02000000000000000000" pitchFamily="2" charset="0"/>
                <a:cs typeface="Roboto" panose="02000000000000000000" pitchFamily="2" charset="0"/>
              </a:rPr>
              <a:t>parameter di </a:t>
            </a:r>
            <a:r>
              <a:rPr lang="en-MY" b="1" dirty="0" err="1">
                <a:latin typeface="Roboto" panose="02000000000000000000" pitchFamily="2" charset="0"/>
                <a:ea typeface="Roboto" panose="02000000000000000000" pitchFamily="2" charset="0"/>
                <a:cs typeface="Roboto" panose="02000000000000000000" pitchFamily="2" charset="0"/>
              </a:rPr>
              <a:t>atas</a:t>
            </a:r>
            <a:r>
              <a:rPr lang="en-MY" dirty="0">
                <a:latin typeface="Roboto" panose="02000000000000000000" pitchFamily="2" charset="0"/>
                <a:ea typeface="Roboto" panose="02000000000000000000" pitchFamily="2" charset="0"/>
                <a:cs typeface="Roboto" panose="02000000000000000000" pitchFamily="2" charset="0"/>
              </a:rPr>
              <a:t> </a:t>
            </a:r>
            <a:r>
              <a:rPr lang="en-MY" dirty="0" err="1">
                <a:latin typeface="Roboto" panose="02000000000000000000" pitchFamily="2" charset="0"/>
                <a:ea typeface="Roboto" panose="02000000000000000000" pitchFamily="2" charset="0"/>
                <a:cs typeface="Roboto" panose="02000000000000000000" pitchFamily="2" charset="0"/>
              </a:rPr>
              <a:t>akan</a:t>
            </a:r>
            <a:r>
              <a:rPr lang="en-MY" dirty="0">
                <a:latin typeface="Roboto" panose="02000000000000000000" pitchFamily="2" charset="0"/>
                <a:ea typeface="Roboto" panose="02000000000000000000" pitchFamily="2" charset="0"/>
                <a:cs typeface="Roboto" panose="02000000000000000000" pitchFamily="2" charset="0"/>
              </a:rPr>
              <a:t> </a:t>
            </a:r>
            <a:r>
              <a:rPr lang="en-MY" dirty="0" err="1">
                <a:latin typeface="Roboto" panose="02000000000000000000" pitchFamily="2" charset="0"/>
                <a:ea typeface="Roboto" panose="02000000000000000000" pitchFamily="2" charset="0"/>
                <a:cs typeface="Roboto" panose="02000000000000000000" pitchFamily="2" charset="0"/>
              </a:rPr>
              <a:t>digunakan</a:t>
            </a:r>
            <a:r>
              <a:rPr lang="en-MY" dirty="0">
                <a:latin typeface="Roboto" panose="02000000000000000000" pitchFamily="2" charset="0"/>
                <a:ea typeface="Roboto" panose="02000000000000000000" pitchFamily="2" charset="0"/>
                <a:cs typeface="Roboto" panose="02000000000000000000" pitchFamily="2" charset="0"/>
              </a:rPr>
              <a:t> </a:t>
            </a:r>
            <a:r>
              <a:rPr lang="en-MY" dirty="0" err="1">
                <a:latin typeface="Roboto" panose="02000000000000000000" pitchFamily="2" charset="0"/>
                <a:ea typeface="Roboto" panose="02000000000000000000" pitchFamily="2" charset="0"/>
                <a:cs typeface="Roboto" panose="02000000000000000000" pitchFamily="2" charset="0"/>
              </a:rPr>
              <a:t>untuk</a:t>
            </a:r>
            <a:r>
              <a:rPr lang="en-MY" dirty="0">
                <a:latin typeface="Roboto" panose="02000000000000000000" pitchFamily="2" charset="0"/>
                <a:ea typeface="Roboto" panose="02000000000000000000" pitchFamily="2" charset="0"/>
                <a:cs typeface="Roboto" panose="02000000000000000000" pitchFamily="2" charset="0"/>
              </a:rPr>
              <a:t> </a:t>
            </a:r>
            <a:r>
              <a:rPr lang="en-MY" dirty="0" err="1">
                <a:latin typeface="Roboto" panose="02000000000000000000" pitchFamily="2" charset="0"/>
                <a:ea typeface="Roboto" panose="02000000000000000000" pitchFamily="2" charset="0"/>
                <a:cs typeface="Roboto" panose="02000000000000000000" pitchFamily="2" charset="0"/>
              </a:rPr>
              <a:t>menguji</a:t>
            </a:r>
            <a:r>
              <a:rPr lang="en-MY" dirty="0">
                <a:latin typeface="Roboto" panose="02000000000000000000" pitchFamily="2" charset="0"/>
                <a:ea typeface="Roboto" panose="02000000000000000000" pitchFamily="2" charset="0"/>
                <a:cs typeface="Roboto" panose="02000000000000000000" pitchFamily="2" charset="0"/>
              </a:rPr>
              <a:t> </a:t>
            </a:r>
            <a:r>
              <a:rPr lang="en-MY" b="1" dirty="0">
                <a:latin typeface="Roboto" panose="02000000000000000000" pitchFamily="2" charset="0"/>
                <a:ea typeface="Roboto" panose="02000000000000000000" pitchFamily="2" charset="0"/>
                <a:cs typeface="Roboto" panose="02000000000000000000" pitchFamily="2" charset="0"/>
              </a:rPr>
              <a:t>Data Test</a:t>
            </a:r>
            <a:r>
              <a:rPr lang="en-MY" dirty="0">
                <a:latin typeface="Roboto" panose="02000000000000000000" pitchFamily="2" charset="0"/>
                <a:ea typeface="Roboto" panose="02000000000000000000" pitchFamily="2" charset="0"/>
                <a:cs typeface="Roboto" panose="02000000000000000000" pitchFamily="2" charset="0"/>
              </a:rPr>
              <a:t>.</a:t>
            </a:r>
            <a:endParaRPr lang="en-MY"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p:txBody>
      </p:sp>
      <p:pic>
        <p:nvPicPr>
          <p:cNvPr id="3" name="Picture 2">
            <a:extLst>
              <a:ext uri="{FF2B5EF4-FFF2-40B4-BE49-F238E27FC236}">
                <a16:creationId xmlns:a16="http://schemas.microsoft.com/office/drawing/2014/main" id="{D9B2BF95-93F6-AEB5-E867-AD2FE7B1542C}"/>
              </a:ext>
            </a:extLst>
          </p:cNvPr>
          <p:cNvPicPr>
            <a:picLocks noChangeAspect="1"/>
          </p:cNvPicPr>
          <p:nvPr/>
        </p:nvPicPr>
        <p:blipFill>
          <a:blip r:embed="rId5"/>
          <a:stretch>
            <a:fillRect/>
          </a:stretch>
        </p:blipFill>
        <p:spPr>
          <a:xfrm>
            <a:off x="180149" y="1371476"/>
            <a:ext cx="3711939" cy="3469031"/>
          </a:xfrm>
          <a:prstGeom prst="rect">
            <a:avLst/>
          </a:prstGeom>
        </p:spPr>
      </p:pic>
      <p:pic>
        <p:nvPicPr>
          <p:cNvPr id="6" name="Picture 5">
            <a:extLst>
              <a:ext uri="{FF2B5EF4-FFF2-40B4-BE49-F238E27FC236}">
                <a16:creationId xmlns:a16="http://schemas.microsoft.com/office/drawing/2014/main" id="{80D95C4C-6A89-59FE-C4C1-7CE3C4A02102}"/>
              </a:ext>
            </a:extLst>
          </p:cNvPr>
          <p:cNvPicPr>
            <a:picLocks noChangeAspect="1"/>
          </p:cNvPicPr>
          <p:nvPr/>
        </p:nvPicPr>
        <p:blipFill>
          <a:blip r:embed="rId6"/>
          <a:stretch>
            <a:fillRect/>
          </a:stretch>
        </p:blipFill>
        <p:spPr>
          <a:xfrm>
            <a:off x="3932242" y="1910890"/>
            <a:ext cx="5211758" cy="893856"/>
          </a:xfrm>
          <a:prstGeom prst="rect">
            <a:avLst/>
          </a:prstGeom>
        </p:spPr>
      </p:pic>
      <p:sp>
        <p:nvSpPr>
          <p:cNvPr id="12" name="TextBox 11">
            <a:extLst>
              <a:ext uri="{FF2B5EF4-FFF2-40B4-BE49-F238E27FC236}">
                <a16:creationId xmlns:a16="http://schemas.microsoft.com/office/drawing/2014/main" id="{7B99674A-C62A-3CA4-7008-280BCE7F4F8E}"/>
              </a:ext>
            </a:extLst>
          </p:cNvPr>
          <p:cNvSpPr txBox="1"/>
          <p:nvPr/>
        </p:nvSpPr>
        <p:spPr>
          <a:xfrm>
            <a:off x="180149" y="1023626"/>
            <a:ext cx="4572000" cy="307777"/>
          </a:xfrm>
          <a:prstGeom prst="rect">
            <a:avLst/>
          </a:prstGeom>
          <a:noFill/>
        </p:spPr>
        <p:txBody>
          <a:bodyPr wrap="square">
            <a:spAutoFit/>
          </a:bodyPr>
          <a:lstStyle/>
          <a:p>
            <a:r>
              <a:rPr lang="en-MY" u="sng" dirty="0">
                <a:latin typeface="Roboto" panose="02000000000000000000" pitchFamily="2" charset="0"/>
                <a:ea typeface="Roboto" panose="02000000000000000000" pitchFamily="2" charset="0"/>
                <a:cs typeface="Roboto" panose="02000000000000000000" pitchFamily="2" charset="0"/>
              </a:rPr>
              <a:t>1. Hyperparameter Tuning Test</a:t>
            </a:r>
            <a:endParaRPr lang="id-ID" u="sng" dirty="0"/>
          </a:p>
        </p:txBody>
      </p:sp>
      <p:sp>
        <p:nvSpPr>
          <p:cNvPr id="13" name="TextBox 12">
            <a:extLst>
              <a:ext uri="{FF2B5EF4-FFF2-40B4-BE49-F238E27FC236}">
                <a16:creationId xmlns:a16="http://schemas.microsoft.com/office/drawing/2014/main" id="{8B1521CD-7D36-C580-EC11-7F11C291241D}"/>
              </a:ext>
            </a:extLst>
          </p:cNvPr>
          <p:cNvSpPr txBox="1"/>
          <p:nvPr/>
        </p:nvSpPr>
        <p:spPr>
          <a:xfrm>
            <a:off x="3990149" y="1583542"/>
            <a:ext cx="4572000" cy="307777"/>
          </a:xfrm>
          <a:prstGeom prst="rect">
            <a:avLst/>
          </a:prstGeom>
          <a:noFill/>
        </p:spPr>
        <p:txBody>
          <a:bodyPr wrap="square">
            <a:spAutoFit/>
          </a:bodyPr>
          <a:lstStyle/>
          <a:p>
            <a:r>
              <a:rPr lang="en-MY" u="sng" dirty="0">
                <a:latin typeface="Roboto" panose="02000000000000000000" pitchFamily="2" charset="0"/>
                <a:ea typeface="Roboto" panose="02000000000000000000" pitchFamily="2" charset="0"/>
                <a:cs typeface="Roboto" panose="02000000000000000000" pitchFamily="2" charset="0"/>
              </a:rPr>
              <a:t>2. Hyperparameter Tuning Result</a:t>
            </a:r>
            <a:endParaRPr lang="id-ID" u="sng" dirty="0"/>
          </a:p>
        </p:txBody>
      </p:sp>
    </p:spTree>
    <p:extLst>
      <p:ext uri="{BB962C8B-B14F-4D97-AF65-F5344CB8AC3E}">
        <p14:creationId xmlns:p14="http://schemas.microsoft.com/office/powerpoint/2010/main" val="3870737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a:extLst>
            <a:ext uri="{FF2B5EF4-FFF2-40B4-BE49-F238E27FC236}">
              <a16:creationId xmlns:a16="http://schemas.microsoft.com/office/drawing/2014/main" id="{A81331D8-C529-6D3A-1833-577BAC468EEA}"/>
            </a:ext>
          </a:extLst>
        </p:cNvPr>
        <p:cNvGrpSpPr/>
        <p:nvPr/>
      </p:nvGrpSpPr>
      <p:grpSpPr>
        <a:xfrm>
          <a:off x="0" y="0"/>
          <a:ext cx="0" cy="0"/>
          <a:chOff x="0" y="0"/>
          <a:chExt cx="0" cy="0"/>
        </a:xfrm>
      </p:grpSpPr>
      <p:pic>
        <p:nvPicPr>
          <p:cNvPr id="54" name="Google Shape;54;p13">
            <a:extLst>
              <a:ext uri="{FF2B5EF4-FFF2-40B4-BE49-F238E27FC236}">
                <a16:creationId xmlns:a16="http://schemas.microsoft.com/office/drawing/2014/main" id="{743807CF-B55A-85C1-0857-7FBD6546F7EE}"/>
              </a:ext>
            </a:extLst>
          </p:cNvPr>
          <p:cNvPicPr preferRelativeResize="0"/>
          <p:nvPr/>
        </p:nvPicPr>
        <p:blipFill>
          <a:blip r:embed="rId3">
            <a:alphaModFix amt="10000"/>
          </a:blip>
          <a:stretch>
            <a:fillRect/>
          </a:stretch>
        </p:blipFill>
        <p:spPr>
          <a:xfrm>
            <a:off x="-1" y="0"/>
            <a:ext cx="9144001" cy="5143501"/>
          </a:xfrm>
          <a:prstGeom prst="rect">
            <a:avLst/>
          </a:prstGeom>
          <a:noFill/>
          <a:ln>
            <a:noFill/>
          </a:ln>
        </p:spPr>
      </p:pic>
      <p:pic>
        <p:nvPicPr>
          <p:cNvPr id="55" name="Google Shape;55;p13">
            <a:extLst>
              <a:ext uri="{FF2B5EF4-FFF2-40B4-BE49-F238E27FC236}">
                <a16:creationId xmlns:a16="http://schemas.microsoft.com/office/drawing/2014/main" id="{E4A6A9D1-0CE5-D219-6665-C79F05117C9F}"/>
              </a:ext>
            </a:extLst>
          </p:cNvPr>
          <p:cNvPicPr preferRelativeResize="0"/>
          <p:nvPr/>
        </p:nvPicPr>
        <p:blipFill rotWithShape="1">
          <a:blip r:embed="rId4">
            <a:alphaModFix/>
          </a:blip>
          <a:srcRect/>
          <a:stretch/>
        </p:blipFill>
        <p:spPr>
          <a:xfrm>
            <a:off x="206025" y="225050"/>
            <a:ext cx="1399901" cy="541300"/>
          </a:xfrm>
          <a:prstGeom prst="rect">
            <a:avLst/>
          </a:prstGeom>
          <a:noFill/>
          <a:ln>
            <a:noFill/>
          </a:ln>
        </p:spPr>
      </p:pic>
      <p:sp>
        <p:nvSpPr>
          <p:cNvPr id="3" name="Rectangle 2">
            <a:extLst>
              <a:ext uri="{FF2B5EF4-FFF2-40B4-BE49-F238E27FC236}">
                <a16:creationId xmlns:a16="http://schemas.microsoft.com/office/drawing/2014/main" id="{7DA101FB-FBF4-FBEE-F952-0EBF90A26776}"/>
              </a:ext>
            </a:extLst>
          </p:cNvPr>
          <p:cNvSpPr/>
          <p:nvPr/>
        </p:nvSpPr>
        <p:spPr>
          <a:xfrm>
            <a:off x="1036675" y="1861708"/>
            <a:ext cx="8107325" cy="14193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 name="Google Shape;56;p13">
            <a:extLst>
              <a:ext uri="{FF2B5EF4-FFF2-40B4-BE49-F238E27FC236}">
                <a16:creationId xmlns:a16="http://schemas.microsoft.com/office/drawing/2014/main" id="{6D1E300F-273B-0807-4C1F-01ED336EDDC5}"/>
              </a:ext>
            </a:extLst>
          </p:cNvPr>
          <p:cNvSpPr txBox="1"/>
          <p:nvPr/>
        </p:nvSpPr>
        <p:spPr>
          <a:xfrm>
            <a:off x="2336046" y="2132779"/>
            <a:ext cx="6456000" cy="877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4500" b="1" dirty="0">
                <a:solidFill>
                  <a:schemeClr val="lt1"/>
                </a:solidFill>
                <a:latin typeface="Rubik"/>
                <a:ea typeface="Rubik"/>
                <a:cs typeface="Rubik"/>
                <a:sym typeface="Rubik"/>
              </a:rPr>
              <a:t>Evaluation</a:t>
            </a:r>
            <a:endParaRPr sz="2000" dirty="0">
              <a:solidFill>
                <a:schemeClr val="lt1"/>
              </a:solidFill>
              <a:latin typeface="Rubik"/>
              <a:ea typeface="Rubik"/>
              <a:cs typeface="Rubik"/>
              <a:sym typeface="Rubik"/>
            </a:endParaRPr>
          </a:p>
        </p:txBody>
      </p:sp>
      <p:sp>
        <p:nvSpPr>
          <p:cNvPr id="58" name="Google Shape;58;p13">
            <a:extLst>
              <a:ext uri="{FF2B5EF4-FFF2-40B4-BE49-F238E27FC236}">
                <a16:creationId xmlns:a16="http://schemas.microsoft.com/office/drawing/2014/main" id="{5D1383D5-7994-4C4C-CCB3-DAA52A3BF042}"/>
              </a:ext>
            </a:extLst>
          </p:cNvPr>
          <p:cNvSpPr/>
          <p:nvPr/>
        </p:nvSpPr>
        <p:spPr>
          <a:xfrm>
            <a:off x="-1150908" y="1046250"/>
            <a:ext cx="3135000" cy="3051000"/>
          </a:xfrm>
          <a:prstGeom prst="ellipse">
            <a:avLst/>
          </a:prstGeom>
          <a:solidFill>
            <a:schemeClr val="accent4"/>
          </a:solidFill>
          <a:ln w="38100">
            <a:solidFill>
              <a:srgbClr val="D27800"/>
            </a:solidFill>
          </a:ln>
          <a:effectLst>
            <a:outerShdw blurRad="50800" dist="38100" algn="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a:extLst>
              <a:ext uri="{FF2B5EF4-FFF2-40B4-BE49-F238E27FC236}">
                <a16:creationId xmlns:a16="http://schemas.microsoft.com/office/drawing/2014/main" id="{A138F20E-1FAE-4BDA-BB0E-B55E679B60CA}"/>
              </a:ext>
            </a:extLst>
          </p:cNvPr>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solidFill>
                  <a:schemeClr val="lt1"/>
                </a:solidFill>
                <a:latin typeface="Rubik SemiBold"/>
                <a:ea typeface="Rubik SemiBold"/>
                <a:cs typeface="Rubik SemiBold"/>
                <a:sym typeface="Rubik SemiBold"/>
              </a:rPr>
              <a:t>X</a:t>
            </a:r>
            <a:endParaRPr sz="3000" dirty="0">
              <a:solidFill>
                <a:schemeClr val="lt1"/>
              </a:solidFill>
              <a:latin typeface="Rubik SemiBold"/>
              <a:ea typeface="Rubik SemiBold"/>
              <a:cs typeface="Rubik SemiBold"/>
              <a:sym typeface="Rubik SemiBold"/>
            </a:endParaRPr>
          </a:p>
        </p:txBody>
      </p:sp>
      <p:pic>
        <p:nvPicPr>
          <p:cNvPr id="61" name="Google Shape;61;p13">
            <a:extLst>
              <a:ext uri="{FF2B5EF4-FFF2-40B4-BE49-F238E27FC236}">
                <a16:creationId xmlns:a16="http://schemas.microsoft.com/office/drawing/2014/main" id="{9DC40759-921F-6ECB-2CFE-95122365B1F9}"/>
              </a:ext>
            </a:extLst>
          </p:cNvPr>
          <p:cNvPicPr preferRelativeResize="0"/>
          <p:nvPr/>
        </p:nvPicPr>
        <p:blipFill rotWithShape="1">
          <a:blip r:embed="rId5">
            <a:alphaModFix/>
          </a:blip>
          <a:srcRect t="2079" b="2079"/>
          <a:stretch/>
        </p:blipFill>
        <p:spPr>
          <a:xfrm>
            <a:off x="2246350" y="256450"/>
            <a:ext cx="1328711" cy="471350"/>
          </a:xfrm>
          <a:prstGeom prst="rect">
            <a:avLst/>
          </a:prstGeom>
          <a:noFill/>
          <a:ln>
            <a:noFill/>
          </a:ln>
        </p:spPr>
      </p:pic>
      <p:sp>
        <p:nvSpPr>
          <p:cNvPr id="2" name="TextBox 1">
            <a:extLst>
              <a:ext uri="{FF2B5EF4-FFF2-40B4-BE49-F238E27FC236}">
                <a16:creationId xmlns:a16="http://schemas.microsoft.com/office/drawing/2014/main" id="{803E7FBD-6282-0DEC-0E0F-FB170FB4C5C6}"/>
              </a:ext>
            </a:extLst>
          </p:cNvPr>
          <p:cNvSpPr txBox="1"/>
          <p:nvPr/>
        </p:nvSpPr>
        <p:spPr>
          <a:xfrm>
            <a:off x="474024" y="2017381"/>
            <a:ext cx="1412489" cy="1107996"/>
          </a:xfrm>
          <a:prstGeom prst="rect">
            <a:avLst/>
          </a:prstGeom>
          <a:noFill/>
        </p:spPr>
        <p:txBody>
          <a:bodyPr wrap="square">
            <a:spAutoFit/>
          </a:bodyPr>
          <a:lstStyle/>
          <a:p>
            <a:r>
              <a:rPr lang="en" sz="6600" b="1" dirty="0">
                <a:ln w="6600">
                  <a:solidFill>
                    <a:schemeClr val="accent2"/>
                  </a:solidFill>
                  <a:prstDash val="solid"/>
                </a:ln>
                <a:solidFill>
                  <a:srgbClr val="FFFFFF"/>
                </a:solidFill>
                <a:effectLst>
                  <a:outerShdw dist="38100" dir="2700000" algn="tl" rotWithShape="0">
                    <a:schemeClr val="accent2"/>
                  </a:outerShdw>
                </a:effectLst>
                <a:latin typeface="Rubik"/>
                <a:ea typeface="Rubik"/>
                <a:cs typeface="Rubik"/>
                <a:sym typeface="Rubik"/>
              </a:rPr>
              <a:t>6.</a:t>
            </a:r>
            <a:endParaRPr lang="id-ID" sz="66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4153178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0">
          <a:extLst>
            <a:ext uri="{FF2B5EF4-FFF2-40B4-BE49-F238E27FC236}">
              <a16:creationId xmlns:a16="http://schemas.microsoft.com/office/drawing/2014/main" id="{E2196A9E-2276-3850-8746-5164397291D5}"/>
            </a:ext>
          </a:extLst>
        </p:cNvPr>
        <p:cNvGrpSpPr/>
        <p:nvPr/>
      </p:nvGrpSpPr>
      <p:grpSpPr>
        <a:xfrm>
          <a:off x="0" y="0"/>
          <a:ext cx="0" cy="0"/>
          <a:chOff x="0" y="0"/>
          <a:chExt cx="0" cy="0"/>
        </a:xfrm>
      </p:grpSpPr>
      <p:pic>
        <p:nvPicPr>
          <p:cNvPr id="131" name="Google Shape;131;p20">
            <a:extLst>
              <a:ext uri="{FF2B5EF4-FFF2-40B4-BE49-F238E27FC236}">
                <a16:creationId xmlns:a16="http://schemas.microsoft.com/office/drawing/2014/main" id="{D54532A1-DD8F-2B36-782E-1749813E940E}"/>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2" name="Google Shape;132;p20">
            <a:extLst>
              <a:ext uri="{FF2B5EF4-FFF2-40B4-BE49-F238E27FC236}">
                <a16:creationId xmlns:a16="http://schemas.microsoft.com/office/drawing/2014/main" id="{22880B66-2F44-64CE-C713-5C295B31542C}"/>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3" name="Google Shape;133;p20">
            <a:extLst>
              <a:ext uri="{FF2B5EF4-FFF2-40B4-BE49-F238E27FC236}">
                <a16:creationId xmlns:a16="http://schemas.microsoft.com/office/drawing/2014/main" id="{52F7FA7E-EA5E-1E82-50A4-FA4AC2514522}"/>
              </a:ext>
            </a:extLst>
          </p:cNvPr>
          <p:cNvSpPr txBox="1"/>
          <p:nvPr/>
        </p:nvSpPr>
        <p:spPr>
          <a:xfrm>
            <a:off x="542692" y="385588"/>
            <a:ext cx="8260807"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57150" marR="0" lvl="0" algn="l" rtl="0">
              <a:lnSpc>
                <a:spcPct val="100000"/>
              </a:lnSpc>
              <a:spcBef>
                <a:spcPts val="0"/>
              </a:spcBef>
              <a:spcAft>
                <a:spcPts val="0"/>
              </a:spcAft>
              <a:buClr>
                <a:srgbClr val="000000"/>
              </a:buClr>
              <a:buSzPts val="2700"/>
            </a:pPr>
            <a:r>
              <a:rPr lang="en" sz="2700" b="1" dirty="0">
                <a:latin typeface="Rubik"/>
                <a:ea typeface="Rubik"/>
                <a:cs typeface="Rubik"/>
                <a:sym typeface="Rubik"/>
              </a:rPr>
              <a:t>Evaluation</a:t>
            </a:r>
            <a:endParaRPr sz="2700" b="1" dirty="0">
              <a:solidFill>
                <a:srgbClr val="0097A7"/>
              </a:solidFill>
              <a:latin typeface="Rubik"/>
              <a:ea typeface="Rubik"/>
              <a:cs typeface="Rubik"/>
              <a:sym typeface="Rubik"/>
            </a:endParaRPr>
          </a:p>
        </p:txBody>
      </p:sp>
      <p:sp>
        <p:nvSpPr>
          <p:cNvPr id="9" name="TextBox 8">
            <a:extLst>
              <a:ext uri="{FF2B5EF4-FFF2-40B4-BE49-F238E27FC236}">
                <a16:creationId xmlns:a16="http://schemas.microsoft.com/office/drawing/2014/main" id="{16388D39-B838-6A6A-E155-51BB46936277}"/>
              </a:ext>
            </a:extLst>
          </p:cNvPr>
          <p:cNvSpPr txBox="1"/>
          <p:nvPr/>
        </p:nvSpPr>
        <p:spPr>
          <a:xfrm>
            <a:off x="4692047" y="969895"/>
            <a:ext cx="4331906" cy="4052391"/>
          </a:xfrm>
          <a:prstGeom prst="rect">
            <a:avLst/>
          </a:prstGeom>
          <a:noFill/>
        </p:spPr>
        <p:txBody>
          <a:bodyPr wrap="square">
            <a:spAutoFit/>
          </a:bodyPr>
          <a:lstStyle/>
          <a:p>
            <a:pPr marL="101600" marR="0" lvl="0" algn="l" rtl="0">
              <a:lnSpc>
                <a:spcPct val="150000"/>
              </a:lnSpc>
              <a:spcBef>
                <a:spcPts val="0"/>
              </a:spcBef>
              <a:spcAft>
                <a:spcPts val="0"/>
              </a:spcAft>
              <a:buSzPts val="2000"/>
            </a:pPr>
            <a:r>
              <a:rPr lang="it-IT" sz="1200" b="1" dirty="0">
                <a:latin typeface="Roboto" panose="02000000000000000000" pitchFamily="2" charset="0"/>
                <a:ea typeface="Roboto" panose="02000000000000000000" pitchFamily="2" charset="0"/>
                <a:cs typeface="Roboto" panose="02000000000000000000" pitchFamily="2" charset="0"/>
                <a:sym typeface="Rubik"/>
              </a:rPr>
              <a:t>Overviews:</a:t>
            </a:r>
          </a:p>
          <a:p>
            <a:pPr marL="285750" indent="-285750" algn="l">
              <a:spcAft>
                <a:spcPts val="675"/>
              </a:spcAft>
              <a:buFont typeface="Arial" panose="020B0604020202020204" pitchFamily="34" charset="0"/>
              <a:buChar char="•"/>
            </a:pPr>
            <a:r>
              <a:rPr lang="en-MY" sz="1200" dirty="0">
                <a:latin typeface="Roboto" panose="02000000000000000000" pitchFamily="2" charset="0"/>
                <a:ea typeface="Roboto" panose="02000000000000000000" pitchFamily="2" charset="0"/>
                <a:cs typeface="Roboto" panose="02000000000000000000" pitchFamily="2" charset="0"/>
              </a:rPr>
              <a:t>Hasil </a:t>
            </a:r>
            <a:r>
              <a:rPr lang="en-MY" sz="1200" b="1" dirty="0">
                <a:latin typeface="Roboto" panose="02000000000000000000" pitchFamily="2" charset="0"/>
                <a:ea typeface="Roboto" panose="02000000000000000000" pitchFamily="2" charset="0"/>
                <a:cs typeface="Roboto" panose="02000000000000000000" pitchFamily="2" charset="0"/>
              </a:rPr>
              <a:t>F1 Score</a:t>
            </a:r>
            <a:r>
              <a:rPr lang="en-MY" sz="1200" dirty="0">
                <a:latin typeface="Roboto" panose="02000000000000000000" pitchFamily="2" charset="0"/>
                <a:ea typeface="Roboto" panose="02000000000000000000" pitchFamily="2" charset="0"/>
                <a:cs typeface="Roboto" panose="02000000000000000000" pitchFamily="2" charset="0"/>
              </a:rPr>
              <a:t> pada data test </a:t>
            </a:r>
            <a:r>
              <a:rPr lang="en-MY" sz="1200" dirty="0" err="1">
                <a:latin typeface="Roboto" panose="02000000000000000000" pitchFamily="2" charset="0"/>
                <a:ea typeface="Roboto" panose="02000000000000000000" pitchFamily="2" charset="0"/>
                <a:cs typeface="Roboto" panose="02000000000000000000" pitchFamily="2" charset="0"/>
              </a:rPr>
              <a:t>adalah</a:t>
            </a:r>
            <a:r>
              <a:rPr lang="en-MY" sz="1200" dirty="0">
                <a:latin typeface="Roboto" panose="02000000000000000000" pitchFamily="2" charset="0"/>
                <a:ea typeface="Roboto" panose="02000000000000000000" pitchFamily="2" charset="0"/>
                <a:cs typeface="Roboto" panose="02000000000000000000" pitchFamily="2" charset="0"/>
              </a:rPr>
              <a:t> </a:t>
            </a:r>
            <a:r>
              <a:rPr lang="en-MY" sz="1200" b="1" dirty="0">
                <a:latin typeface="Roboto" panose="02000000000000000000" pitchFamily="2" charset="0"/>
                <a:ea typeface="Roboto" panose="02000000000000000000" pitchFamily="2" charset="0"/>
                <a:cs typeface="Roboto" panose="02000000000000000000" pitchFamily="2" charset="0"/>
              </a:rPr>
              <a:t>0.25</a:t>
            </a:r>
          </a:p>
          <a:p>
            <a:pPr marL="285750" indent="-285750" algn="l">
              <a:spcAft>
                <a:spcPts val="675"/>
              </a:spcAft>
              <a:buFont typeface="Arial" panose="020B0604020202020204" pitchFamily="34" charset="0"/>
              <a:buChar char="•"/>
            </a:pPr>
            <a:r>
              <a:rPr lang="id-ID" sz="1200" b="1"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Precision</a:t>
            </a:r>
            <a:r>
              <a:rPr lang="en-MY"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en-MY" sz="1200" b="1" i="0" dirty="0">
                <a:solidFill>
                  <a:srgbClr val="000000"/>
                </a:solidFill>
                <a:effectLst/>
                <a:latin typeface="Roboto" panose="02000000000000000000" pitchFamily="2" charset="0"/>
                <a:ea typeface="Roboto" panose="02000000000000000000" pitchFamily="2" charset="0"/>
                <a:cs typeface="Roboto" panose="02000000000000000000" pitchFamily="2" charset="0"/>
              </a:rPr>
              <a:t>(0.15)</a:t>
            </a:r>
            <a:r>
              <a:rPr lang="id-ID" sz="1200" b="1" i="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menjadi </a:t>
            </a:r>
            <a:r>
              <a:rPr lang="id-ID"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metric</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terburuk </a:t>
            </a:r>
            <a:r>
              <a:rPr lang="en-MY"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dan</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id-ID" sz="1200" b="1"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recall</a:t>
            </a:r>
            <a:r>
              <a:rPr lang="en-MY"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en-MY" sz="1200" b="1" i="0" dirty="0">
                <a:solidFill>
                  <a:srgbClr val="000000"/>
                </a:solidFill>
                <a:effectLst/>
                <a:latin typeface="Roboto" panose="02000000000000000000" pitchFamily="2" charset="0"/>
                <a:ea typeface="Roboto" panose="02000000000000000000" pitchFamily="2" charset="0"/>
                <a:cs typeface="Roboto" panose="02000000000000000000" pitchFamily="2" charset="0"/>
              </a:rPr>
              <a:t>(0.64)</a:t>
            </a:r>
            <a:r>
              <a:rPr lang="id-ID" sz="1200" b="1" i="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menjadi yang terbaik</a:t>
            </a:r>
            <a:r>
              <a:rPr lang="en-MY"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a:t>
            </a:r>
          </a:p>
          <a:p>
            <a:pPr marL="285750" indent="-285750" algn="l">
              <a:spcAft>
                <a:spcPts val="675"/>
              </a:spcAft>
              <a:buFont typeface="Arial" panose="020B0604020202020204" pitchFamily="34" charset="0"/>
              <a:buChar char="•"/>
            </a:pPr>
            <a:r>
              <a:rPr lang="en-MY" sz="1200" b="1" dirty="0" err="1">
                <a:latin typeface="Roboto" panose="02000000000000000000" pitchFamily="2" charset="0"/>
                <a:ea typeface="Roboto" panose="02000000000000000000" pitchFamily="2" charset="0"/>
                <a:cs typeface="Roboto" panose="02000000000000000000" pitchFamily="2" charset="0"/>
              </a:rPr>
              <a:t>Interpretasi</a:t>
            </a:r>
            <a:r>
              <a:rPr lang="en-MY" sz="1200" b="1" dirty="0">
                <a:latin typeface="Roboto" panose="02000000000000000000" pitchFamily="2" charset="0"/>
                <a:ea typeface="Roboto" panose="02000000000000000000" pitchFamily="2" charset="0"/>
                <a:cs typeface="Roboto" panose="02000000000000000000" pitchFamily="2" charset="0"/>
              </a:rPr>
              <a:t> Precision</a:t>
            </a:r>
            <a:r>
              <a:rPr lang="en-MY" sz="1200" dirty="0">
                <a:latin typeface="Roboto" panose="02000000000000000000" pitchFamily="2" charset="0"/>
                <a:ea typeface="Roboto" panose="02000000000000000000" pitchFamily="2" charset="0"/>
                <a:cs typeface="Roboto" panose="02000000000000000000" pitchFamily="2" charset="0"/>
              </a:rPr>
              <a:t>: </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dari 100 orang yang diprediksi sebagai </a:t>
            </a:r>
            <a:r>
              <a:rPr lang="id-ID"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default</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hanya 15 orang saja yang benar-benar </a:t>
            </a:r>
            <a:r>
              <a:rPr lang="id-ID"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default</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sedangkan 85 lainnya adalah non-</a:t>
            </a:r>
            <a:r>
              <a:rPr lang="id-ID"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default</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id-ID" sz="1200" b="0" i="1" dirty="0">
                <a:solidFill>
                  <a:srgbClr val="000000"/>
                </a:solidFill>
                <a:effectLst/>
                <a:latin typeface="Roboto" panose="02000000000000000000" pitchFamily="2" charset="0"/>
                <a:ea typeface="Roboto" panose="02000000000000000000" pitchFamily="2" charset="0"/>
                <a:cs typeface="Roboto" panose="02000000000000000000" pitchFamily="2" charset="0"/>
              </a:rPr>
              <a:t>Artinya, bank akan kehilangan potensi keuntungan dari 85 orang yang ternyata non-</a:t>
            </a:r>
            <a:r>
              <a:rPr lang="id-ID" sz="1200" b="0" i="1"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default</a:t>
            </a:r>
            <a:r>
              <a:rPr lang="id-ID" sz="1200" b="0" i="1" dirty="0">
                <a:solidFill>
                  <a:srgbClr val="000000"/>
                </a:solidFill>
                <a:effectLst/>
                <a:latin typeface="Roboto" panose="02000000000000000000" pitchFamily="2" charset="0"/>
                <a:ea typeface="Roboto" panose="02000000000000000000" pitchFamily="2" charset="0"/>
                <a:cs typeface="Roboto" panose="02000000000000000000" pitchFamily="2" charset="0"/>
              </a:rPr>
              <a:t>.</a:t>
            </a:r>
            <a:endParaRPr lang="en-MY" sz="1200" b="0" i="1"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marL="285750" indent="-285750">
              <a:spcAft>
                <a:spcPts val="675"/>
              </a:spcAft>
              <a:buFont typeface="Arial" panose="020B0604020202020204" pitchFamily="34" charset="0"/>
              <a:buChar char="•"/>
            </a:pPr>
            <a:r>
              <a:rPr lang="en-MY" sz="1200" b="1" dirty="0" err="1">
                <a:latin typeface="Roboto" panose="02000000000000000000" pitchFamily="2" charset="0"/>
                <a:ea typeface="Roboto" panose="02000000000000000000" pitchFamily="2" charset="0"/>
                <a:cs typeface="Roboto" panose="02000000000000000000" pitchFamily="2" charset="0"/>
              </a:rPr>
              <a:t>Interpretasi</a:t>
            </a:r>
            <a:r>
              <a:rPr lang="en-MY" sz="1200" b="1" dirty="0">
                <a:latin typeface="Roboto" panose="02000000000000000000" pitchFamily="2" charset="0"/>
                <a:ea typeface="Roboto" panose="02000000000000000000" pitchFamily="2" charset="0"/>
                <a:cs typeface="Roboto" panose="02000000000000000000" pitchFamily="2" charset="0"/>
              </a:rPr>
              <a:t> Recall</a:t>
            </a:r>
            <a:r>
              <a:rPr lang="en-MY" sz="1200" dirty="0">
                <a:latin typeface="Roboto" panose="02000000000000000000" pitchFamily="2" charset="0"/>
                <a:ea typeface="Roboto" panose="02000000000000000000" pitchFamily="2" charset="0"/>
                <a:cs typeface="Roboto" panose="02000000000000000000" pitchFamily="2" charset="0"/>
              </a:rPr>
              <a:t>: </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di antara 100 nasabah </a:t>
            </a:r>
            <a:r>
              <a:rPr lang="id-ID"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default</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64 nasabah berhasil diprediksi sebagai </a:t>
            </a:r>
            <a:r>
              <a:rPr lang="id-ID"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default</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sedangkan 36 sisanya diprediksi sebagai non-</a:t>
            </a:r>
            <a:r>
              <a:rPr lang="id-ID"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default</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id-ID" sz="1200" b="0" i="1" dirty="0">
                <a:solidFill>
                  <a:srgbClr val="000000"/>
                </a:solidFill>
                <a:effectLst/>
                <a:latin typeface="Roboto" panose="02000000000000000000" pitchFamily="2" charset="0"/>
                <a:ea typeface="Roboto" panose="02000000000000000000" pitchFamily="2" charset="0"/>
                <a:cs typeface="Roboto" panose="02000000000000000000" pitchFamily="2" charset="0"/>
              </a:rPr>
              <a:t>Artinya, bank menanggung kerugian atas 36 nasabah yang ternyata tidak mampu bayar.</a:t>
            </a:r>
            <a:endParaRPr lang="en-MY" sz="1200" b="0" i="1"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marL="285750" indent="-285750">
              <a:spcAft>
                <a:spcPts val="675"/>
              </a:spcAft>
              <a:buFont typeface="Arial" panose="020B0604020202020204" pitchFamily="34" charset="0"/>
              <a:buChar char="•"/>
            </a:pPr>
            <a:r>
              <a:rPr lang="en-MY" sz="1200" b="1" dirty="0" err="1">
                <a:latin typeface="Roboto" panose="02000000000000000000" pitchFamily="2" charset="0"/>
                <a:ea typeface="Roboto" panose="02000000000000000000" pitchFamily="2" charset="0"/>
                <a:cs typeface="Roboto" panose="02000000000000000000" pitchFamily="2" charset="0"/>
              </a:rPr>
              <a:t>Interpretasi</a:t>
            </a:r>
            <a:r>
              <a:rPr lang="en-MY" sz="1200" b="1" dirty="0">
                <a:latin typeface="Roboto" panose="02000000000000000000" pitchFamily="2" charset="0"/>
                <a:ea typeface="Roboto" panose="02000000000000000000" pitchFamily="2" charset="0"/>
                <a:cs typeface="Roboto" panose="02000000000000000000" pitchFamily="2" charset="0"/>
              </a:rPr>
              <a:t> F1</a:t>
            </a:r>
            <a:r>
              <a:rPr lang="en-MY" sz="1200" dirty="0">
                <a:latin typeface="Roboto" panose="02000000000000000000" pitchFamily="2" charset="0"/>
                <a:ea typeface="Roboto" panose="02000000000000000000" pitchFamily="2" charset="0"/>
                <a:cs typeface="Roboto" panose="02000000000000000000" pitchFamily="2" charset="0"/>
              </a:rPr>
              <a:t>: </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f1 berperan dalam menyeimbangkan nilai antara </a:t>
            </a:r>
            <a:r>
              <a:rPr lang="id-ID"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recall</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dan </a:t>
            </a:r>
            <a:r>
              <a:rPr lang="id-ID"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precision</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Dengan performa</a:t>
            </a:r>
            <a:r>
              <a:rPr lang="en-MY"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f1 yang </a:t>
            </a:r>
            <a:r>
              <a:rPr lang="en-MY"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hanya</a:t>
            </a:r>
            <a:r>
              <a:rPr lang="en-MY"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0.25</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en-MY"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buruk</a:t>
            </a:r>
            <a:r>
              <a:rPr lang="en-MY"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sistem </a:t>
            </a:r>
            <a:r>
              <a:rPr lang="en-MY"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masih</a:t>
            </a:r>
            <a:r>
              <a:rPr lang="en-MY"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en-MY"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belum</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dapat di</a:t>
            </a:r>
            <a:r>
              <a:rPr lang="en-MY"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terapkan</a:t>
            </a:r>
            <a:r>
              <a:rPr lang="en-MY"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pada </a:t>
            </a:r>
            <a:r>
              <a:rPr lang="en-MY"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praktik</a:t>
            </a:r>
            <a:r>
              <a:rPr lang="en-MY"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en-MY"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nyata</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dan harus dievaluasi lebih lanjut.</a:t>
            </a:r>
          </a:p>
        </p:txBody>
      </p:sp>
      <p:pic>
        <p:nvPicPr>
          <p:cNvPr id="4" name="Picture 3">
            <a:extLst>
              <a:ext uri="{FF2B5EF4-FFF2-40B4-BE49-F238E27FC236}">
                <a16:creationId xmlns:a16="http://schemas.microsoft.com/office/drawing/2014/main" id="{DBEB6BBE-89BC-CC13-FF7C-2D60BF11F9AD}"/>
              </a:ext>
            </a:extLst>
          </p:cNvPr>
          <p:cNvPicPr>
            <a:picLocks noChangeAspect="1"/>
          </p:cNvPicPr>
          <p:nvPr/>
        </p:nvPicPr>
        <p:blipFill>
          <a:blip r:embed="rId5"/>
          <a:stretch>
            <a:fillRect/>
          </a:stretch>
        </p:blipFill>
        <p:spPr>
          <a:xfrm>
            <a:off x="123204" y="969895"/>
            <a:ext cx="4448796" cy="1695687"/>
          </a:xfrm>
          <a:prstGeom prst="rect">
            <a:avLst/>
          </a:prstGeom>
        </p:spPr>
      </p:pic>
      <p:pic>
        <p:nvPicPr>
          <p:cNvPr id="7" name="Picture 6">
            <a:extLst>
              <a:ext uri="{FF2B5EF4-FFF2-40B4-BE49-F238E27FC236}">
                <a16:creationId xmlns:a16="http://schemas.microsoft.com/office/drawing/2014/main" id="{38FAB39A-2812-31BC-7261-1A849E103873}"/>
              </a:ext>
            </a:extLst>
          </p:cNvPr>
          <p:cNvPicPr>
            <a:picLocks noChangeAspect="1"/>
          </p:cNvPicPr>
          <p:nvPr/>
        </p:nvPicPr>
        <p:blipFill>
          <a:blip r:embed="rId6"/>
          <a:stretch>
            <a:fillRect/>
          </a:stretch>
        </p:blipFill>
        <p:spPr>
          <a:xfrm>
            <a:off x="1157047" y="2769167"/>
            <a:ext cx="2377953" cy="2374333"/>
          </a:xfrm>
          <a:prstGeom prst="rect">
            <a:avLst/>
          </a:prstGeom>
        </p:spPr>
      </p:pic>
    </p:spTree>
    <p:extLst>
      <p:ext uri="{BB962C8B-B14F-4D97-AF65-F5344CB8AC3E}">
        <p14:creationId xmlns:p14="http://schemas.microsoft.com/office/powerpoint/2010/main" val="1047532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a:extLst>
            <a:ext uri="{FF2B5EF4-FFF2-40B4-BE49-F238E27FC236}">
              <a16:creationId xmlns:a16="http://schemas.microsoft.com/office/drawing/2014/main" id="{CB926B70-D1B2-0055-905B-FC74B9A0B1C4}"/>
            </a:ext>
          </a:extLst>
        </p:cNvPr>
        <p:cNvGrpSpPr/>
        <p:nvPr/>
      </p:nvGrpSpPr>
      <p:grpSpPr>
        <a:xfrm>
          <a:off x="0" y="0"/>
          <a:ext cx="0" cy="0"/>
          <a:chOff x="0" y="0"/>
          <a:chExt cx="0" cy="0"/>
        </a:xfrm>
      </p:grpSpPr>
      <p:pic>
        <p:nvPicPr>
          <p:cNvPr id="54" name="Google Shape;54;p13">
            <a:extLst>
              <a:ext uri="{FF2B5EF4-FFF2-40B4-BE49-F238E27FC236}">
                <a16:creationId xmlns:a16="http://schemas.microsoft.com/office/drawing/2014/main" id="{23C0113E-46BC-1421-DB00-EB6EF18B1164}"/>
              </a:ext>
            </a:extLst>
          </p:cNvPr>
          <p:cNvPicPr preferRelativeResize="0"/>
          <p:nvPr/>
        </p:nvPicPr>
        <p:blipFill>
          <a:blip r:embed="rId3">
            <a:alphaModFix amt="10000"/>
          </a:blip>
          <a:stretch>
            <a:fillRect/>
          </a:stretch>
        </p:blipFill>
        <p:spPr>
          <a:xfrm>
            <a:off x="-1" y="0"/>
            <a:ext cx="9144001" cy="5143501"/>
          </a:xfrm>
          <a:prstGeom prst="rect">
            <a:avLst/>
          </a:prstGeom>
          <a:noFill/>
          <a:ln>
            <a:noFill/>
          </a:ln>
        </p:spPr>
      </p:pic>
      <p:pic>
        <p:nvPicPr>
          <p:cNvPr id="55" name="Google Shape;55;p13">
            <a:extLst>
              <a:ext uri="{FF2B5EF4-FFF2-40B4-BE49-F238E27FC236}">
                <a16:creationId xmlns:a16="http://schemas.microsoft.com/office/drawing/2014/main" id="{A261C7B1-9E40-E16E-88B4-D17F4887BA07}"/>
              </a:ext>
            </a:extLst>
          </p:cNvPr>
          <p:cNvPicPr preferRelativeResize="0"/>
          <p:nvPr/>
        </p:nvPicPr>
        <p:blipFill rotWithShape="1">
          <a:blip r:embed="rId4">
            <a:alphaModFix/>
          </a:blip>
          <a:srcRect/>
          <a:stretch/>
        </p:blipFill>
        <p:spPr>
          <a:xfrm>
            <a:off x="206025" y="225050"/>
            <a:ext cx="1399901" cy="541300"/>
          </a:xfrm>
          <a:prstGeom prst="rect">
            <a:avLst/>
          </a:prstGeom>
          <a:noFill/>
          <a:ln>
            <a:noFill/>
          </a:ln>
        </p:spPr>
      </p:pic>
      <p:sp>
        <p:nvSpPr>
          <p:cNvPr id="3" name="Rectangle 2">
            <a:extLst>
              <a:ext uri="{FF2B5EF4-FFF2-40B4-BE49-F238E27FC236}">
                <a16:creationId xmlns:a16="http://schemas.microsoft.com/office/drawing/2014/main" id="{0374E269-B499-F26F-C9E8-216817F7D048}"/>
              </a:ext>
            </a:extLst>
          </p:cNvPr>
          <p:cNvSpPr/>
          <p:nvPr/>
        </p:nvSpPr>
        <p:spPr>
          <a:xfrm>
            <a:off x="1036675" y="1861708"/>
            <a:ext cx="8107325" cy="14193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 name="Google Shape;56;p13">
            <a:extLst>
              <a:ext uri="{FF2B5EF4-FFF2-40B4-BE49-F238E27FC236}">
                <a16:creationId xmlns:a16="http://schemas.microsoft.com/office/drawing/2014/main" id="{7956D65C-52DE-DEA1-6DC9-A25BE6A20A84}"/>
              </a:ext>
            </a:extLst>
          </p:cNvPr>
          <p:cNvSpPr txBox="1"/>
          <p:nvPr/>
        </p:nvSpPr>
        <p:spPr>
          <a:xfrm>
            <a:off x="2336046" y="1768504"/>
            <a:ext cx="6456000" cy="156963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4500" b="1" dirty="0">
                <a:solidFill>
                  <a:schemeClr val="lt1"/>
                </a:solidFill>
                <a:latin typeface="Rubik"/>
                <a:ea typeface="Rubik"/>
                <a:cs typeface="Rubik"/>
                <a:sym typeface="Rubik"/>
              </a:rPr>
              <a:t>Conclussion &amp; Recommendation</a:t>
            </a:r>
            <a:endParaRPr sz="2000" dirty="0">
              <a:solidFill>
                <a:schemeClr val="lt1"/>
              </a:solidFill>
              <a:latin typeface="Rubik"/>
              <a:ea typeface="Rubik"/>
              <a:cs typeface="Rubik"/>
              <a:sym typeface="Rubik"/>
            </a:endParaRPr>
          </a:p>
        </p:txBody>
      </p:sp>
      <p:sp>
        <p:nvSpPr>
          <p:cNvPr id="58" name="Google Shape;58;p13">
            <a:extLst>
              <a:ext uri="{FF2B5EF4-FFF2-40B4-BE49-F238E27FC236}">
                <a16:creationId xmlns:a16="http://schemas.microsoft.com/office/drawing/2014/main" id="{10D13103-7F7B-77BF-169F-744C5898D2BB}"/>
              </a:ext>
            </a:extLst>
          </p:cNvPr>
          <p:cNvSpPr/>
          <p:nvPr/>
        </p:nvSpPr>
        <p:spPr>
          <a:xfrm>
            <a:off x="-1150908" y="1046250"/>
            <a:ext cx="3135000" cy="3051000"/>
          </a:xfrm>
          <a:prstGeom prst="ellipse">
            <a:avLst/>
          </a:prstGeom>
          <a:solidFill>
            <a:schemeClr val="accent4"/>
          </a:solidFill>
          <a:ln w="38100">
            <a:solidFill>
              <a:srgbClr val="D27800"/>
            </a:solidFill>
          </a:ln>
          <a:effectLst>
            <a:outerShdw blurRad="50800" dist="38100" algn="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a:extLst>
              <a:ext uri="{FF2B5EF4-FFF2-40B4-BE49-F238E27FC236}">
                <a16:creationId xmlns:a16="http://schemas.microsoft.com/office/drawing/2014/main" id="{8E5589AC-110D-CE73-B683-C22EE8830CD8}"/>
              </a:ext>
            </a:extLst>
          </p:cNvPr>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solidFill>
                  <a:schemeClr val="lt1"/>
                </a:solidFill>
                <a:latin typeface="Rubik SemiBold"/>
                <a:ea typeface="Rubik SemiBold"/>
                <a:cs typeface="Rubik SemiBold"/>
                <a:sym typeface="Rubik SemiBold"/>
              </a:rPr>
              <a:t>X</a:t>
            </a:r>
            <a:endParaRPr sz="3000" dirty="0">
              <a:solidFill>
                <a:schemeClr val="lt1"/>
              </a:solidFill>
              <a:latin typeface="Rubik SemiBold"/>
              <a:ea typeface="Rubik SemiBold"/>
              <a:cs typeface="Rubik SemiBold"/>
              <a:sym typeface="Rubik SemiBold"/>
            </a:endParaRPr>
          </a:p>
        </p:txBody>
      </p:sp>
      <p:pic>
        <p:nvPicPr>
          <p:cNvPr id="61" name="Google Shape;61;p13">
            <a:extLst>
              <a:ext uri="{FF2B5EF4-FFF2-40B4-BE49-F238E27FC236}">
                <a16:creationId xmlns:a16="http://schemas.microsoft.com/office/drawing/2014/main" id="{2D1B4C8C-E16F-C462-F686-62FFC258452B}"/>
              </a:ext>
            </a:extLst>
          </p:cNvPr>
          <p:cNvPicPr preferRelativeResize="0"/>
          <p:nvPr/>
        </p:nvPicPr>
        <p:blipFill rotWithShape="1">
          <a:blip r:embed="rId5">
            <a:alphaModFix/>
          </a:blip>
          <a:srcRect t="2079" b="2079"/>
          <a:stretch/>
        </p:blipFill>
        <p:spPr>
          <a:xfrm>
            <a:off x="2246350" y="256450"/>
            <a:ext cx="1328711" cy="471350"/>
          </a:xfrm>
          <a:prstGeom prst="rect">
            <a:avLst/>
          </a:prstGeom>
          <a:noFill/>
          <a:ln>
            <a:noFill/>
          </a:ln>
        </p:spPr>
      </p:pic>
      <p:sp>
        <p:nvSpPr>
          <p:cNvPr id="2" name="TextBox 1">
            <a:extLst>
              <a:ext uri="{FF2B5EF4-FFF2-40B4-BE49-F238E27FC236}">
                <a16:creationId xmlns:a16="http://schemas.microsoft.com/office/drawing/2014/main" id="{72BD8374-0219-2AB0-1DE2-36FEBB318CF0}"/>
              </a:ext>
            </a:extLst>
          </p:cNvPr>
          <p:cNvSpPr txBox="1"/>
          <p:nvPr/>
        </p:nvSpPr>
        <p:spPr>
          <a:xfrm>
            <a:off x="474024" y="2017381"/>
            <a:ext cx="1412489" cy="1107996"/>
          </a:xfrm>
          <a:prstGeom prst="rect">
            <a:avLst/>
          </a:prstGeom>
          <a:noFill/>
        </p:spPr>
        <p:txBody>
          <a:bodyPr wrap="square">
            <a:spAutoFit/>
          </a:bodyPr>
          <a:lstStyle/>
          <a:p>
            <a:r>
              <a:rPr lang="en" sz="6600" b="1" dirty="0">
                <a:ln w="6600">
                  <a:solidFill>
                    <a:schemeClr val="accent2"/>
                  </a:solidFill>
                  <a:prstDash val="solid"/>
                </a:ln>
                <a:solidFill>
                  <a:srgbClr val="FFFFFF"/>
                </a:solidFill>
                <a:effectLst>
                  <a:outerShdw dist="38100" dir="2700000" algn="tl" rotWithShape="0">
                    <a:schemeClr val="accent2"/>
                  </a:outerShdw>
                </a:effectLst>
                <a:latin typeface="Rubik"/>
                <a:ea typeface="Rubik"/>
                <a:cs typeface="Rubik"/>
                <a:sym typeface="Rubik"/>
              </a:rPr>
              <a:t>7.</a:t>
            </a:r>
            <a:endParaRPr lang="id-ID" sz="66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887897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6E25D086-287E-09F2-22E8-38EA9CB7C5A9}"/>
            </a:ext>
          </a:extLst>
        </p:cNvPr>
        <p:cNvGrpSpPr/>
        <p:nvPr/>
      </p:nvGrpSpPr>
      <p:grpSpPr>
        <a:xfrm>
          <a:off x="0" y="0"/>
          <a:ext cx="0" cy="0"/>
          <a:chOff x="0" y="0"/>
          <a:chExt cx="0" cy="0"/>
        </a:xfrm>
      </p:grpSpPr>
      <p:pic>
        <p:nvPicPr>
          <p:cNvPr id="5122" name="Picture 2" descr="CRISP DM Sebagai Salah Satu Standard untuk Menghasilkan Data Driven  Decision Making yang Berkualitas">
            <a:extLst>
              <a:ext uri="{FF2B5EF4-FFF2-40B4-BE49-F238E27FC236}">
                <a16:creationId xmlns:a16="http://schemas.microsoft.com/office/drawing/2014/main" id="{88BF0F44-4805-BB5B-B45D-AD6D2812E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061" y="248317"/>
            <a:ext cx="4632344" cy="4646865"/>
          </a:xfrm>
          <a:prstGeom prst="rect">
            <a:avLst/>
          </a:prstGeom>
          <a:noFill/>
          <a:extLst>
            <a:ext uri="{909E8E84-426E-40DD-AFC4-6F175D3DCCD1}">
              <a14:hiddenFill xmlns:a14="http://schemas.microsoft.com/office/drawing/2010/main">
                <a:solidFill>
                  <a:srgbClr val="FFFFFF"/>
                </a:solidFill>
              </a14:hiddenFill>
            </a:ext>
          </a:extLst>
        </p:spPr>
      </p:pic>
      <p:pic>
        <p:nvPicPr>
          <p:cNvPr id="95" name="Google Shape;95;p16">
            <a:extLst>
              <a:ext uri="{FF2B5EF4-FFF2-40B4-BE49-F238E27FC236}">
                <a16:creationId xmlns:a16="http://schemas.microsoft.com/office/drawing/2014/main" id="{A78C9EE3-4007-746C-983A-0CE07A0454E0}"/>
              </a:ext>
            </a:extLst>
          </p:cNvPr>
          <p:cNvPicPr preferRelativeResize="0"/>
          <p:nvPr/>
        </p:nvPicPr>
        <p:blipFill rotWithShape="1">
          <a:blip r:embed="rId4">
            <a:alphaModFix amt="10000"/>
          </a:blip>
          <a:srcRect/>
          <a:stretch/>
        </p:blipFill>
        <p:spPr>
          <a:xfrm>
            <a:off x="0" y="0"/>
            <a:ext cx="9144001" cy="5143501"/>
          </a:xfrm>
          <a:prstGeom prst="rect">
            <a:avLst/>
          </a:prstGeom>
          <a:noFill/>
          <a:ln>
            <a:noFill/>
          </a:ln>
        </p:spPr>
      </p:pic>
      <p:pic>
        <p:nvPicPr>
          <p:cNvPr id="96" name="Google Shape;96;p16">
            <a:extLst>
              <a:ext uri="{FF2B5EF4-FFF2-40B4-BE49-F238E27FC236}">
                <a16:creationId xmlns:a16="http://schemas.microsoft.com/office/drawing/2014/main" id="{D4C344B8-C691-99FB-E502-02C40EE53350}"/>
              </a:ext>
            </a:extLst>
          </p:cNvPr>
          <p:cNvPicPr preferRelativeResize="0"/>
          <p:nvPr/>
        </p:nvPicPr>
        <p:blipFill rotWithShape="1">
          <a:blip r:embed="rId5">
            <a:alphaModFix/>
          </a:blip>
          <a:srcRect t="5658" b="5649"/>
          <a:stretch/>
        </p:blipFill>
        <p:spPr>
          <a:xfrm>
            <a:off x="7317600" y="185625"/>
            <a:ext cx="1399902" cy="541300"/>
          </a:xfrm>
          <a:prstGeom prst="rect">
            <a:avLst/>
          </a:prstGeom>
          <a:noFill/>
          <a:ln>
            <a:noFill/>
          </a:ln>
        </p:spPr>
      </p:pic>
      <p:sp>
        <p:nvSpPr>
          <p:cNvPr id="98" name="Google Shape;98;p16">
            <a:extLst>
              <a:ext uri="{FF2B5EF4-FFF2-40B4-BE49-F238E27FC236}">
                <a16:creationId xmlns:a16="http://schemas.microsoft.com/office/drawing/2014/main" id="{662A0256-F4C0-1618-20F8-C210BE7FB4D1}"/>
              </a:ext>
            </a:extLst>
          </p:cNvPr>
          <p:cNvSpPr txBox="1"/>
          <p:nvPr/>
        </p:nvSpPr>
        <p:spPr>
          <a:xfrm>
            <a:off x="5772109" y="2017767"/>
            <a:ext cx="2945393" cy="1107965"/>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US" sz="2000" b="1" i="0" dirty="0">
                <a:solidFill>
                  <a:srgbClr val="001D35"/>
                </a:solidFill>
                <a:effectLst/>
                <a:latin typeface="Google Sans"/>
              </a:rPr>
              <a:t>CRISP-DM (Cross-Industry Standard Process for Data Mining)</a:t>
            </a:r>
            <a:endParaRPr sz="1600" b="1" i="0" u="none" strike="noStrike" cap="none" dirty="0">
              <a:solidFill>
                <a:schemeClr val="accent5"/>
              </a:solidFill>
              <a:latin typeface="Rubik"/>
              <a:ea typeface="Rubik"/>
              <a:cs typeface="Rubik"/>
              <a:sym typeface="Rubik"/>
            </a:endParaRPr>
          </a:p>
        </p:txBody>
      </p:sp>
    </p:spTree>
    <p:extLst>
      <p:ext uri="{BB962C8B-B14F-4D97-AF65-F5344CB8AC3E}">
        <p14:creationId xmlns:p14="http://schemas.microsoft.com/office/powerpoint/2010/main" val="448168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0">
          <a:extLst>
            <a:ext uri="{FF2B5EF4-FFF2-40B4-BE49-F238E27FC236}">
              <a16:creationId xmlns:a16="http://schemas.microsoft.com/office/drawing/2014/main" id="{16798760-C30C-E75E-B47F-482394BC151C}"/>
            </a:ext>
          </a:extLst>
        </p:cNvPr>
        <p:cNvGrpSpPr/>
        <p:nvPr/>
      </p:nvGrpSpPr>
      <p:grpSpPr>
        <a:xfrm>
          <a:off x="0" y="0"/>
          <a:ext cx="0" cy="0"/>
          <a:chOff x="0" y="0"/>
          <a:chExt cx="0" cy="0"/>
        </a:xfrm>
      </p:grpSpPr>
      <p:pic>
        <p:nvPicPr>
          <p:cNvPr id="131" name="Google Shape;131;p20">
            <a:extLst>
              <a:ext uri="{FF2B5EF4-FFF2-40B4-BE49-F238E27FC236}">
                <a16:creationId xmlns:a16="http://schemas.microsoft.com/office/drawing/2014/main" id="{346E21FD-8F30-C197-5650-8904F2835E56}"/>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3" name="Picture 2">
            <a:extLst>
              <a:ext uri="{FF2B5EF4-FFF2-40B4-BE49-F238E27FC236}">
                <a16:creationId xmlns:a16="http://schemas.microsoft.com/office/drawing/2014/main" id="{FAFB3C15-2829-3A8B-31CE-A419312E4636}"/>
              </a:ext>
            </a:extLst>
          </p:cNvPr>
          <p:cNvPicPr>
            <a:picLocks noChangeAspect="1"/>
          </p:cNvPicPr>
          <p:nvPr/>
        </p:nvPicPr>
        <p:blipFill>
          <a:blip r:embed="rId4"/>
          <a:stretch>
            <a:fillRect/>
          </a:stretch>
        </p:blipFill>
        <p:spPr>
          <a:xfrm>
            <a:off x="0" y="207207"/>
            <a:ext cx="9144000" cy="4729085"/>
          </a:xfrm>
          <a:prstGeom prst="rect">
            <a:avLst/>
          </a:prstGeom>
        </p:spPr>
      </p:pic>
      <p:pic>
        <p:nvPicPr>
          <p:cNvPr id="132" name="Google Shape;132;p20">
            <a:extLst>
              <a:ext uri="{FF2B5EF4-FFF2-40B4-BE49-F238E27FC236}">
                <a16:creationId xmlns:a16="http://schemas.microsoft.com/office/drawing/2014/main" id="{E81A428E-E06B-4B5E-AFB0-B99898FB6E8B}"/>
              </a:ext>
            </a:extLst>
          </p:cNvPr>
          <p:cNvPicPr preferRelativeResize="0"/>
          <p:nvPr/>
        </p:nvPicPr>
        <p:blipFill rotWithShape="1">
          <a:blip r:embed="rId5">
            <a:alphaModFix/>
          </a:blip>
          <a:srcRect t="5658" b="5649"/>
          <a:stretch/>
        </p:blipFill>
        <p:spPr>
          <a:xfrm>
            <a:off x="7317600" y="185625"/>
            <a:ext cx="1399902" cy="541300"/>
          </a:xfrm>
          <a:prstGeom prst="rect">
            <a:avLst/>
          </a:prstGeom>
          <a:noFill/>
          <a:ln>
            <a:noFill/>
          </a:ln>
        </p:spPr>
      </p:pic>
    </p:spTree>
    <p:extLst>
      <p:ext uri="{BB962C8B-B14F-4D97-AF65-F5344CB8AC3E}">
        <p14:creationId xmlns:p14="http://schemas.microsoft.com/office/powerpoint/2010/main" val="2145225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0">
          <a:extLst>
            <a:ext uri="{FF2B5EF4-FFF2-40B4-BE49-F238E27FC236}">
              <a16:creationId xmlns:a16="http://schemas.microsoft.com/office/drawing/2014/main" id="{A12E6B25-3A21-500D-8718-DE889BDC0D5D}"/>
            </a:ext>
          </a:extLst>
        </p:cNvPr>
        <p:cNvGrpSpPr/>
        <p:nvPr/>
      </p:nvGrpSpPr>
      <p:grpSpPr>
        <a:xfrm>
          <a:off x="0" y="0"/>
          <a:ext cx="0" cy="0"/>
          <a:chOff x="0" y="0"/>
          <a:chExt cx="0" cy="0"/>
        </a:xfrm>
      </p:grpSpPr>
      <p:pic>
        <p:nvPicPr>
          <p:cNvPr id="131" name="Google Shape;131;p20">
            <a:extLst>
              <a:ext uri="{FF2B5EF4-FFF2-40B4-BE49-F238E27FC236}">
                <a16:creationId xmlns:a16="http://schemas.microsoft.com/office/drawing/2014/main" id="{1D33DDCF-115A-6793-BD55-8B92AA499FE5}"/>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2" name="Google Shape;132;p20">
            <a:extLst>
              <a:ext uri="{FF2B5EF4-FFF2-40B4-BE49-F238E27FC236}">
                <a16:creationId xmlns:a16="http://schemas.microsoft.com/office/drawing/2014/main" id="{CA959029-1774-B18C-5979-6E993C5CAC71}"/>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4" name="Picture 3">
            <a:extLst>
              <a:ext uri="{FF2B5EF4-FFF2-40B4-BE49-F238E27FC236}">
                <a16:creationId xmlns:a16="http://schemas.microsoft.com/office/drawing/2014/main" id="{E2470A25-8B01-B0BE-D065-65DBF1B9744F}"/>
              </a:ext>
            </a:extLst>
          </p:cNvPr>
          <p:cNvPicPr>
            <a:picLocks noChangeAspect="1"/>
          </p:cNvPicPr>
          <p:nvPr/>
        </p:nvPicPr>
        <p:blipFill>
          <a:blip r:embed="rId5"/>
          <a:stretch>
            <a:fillRect/>
          </a:stretch>
        </p:blipFill>
        <p:spPr>
          <a:xfrm>
            <a:off x="829427" y="0"/>
            <a:ext cx="7485146" cy="5143500"/>
          </a:xfrm>
          <a:prstGeom prst="rect">
            <a:avLst/>
          </a:prstGeom>
        </p:spPr>
      </p:pic>
    </p:spTree>
    <p:extLst>
      <p:ext uri="{BB962C8B-B14F-4D97-AF65-F5344CB8AC3E}">
        <p14:creationId xmlns:p14="http://schemas.microsoft.com/office/powerpoint/2010/main" val="195953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27"/>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94" name="Google Shape;194;p2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95" name="Google Shape;195;p27"/>
          <p:cNvSpPr txBox="1"/>
          <p:nvPr/>
        </p:nvSpPr>
        <p:spPr>
          <a:xfrm>
            <a:off x="340500" y="452038"/>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57150" marR="0" lvl="0" algn="l" rtl="0">
              <a:lnSpc>
                <a:spcPct val="100000"/>
              </a:lnSpc>
              <a:spcBef>
                <a:spcPts val="0"/>
              </a:spcBef>
              <a:spcAft>
                <a:spcPts val="0"/>
              </a:spcAft>
              <a:buClr>
                <a:srgbClr val="000000"/>
              </a:buClr>
              <a:buSzPts val="2700"/>
            </a:pPr>
            <a:r>
              <a:rPr lang="en" sz="2700" b="1" dirty="0">
                <a:latin typeface="Rubik"/>
                <a:ea typeface="Rubik"/>
                <a:cs typeface="Rubik"/>
                <a:sym typeface="Rubik"/>
              </a:rPr>
              <a:t>Conclusion </a:t>
            </a:r>
            <a:r>
              <a:rPr lang="en" sz="2700" b="1" dirty="0">
                <a:solidFill>
                  <a:srgbClr val="0097A7"/>
                </a:solidFill>
                <a:latin typeface="Rubik"/>
                <a:ea typeface="Rubik"/>
                <a:cs typeface="Rubik"/>
                <a:sym typeface="Rubik"/>
              </a:rPr>
              <a:t>&amp; Recommendation</a:t>
            </a:r>
            <a:endParaRPr sz="2700" b="1" dirty="0">
              <a:solidFill>
                <a:srgbClr val="0097A7"/>
              </a:solidFill>
              <a:latin typeface="Rubik"/>
              <a:ea typeface="Rubik"/>
              <a:cs typeface="Rubik"/>
              <a:sym typeface="Rubik"/>
            </a:endParaRPr>
          </a:p>
        </p:txBody>
      </p:sp>
      <p:sp>
        <p:nvSpPr>
          <p:cNvPr id="196" name="Google Shape;196;p27"/>
          <p:cNvSpPr txBox="1"/>
          <p:nvPr/>
        </p:nvSpPr>
        <p:spPr>
          <a:xfrm>
            <a:off x="340500" y="1052338"/>
            <a:ext cx="8463000" cy="4319101"/>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algn="l">
              <a:spcAft>
                <a:spcPts val="675"/>
              </a:spcAft>
              <a:buFont typeface="+mj-lt"/>
              <a:buAutoNum type="arabicPeriod"/>
            </a:pP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Pada bagian awal disebutkan bahwa terdapat dua tujuan (</a:t>
            </a:r>
            <a:r>
              <a:rPr lang="id-ID"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Goals</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pada </a:t>
            </a:r>
            <a:r>
              <a:rPr lang="id-ID"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projek</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ini, yakni pertama adalah membuat sistem prediksi terhadap pinjaman yang diajukan dan kedua adalah mengetahui faktor-faktor atau </a:t>
            </a:r>
            <a:r>
              <a:rPr lang="id-ID"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feature-feature</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mana saja yang berpengaruh terhadap prediksi tersebut.</a:t>
            </a:r>
          </a:p>
          <a:p>
            <a:pPr algn="l">
              <a:spcAft>
                <a:spcPts val="675"/>
              </a:spcAft>
              <a:buFont typeface="+mj-lt"/>
              <a:buAutoNum type="arabicPeriod"/>
            </a:pPr>
            <a:r>
              <a:rPr lang="id-ID"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Machine</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id-ID"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Learning</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yang dibangun mungkin gagal memenuhi tujuan pertama, namun penyimpulan terhadap faktor-faktor yang berpengaruh tetap dapat dilakukan sebagai berikut.</a:t>
            </a:r>
          </a:p>
          <a:p>
            <a:pPr marL="742950" lvl="1" indent="-285750" algn="l">
              <a:spcAft>
                <a:spcPts val="675"/>
              </a:spcAft>
              <a:buFont typeface="+mj-lt"/>
              <a:buAutoNum type="arabicPeriod"/>
            </a:pP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Pinjaman yang dimulai tanpa penawaran dari bank memiliki potensi </a:t>
            </a:r>
            <a:r>
              <a:rPr lang="id-ID"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default</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lebih besar dibandingkan pinjaman yang dimulai dengan tawaran dari bank. Artinya, bank cukup mampu menyeleksi calon peminjamnya dan harus berhati-hati terhadap nasabah yang mengajukan pinjaman tanpa tawaran.</a:t>
            </a:r>
          </a:p>
          <a:p>
            <a:pPr marL="742950" lvl="1" indent="-285750" algn="l">
              <a:spcAft>
                <a:spcPts val="675"/>
              </a:spcAft>
              <a:buFont typeface="+mj-lt"/>
              <a:buAutoNum type="arabicPeriod"/>
            </a:pP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Terdapat 3 tujuan utama peminjam, yakni </a:t>
            </a:r>
            <a:r>
              <a:rPr lang="id-ID"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debt_consolidation</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id-ID"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credit_card</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dan </a:t>
            </a:r>
            <a:r>
              <a:rPr lang="id-ID"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home_improvement</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Di masa depan, bank dapat lebih fokus menawarkan produk pinjaman terhadap top 3 </a:t>
            </a:r>
            <a:r>
              <a:rPr lang="id-ID"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purpose</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tersebut untuk memaksimalkan keuntungan bank, dengan tetap berhati-hati terhadap peminjam </a:t>
            </a:r>
            <a:r>
              <a:rPr lang="id-ID"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default</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a:t>
            </a:r>
          </a:p>
          <a:p>
            <a:pPr marL="742950" lvl="1" indent="-285750" algn="l">
              <a:spcAft>
                <a:spcPts val="675"/>
              </a:spcAft>
              <a:buFont typeface="+mj-lt"/>
              <a:buAutoNum type="arabicPeriod"/>
            </a:pPr>
            <a:r>
              <a:rPr lang="id-ID"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int_rate</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mengindikasikan bahwa ketika suku bunga tahunan naik, maka potensi nasabah </a:t>
            </a:r>
            <a:r>
              <a:rPr lang="id-ID"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default</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cenderung lebih besar. Dengan demikian, bank harus berhati-hati ketika memberikan pinjaman saat </a:t>
            </a:r>
            <a:r>
              <a:rPr lang="id-ID"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int_rate</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sedang tinggi.</a:t>
            </a:r>
          </a:p>
          <a:p>
            <a:pPr marL="742950" lvl="1" indent="-285750" algn="l">
              <a:spcAft>
                <a:spcPts val="675"/>
              </a:spcAft>
              <a:buFont typeface="+mj-lt"/>
              <a:buAutoNum type="arabicPeriod"/>
            </a:pPr>
            <a:r>
              <a:rPr lang="id-ID"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loan_amnt</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mengindikasikan bahwa semakin besar pinjaman, potensi </a:t>
            </a:r>
            <a:r>
              <a:rPr lang="id-ID"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defaultnya</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juga semakin berisiko.</a:t>
            </a:r>
          </a:p>
          <a:p>
            <a:pPr marL="742950" lvl="1" indent="-285750" algn="l">
              <a:spcAft>
                <a:spcPts val="675"/>
              </a:spcAft>
              <a:buFont typeface="+mj-lt"/>
              <a:buAutoNum type="arabicPeriod"/>
            </a:pPr>
            <a:r>
              <a:rPr lang="id-ID"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annual_inc</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mengindikasikan semakin kecil penghasilan tahunan, potensi </a:t>
            </a:r>
            <a:r>
              <a:rPr lang="id-ID"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default</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akan cenderung besar. Oleh sebab itu, bank harus dapat menyesuaikan besaran pinjaman terhadap </a:t>
            </a:r>
            <a:r>
              <a:rPr lang="id-ID"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income</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calon nasabahnya.</a:t>
            </a:r>
          </a:p>
          <a:p>
            <a:pPr marL="742950" lvl="1" indent="-285750" algn="l">
              <a:spcAft>
                <a:spcPts val="675"/>
              </a:spcAft>
              <a:buFont typeface="+mj-lt"/>
              <a:buAutoNum type="arabicPeriod"/>
            </a:pPr>
            <a:r>
              <a:rPr lang="id-ID"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dti</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mengindikasikan semakin besar rasio utang terhadap pendapatan, potensi </a:t>
            </a:r>
            <a:r>
              <a:rPr lang="id-ID" sz="12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default</a:t>
            </a:r>
            <a:r>
              <a:rPr lang="id-ID"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juga semakin besar.</a:t>
            </a:r>
          </a:p>
          <a:p>
            <a:pPr marL="0" marR="0" lvl="0" indent="0" algn="l" rtl="0">
              <a:lnSpc>
                <a:spcPct val="150000"/>
              </a:lnSpc>
              <a:spcBef>
                <a:spcPts val="0"/>
              </a:spcBef>
              <a:spcAft>
                <a:spcPts val="0"/>
              </a:spcAft>
              <a:buClr>
                <a:schemeClr val="dk1"/>
              </a:buClr>
              <a:buSzPts val="1400"/>
              <a:buFont typeface="Arial"/>
              <a:buNone/>
            </a:pPr>
            <a:endParaRPr sz="1100" dirty="0">
              <a:solidFill>
                <a:schemeClr val="dk1"/>
              </a:solidFill>
              <a:latin typeface="Roboto" panose="02000000000000000000" pitchFamily="2" charset="0"/>
              <a:ea typeface="Roboto" panose="02000000000000000000" pitchFamily="2" charset="0"/>
              <a:cs typeface="Roboto" panose="02000000000000000000" pitchFamily="2" charset="0"/>
              <a:sym typeface="Rubik"/>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200"/>
        <p:cNvGrpSpPr/>
        <p:nvPr/>
      </p:nvGrpSpPr>
      <p:grpSpPr>
        <a:xfrm>
          <a:off x="0" y="0"/>
          <a:ext cx="0" cy="0"/>
          <a:chOff x="0" y="0"/>
          <a:chExt cx="0" cy="0"/>
        </a:xfrm>
      </p:grpSpPr>
      <p:pic>
        <p:nvPicPr>
          <p:cNvPr id="201" name="Google Shape;201;p28"/>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202" name="Google Shape;202;p28"/>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203" name="Google Shape;203;p28"/>
          <p:cNvSpPr txBox="1"/>
          <p:nvPr/>
        </p:nvSpPr>
        <p:spPr>
          <a:xfrm>
            <a:off x="4225541" y="2133150"/>
            <a:ext cx="3495078" cy="877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4500" b="1" dirty="0">
                <a:solidFill>
                  <a:schemeClr val="lt1"/>
                </a:solidFill>
                <a:latin typeface="Rubik"/>
                <a:ea typeface="Rubik"/>
                <a:cs typeface="Rubik"/>
                <a:sym typeface="Rubik"/>
              </a:rPr>
              <a:t>Thank You</a:t>
            </a:r>
            <a:endParaRPr sz="2000" dirty="0">
              <a:solidFill>
                <a:schemeClr val="lt1"/>
              </a:solidFill>
              <a:latin typeface="Rubik"/>
              <a:ea typeface="Rubik"/>
              <a:cs typeface="Rubik"/>
              <a:sym typeface="Rubik"/>
            </a:endParaRPr>
          </a:p>
        </p:txBody>
      </p:sp>
      <p:sp>
        <p:nvSpPr>
          <p:cNvPr id="204" name="Google Shape;204;p28"/>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pic>
        <p:nvPicPr>
          <p:cNvPr id="205" name="Google Shape;205;p28"/>
          <p:cNvPicPr preferRelativeResize="0"/>
          <p:nvPr/>
        </p:nvPicPr>
        <p:blipFill>
          <a:blip r:embed="rId5">
            <a:alphaModFix/>
          </a:blip>
          <a:stretch>
            <a:fillRect/>
          </a:stretch>
        </p:blipFill>
        <p:spPr>
          <a:xfrm>
            <a:off x="4791975" y="4210025"/>
            <a:ext cx="1741116" cy="646500"/>
          </a:xfrm>
          <a:prstGeom prst="rect">
            <a:avLst/>
          </a:prstGeom>
          <a:noFill/>
          <a:ln>
            <a:noFill/>
          </a:ln>
        </p:spPr>
      </p:pic>
      <p:pic>
        <p:nvPicPr>
          <p:cNvPr id="3" name="Picture 2" descr="A person wearing glasses and a plaid shirt&#10;&#10;Description automatically generated">
            <a:extLst>
              <a:ext uri="{FF2B5EF4-FFF2-40B4-BE49-F238E27FC236}">
                <a16:creationId xmlns:a16="http://schemas.microsoft.com/office/drawing/2014/main" id="{3F3B4B18-9E99-ADA5-49D8-AA9668979210}"/>
              </a:ext>
            </a:extLst>
          </p:cNvPr>
          <p:cNvPicPr>
            <a:picLocks noChangeAspect="1"/>
          </p:cNvPicPr>
          <p:nvPr/>
        </p:nvPicPr>
        <p:blipFill>
          <a:blip r:embed="rId6"/>
          <a:stretch>
            <a:fillRect/>
          </a:stretch>
        </p:blipFill>
        <p:spPr>
          <a:xfrm>
            <a:off x="1423381" y="1022195"/>
            <a:ext cx="2370296" cy="30991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a:extLst>
            <a:ext uri="{FF2B5EF4-FFF2-40B4-BE49-F238E27FC236}">
              <a16:creationId xmlns:a16="http://schemas.microsoft.com/office/drawing/2014/main" id="{8867988C-4D73-5C7B-99AF-09624EDD3D98}"/>
            </a:ext>
          </a:extLst>
        </p:cNvPr>
        <p:cNvGrpSpPr/>
        <p:nvPr/>
      </p:nvGrpSpPr>
      <p:grpSpPr>
        <a:xfrm>
          <a:off x="0" y="0"/>
          <a:ext cx="0" cy="0"/>
          <a:chOff x="0" y="0"/>
          <a:chExt cx="0" cy="0"/>
        </a:xfrm>
      </p:grpSpPr>
      <p:pic>
        <p:nvPicPr>
          <p:cNvPr id="54" name="Google Shape;54;p13">
            <a:extLst>
              <a:ext uri="{FF2B5EF4-FFF2-40B4-BE49-F238E27FC236}">
                <a16:creationId xmlns:a16="http://schemas.microsoft.com/office/drawing/2014/main" id="{4F34056A-0224-2FCC-A4EF-4239E63C8A4C}"/>
              </a:ext>
            </a:extLst>
          </p:cNvPr>
          <p:cNvPicPr preferRelativeResize="0"/>
          <p:nvPr/>
        </p:nvPicPr>
        <p:blipFill>
          <a:blip r:embed="rId3">
            <a:alphaModFix amt="10000"/>
          </a:blip>
          <a:stretch>
            <a:fillRect/>
          </a:stretch>
        </p:blipFill>
        <p:spPr>
          <a:xfrm>
            <a:off x="-1" y="0"/>
            <a:ext cx="9144001" cy="5143501"/>
          </a:xfrm>
          <a:prstGeom prst="rect">
            <a:avLst/>
          </a:prstGeom>
          <a:noFill/>
          <a:ln>
            <a:noFill/>
          </a:ln>
        </p:spPr>
      </p:pic>
      <p:pic>
        <p:nvPicPr>
          <p:cNvPr id="55" name="Google Shape;55;p13">
            <a:extLst>
              <a:ext uri="{FF2B5EF4-FFF2-40B4-BE49-F238E27FC236}">
                <a16:creationId xmlns:a16="http://schemas.microsoft.com/office/drawing/2014/main" id="{67183BD9-FEA5-C825-3E7F-58AF88FE14E8}"/>
              </a:ext>
            </a:extLst>
          </p:cNvPr>
          <p:cNvPicPr preferRelativeResize="0"/>
          <p:nvPr/>
        </p:nvPicPr>
        <p:blipFill rotWithShape="1">
          <a:blip r:embed="rId4">
            <a:alphaModFix/>
          </a:blip>
          <a:srcRect/>
          <a:stretch/>
        </p:blipFill>
        <p:spPr>
          <a:xfrm>
            <a:off x="206025" y="225050"/>
            <a:ext cx="1399901" cy="541300"/>
          </a:xfrm>
          <a:prstGeom prst="rect">
            <a:avLst/>
          </a:prstGeom>
          <a:noFill/>
          <a:ln>
            <a:noFill/>
          </a:ln>
        </p:spPr>
      </p:pic>
      <p:sp>
        <p:nvSpPr>
          <p:cNvPr id="3" name="Rectangle 2">
            <a:extLst>
              <a:ext uri="{FF2B5EF4-FFF2-40B4-BE49-F238E27FC236}">
                <a16:creationId xmlns:a16="http://schemas.microsoft.com/office/drawing/2014/main" id="{D23EF328-EB8B-C3AE-40A2-33715D9BCF62}"/>
              </a:ext>
            </a:extLst>
          </p:cNvPr>
          <p:cNvSpPr/>
          <p:nvPr/>
        </p:nvSpPr>
        <p:spPr>
          <a:xfrm>
            <a:off x="1036675" y="1861708"/>
            <a:ext cx="8107325" cy="14193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 name="Google Shape;56;p13">
            <a:extLst>
              <a:ext uri="{FF2B5EF4-FFF2-40B4-BE49-F238E27FC236}">
                <a16:creationId xmlns:a16="http://schemas.microsoft.com/office/drawing/2014/main" id="{C8FBFC1B-11E6-71D8-ADAA-D3B587998356}"/>
              </a:ext>
            </a:extLst>
          </p:cNvPr>
          <p:cNvSpPr txBox="1"/>
          <p:nvPr/>
        </p:nvSpPr>
        <p:spPr>
          <a:xfrm>
            <a:off x="2336046" y="2132779"/>
            <a:ext cx="6456000" cy="877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4500" b="1" dirty="0">
                <a:solidFill>
                  <a:schemeClr val="lt1"/>
                </a:solidFill>
                <a:latin typeface="Rubik"/>
                <a:ea typeface="Rubik"/>
                <a:cs typeface="Rubik"/>
                <a:sym typeface="Rubik"/>
              </a:rPr>
              <a:t>Business Understanding</a:t>
            </a:r>
            <a:endParaRPr sz="2000" dirty="0">
              <a:solidFill>
                <a:schemeClr val="lt1"/>
              </a:solidFill>
              <a:latin typeface="Rubik"/>
              <a:ea typeface="Rubik"/>
              <a:cs typeface="Rubik"/>
              <a:sym typeface="Rubik"/>
            </a:endParaRPr>
          </a:p>
        </p:txBody>
      </p:sp>
      <p:sp>
        <p:nvSpPr>
          <p:cNvPr id="58" name="Google Shape;58;p13">
            <a:extLst>
              <a:ext uri="{FF2B5EF4-FFF2-40B4-BE49-F238E27FC236}">
                <a16:creationId xmlns:a16="http://schemas.microsoft.com/office/drawing/2014/main" id="{FE7D48AD-35B1-3427-5C07-701F7DCCE59B}"/>
              </a:ext>
            </a:extLst>
          </p:cNvPr>
          <p:cNvSpPr/>
          <p:nvPr/>
        </p:nvSpPr>
        <p:spPr>
          <a:xfrm>
            <a:off x="-1150908" y="1046250"/>
            <a:ext cx="3135000" cy="3051000"/>
          </a:xfrm>
          <a:prstGeom prst="ellipse">
            <a:avLst/>
          </a:prstGeom>
          <a:solidFill>
            <a:schemeClr val="accent4"/>
          </a:solidFill>
          <a:ln w="38100">
            <a:solidFill>
              <a:srgbClr val="D27800"/>
            </a:solidFill>
          </a:ln>
          <a:effectLst>
            <a:outerShdw blurRad="50800" dist="38100" algn="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a:extLst>
              <a:ext uri="{FF2B5EF4-FFF2-40B4-BE49-F238E27FC236}">
                <a16:creationId xmlns:a16="http://schemas.microsoft.com/office/drawing/2014/main" id="{B1BEAD38-ACC5-2124-B674-804B956D5EE3}"/>
              </a:ext>
            </a:extLst>
          </p:cNvPr>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solidFill>
                  <a:schemeClr val="lt1"/>
                </a:solidFill>
                <a:latin typeface="Rubik SemiBold"/>
                <a:ea typeface="Rubik SemiBold"/>
                <a:cs typeface="Rubik SemiBold"/>
                <a:sym typeface="Rubik SemiBold"/>
              </a:rPr>
              <a:t>X</a:t>
            </a:r>
            <a:endParaRPr sz="3000" dirty="0">
              <a:solidFill>
                <a:schemeClr val="lt1"/>
              </a:solidFill>
              <a:latin typeface="Rubik SemiBold"/>
              <a:ea typeface="Rubik SemiBold"/>
              <a:cs typeface="Rubik SemiBold"/>
              <a:sym typeface="Rubik SemiBold"/>
            </a:endParaRPr>
          </a:p>
        </p:txBody>
      </p:sp>
      <p:pic>
        <p:nvPicPr>
          <p:cNvPr id="61" name="Google Shape;61;p13">
            <a:extLst>
              <a:ext uri="{FF2B5EF4-FFF2-40B4-BE49-F238E27FC236}">
                <a16:creationId xmlns:a16="http://schemas.microsoft.com/office/drawing/2014/main" id="{A73FD5F1-3F56-E490-6FEF-560901DAAD25}"/>
              </a:ext>
            </a:extLst>
          </p:cNvPr>
          <p:cNvPicPr preferRelativeResize="0"/>
          <p:nvPr/>
        </p:nvPicPr>
        <p:blipFill rotWithShape="1">
          <a:blip r:embed="rId5">
            <a:alphaModFix/>
          </a:blip>
          <a:srcRect t="2079" b="2079"/>
          <a:stretch/>
        </p:blipFill>
        <p:spPr>
          <a:xfrm>
            <a:off x="2246350" y="256450"/>
            <a:ext cx="1328711" cy="471350"/>
          </a:xfrm>
          <a:prstGeom prst="rect">
            <a:avLst/>
          </a:prstGeom>
          <a:noFill/>
          <a:ln>
            <a:noFill/>
          </a:ln>
        </p:spPr>
      </p:pic>
      <p:sp>
        <p:nvSpPr>
          <p:cNvPr id="5" name="TextBox 4">
            <a:extLst>
              <a:ext uri="{FF2B5EF4-FFF2-40B4-BE49-F238E27FC236}">
                <a16:creationId xmlns:a16="http://schemas.microsoft.com/office/drawing/2014/main" id="{039096B3-1A02-BF51-52B3-3D14DD19DB9A}"/>
              </a:ext>
            </a:extLst>
          </p:cNvPr>
          <p:cNvSpPr txBox="1"/>
          <p:nvPr/>
        </p:nvSpPr>
        <p:spPr>
          <a:xfrm>
            <a:off x="474024" y="2017381"/>
            <a:ext cx="1412489" cy="1107996"/>
          </a:xfrm>
          <a:prstGeom prst="rect">
            <a:avLst/>
          </a:prstGeom>
          <a:noFill/>
        </p:spPr>
        <p:txBody>
          <a:bodyPr wrap="square">
            <a:spAutoFit/>
          </a:bodyPr>
          <a:lstStyle/>
          <a:p>
            <a:r>
              <a:rPr lang="en" sz="6600" b="1" dirty="0">
                <a:ln w="6600">
                  <a:solidFill>
                    <a:schemeClr val="accent2"/>
                  </a:solidFill>
                  <a:prstDash val="solid"/>
                </a:ln>
                <a:solidFill>
                  <a:srgbClr val="FFFFFF"/>
                </a:solidFill>
                <a:effectLst>
                  <a:outerShdw dist="38100" dir="2700000" algn="tl" rotWithShape="0">
                    <a:schemeClr val="accent2"/>
                  </a:outerShdw>
                </a:effectLst>
                <a:latin typeface="Rubik"/>
                <a:ea typeface="Rubik"/>
                <a:cs typeface="Rubik"/>
                <a:sym typeface="Rubik"/>
              </a:rPr>
              <a:t>1.</a:t>
            </a:r>
            <a:endParaRPr lang="id-ID" sz="66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108687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5"/>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86" name="Google Shape;86;p15"/>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87" name="Google Shape;87;p15"/>
          <p:cNvSpPr txBox="1"/>
          <p:nvPr/>
        </p:nvSpPr>
        <p:spPr>
          <a:xfrm>
            <a:off x="401851" y="1619285"/>
            <a:ext cx="8340300" cy="2123628"/>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b="1" dirty="0">
                <a:latin typeface="Rubik"/>
                <a:ea typeface="Rubik"/>
                <a:cs typeface="Rubik"/>
                <a:sym typeface="Rubik"/>
              </a:rPr>
              <a:t>Perusahaan multifinance perlu meningkatkan keakuratan penilaian risiko kredit untuk mengoptimalkan keputusan bisnis dan mengurangi kerugian. Kami mengembangkan model machine learning menggunakan data pinjaman dari Lending Club (2007-2014) untuk memprediksi risiko kredit, dengan fokus pada metrik bisnis seperti kerugian dan margin keuntungan bersih. Analisis data ini bertujuan untuk mengidentifikasi pola yang mengindikasikan pinjaman berpotensi buruk atau berisiko, tanpa asumsi yang kuat, untuk mendukung pengambilan keputusan investasi.</a:t>
            </a:r>
            <a:endParaRPr b="0" i="0" u="none" strike="noStrike" cap="none" dirty="0">
              <a:solidFill>
                <a:srgbClr val="000000"/>
              </a:solidFill>
              <a:latin typeface="Rubik"/>
              <a:ea typeface="Rubik"/>
              <a:cs typeface="Rubik"/>
              <a:sym typeface="Rubik"/>
            </a:endParaRPr>
          </a:p>
        </p:txBody>
      </p:sp>
      <p:sp>
        <p:nvSpPr>
          <p:cNvPr id="89" name="Google Shape;89;p15"/>
          <p:cNvSpPr txBox="1"/>
          <p:nvPr/>
        </p:nvSpPr>
        <p:spPr>
          <a:xfrm>
            <a:off x="6322528" y="3880427"/>
            <a:ext cx="2605882" cy="1015632"/>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1100"/>
              <a:buFont typeface="Arial"/>
              <a:buNone/>
            </a:pPr>
            <a:r>
              <a:rPr lang="en" sz="1200" b="1" i="0" u="none" strike="noStrike" cap="none" dirty="0">
                <a:solidFill>
                  <a:srgbClr val="000000"/>
                </a:solidFill>
                <a:latin typeface="Rubik"/>
                <a:ea typeface="Rubik"/>
                <a:cs typeface="Rubik"/>
                <a:sym typeface="Rubik"/>
              </a:rPr>
              <a:t>Project explanation video </a:t>
            </a:r>
            <a:r>
              <a:rPr lang="en" sz="1200" b="1" i="0" u="none" strike="noStrike" cap="none" dirty="0">
                <a:solidFill>
                  <a:schemeClr val="accent5"/>
                </a:solidFill>
                <a:latin typeface="Rubik"/>
                <a:ea typeface="Rubik"/>
                <a:cs typeface="Rubik"/>
                <a:sym typeface="Rubik"/>
              </a:rPr>
              <a:t>here</a:t>
            </a:r>
            <a:r>
              <a:rPr lang="en" sz="1200" b="1" i="0" u="none" strike="noStrike" cap="none" dirty="0">
                <a:solidFill>
                  <a:srgbClr val="000000"/>
                </a:solidFill>
                <a:latin typeface="Rubik"/>
                <a:ea typeface="Rubik"/>
                <a:cs typeface="Rubik"/>
                <a:sym typeface="Rubik"/>
              </a:rPr>
              <a:t>!</a:t>
            </a:r>
          </a:p>
          <a:p>
            <a:pPr algn="just">
              <a:lnSpc>
                <a:spcPct val="150000"/>
              </a:lnSpc>
              <a:buSzPts val="1100"/>
            </a:pPr>
            <a:r>
              <a:rPr lang="en" sz="1200" b="1" i="0" u="none" strike="noStrike" cap="none" dirty="0">
                <a:solidFill>
                  <a:srgbClr val="000000"/>
                </a:solidFill>
                <a:latin typeface="Rubik"/>
                <a:ea typeface="Rubik"/>
                <a:cs typeface="Rubik"/>
                <a:sym typeface="Rubik"/>
              </a:rPr>
              <a:t>Project file notebook python </a:t>
            </a:r>
            <a:r>
              <a:rPr lang="en" sz="1200" b="1" i="0" u="none" strike="noStrike" cap="none" dirty="0">
                <a:solidFill>
                  <a:schemeClr val="accent5"/>
                </a:solidFill>
                <a:latin typeface="Rubik"/>
                <a:ea typeface="Rubik"/>
                <a:cs typeface="Rubik"/>
                <a:sym typeface="Rubik"/>
              </a:rPr>
              <a:t>here</a:t>
            </a:r>
            <a:r>
              <a:rPr lang="en" sz="1200" b="1" i="0" u="none" strike="noStrike" cap="none" dirty="0">
                <a:solidFill>
                  <a:srgbClr val="000000"/>
                </a:solidFill>
                <a:latin typeface="Rubik"/>
                <a:ea typeface="Rubik"/>
                <a:cs typeface="Rubik"/>
                <a:sym typeface="Rubik"/>
              </a:rPr>
              <a:t>!</a:t>
            </a:r>
          </a:p>
          <a:p>
            <a:pPr algn="just">
              <a:lnSpc>
                <a:spcPct val="150000"/>
              </a:lnSpc>
              <a:buSzPts val="1100"/>
            </a:pPr>
            <a:r>
              <a:rPr lang="en-MY" sz="1200" b="1" dirty="0">
                <a:latin typeface="Rubik"/>
                <a:ea typeface="Rubik"/>
                <a:cs typeface="Rubik"/>
                <a:sym typeface="Rubik"/>
              </a:rPr>
              <a:t>My CV/ATS </a:t>
            </a:r>
            <a:r>
              <a:rPr lang="en" sz="1200" b="1" i="0" u="none" strike="noStrike" cap="none" dirty="0">
                <a:solidFill>
                  <a:schemeClr val="accent5"/>
                </a:solidFill>
                <a:latin typeface="Rubik"/>
                <a:ea typeface="Rubik"/>
                <a:cs typeface="Rubik"/>
                <a:sym typeface="Rubik"/>
              </a:rPr>
              <a:t>here</a:t>
            </a:r>
            <a:r>
              <a:rPr lang="en" sz="1200" b="1" i="0" u="none" strike="noStrike" cap="none" dirty="0">
                <a:solidFill>
                  <a:srgbClr val="000000"/>
                </a:solidFill>
                <a:latin typeface="Rubik"/>
                <a:ea typeface="Rubik"/>
                <a:cs typeface="Rubik"/>
                <a:sym typeface="Rubik"/>
              </a:rPr>
              <a:t>!</a:t>
            </a:r>
            <a:endParaRPr sz="1200" b="1" i="0" u="none" strike="noStrike" cap="none" dirty="0">
              <a:solidFill>
                <a:srgbClr val="000000"/>
              </a:solidFill>
              <a:latin typeface="Rubik"/>
              <a:ea typeface="Rubik"/>
              <a:cs typeface="Rubik"/>
              <a:sym typeface="Rubik"/>
            </a:endParaRPr>
          </a:p>
        </p:txBody>
      </p:sp>
      <p:sp>
        <p:nvSpPr>
          <p:cNvPr id="90" name="Google Shape;90;p15"/>
          <p:cNvSpPr txBox="1"/>
          <p:nvPr/>
        </p:nvSpPr>
        <p:spPr>
          <a:xfrm>
            <a:off x="0" y="3962100"/>
            <a:ext cx="3423000" cy="3387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1100"/>
              <a:buFont typeface="Arial"/>
              <a:buNone/>
            </a:pPr>
            <a:endParaRPr sz="1000" b="1" i="1" u="none" strike="noStrike" cap="none">
              <a:solidFill>
                <a:srgbClr val="000000"/>
              </a:solidFill>
              <a:latin typeface="Rubik"/>
              <a:ea typeface="Rubik"/>
              <a:cs typeface="Rubik"/>
              <a:sym typeface="Rubik"/>
            </a:endParaRPr>
          </a:p>
        </p:txBody>
      </p:sp>
      <p:sp>
        <p:nvSpPr>
          <p:cNvPr id="3" name="TextBox 2">
            <a:extLst>
              <a:ext uri="{FF2B5EF4-FFF2-40B4-BE49-F238E27FC236}">
                <a16:creationId xmlns:a16="http://schemas.microsoft.com/office/drawing/2014/main" id="{AFA772F8-9A18-C2B8-3947-275D832B4AD9}"/>
              </a:ext>
            </a:extLst>
          </p:cNvPr>
          <p:cNvSpPr txBox="1"/>
          <p:nvPr/>
        </p:nvSpPr>
        <p:spPr>
          <a:xfrm>
            <a:off x="401851" y="1317320"/>
            <a:ext cx="4616604" cy="369332"/>
          </a:xfrm>
          <a:prstGeom prst="rect">
            <a:avLst/>
          </a:prstGeom>
          <a:noFill/>
        </p:spPr>
        <p:txBody>
          <a:bodyPr wrap="square">
            <a:spAutoFit/>
          </a:bodyPr>
          <a:lstStyle/>
          <a:p>
            <a:r>
              <a:rPr lang="en" sz="1800" b="1" i="0" u="sng" strike="noStrike" cap="none" dirty="0">
                <a:solidFill>
                  <a:srgbClr val="000000"/>
                </a:solidFill>
                <a:latin typeface="Rubik"/>
                <a:ea typeface="Rubik"/>
                <a:cs typeface="Rubik"/>
                <a:sym typeface="Rubik"/>
              </a:rPr>
              <a:t>Problem </a:t>
            </a:r>
            <a:r>
              <a:rPr lang="en" sz="1800" b="1" i="0" u="sng" strike="noStrike" cap="none" dirty="0">
                <a:latin typeface="Rubik"/>
                <a:ea typeface="Rubik"/>
                <a:cs typeface="Rubik"/>
                <a:sym typeface="Rubik"/>
              </a:rPr>
              <a:t>Statement:</a:t>
            </a:r>
            <a:endParaRPr lang="id-ID" sz="1800" u="s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71297100-3AA3-FD60-A791-B4316F9B6071}"/>
            </a:ext>
          </a:extLst>
        </p:cNvPr>
        <p:cNvGrpSpPr/>
        <p:nvPr/>
      </p:nvGrpSpPr>
      <p:grpSpPr>
        <a:xfrm>
          <a:off x="0" y="0"/>
          <a:ext cx="0" cy="0"/>
          <a:chOff x="0" y="0"/>
          <a:chExt cx="0" cy="0"/>
        </a:xfrm>
      </p:grpSpPr>
      <p:pic>
        <p:nvPicPr>
          <p:cNvPr id="85" name="Google Shape;85;p15">
            <a:extLst>
              <a:ext uri="{FF2B5EF4-FFF2-40B4-BE49-F238E27FC236}">
                <a16:creationId xmlns:a16="http://schemas.microsoft.com/office/drawing/2014/main" id="{F15933F3-D20F-DA0A-3F12-6896A7335892}"/>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86" name="Google Shape;86;p15">
            <a:extLst>
              <a:ext uri="{FF2B5EF4-FFF2-40B4-BE49-F238E27FC236}">
                <a16:creationId xmlns:a16="http://schemas.microsoft.com/office/drawing/2014/main" id="{B177C312-5FA2-2737-7702-DBB095AFB33D}"/>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87" name="Google Shape;87;p15">
            <a:extLst>
              <a:ext uri="{FF2B5EF4-FFF2-40B4-BE49-F238E27FC236}">
                <a16:creationId xmlns:a16="http://schemas.microsoft.com/office/drawing/2014/main" id="{07A1F2B1-7A6E-77DF-5AF2-8716AD5715CB}"/>
              </a:ext>
            </a:extLst>
          </p:cNvPr>
          <p:cNvSpPr txBox="1"/>
          <p:nvPr/>
        </p:nvSpPr>
        <p:spPr>
          <a:xfrm>
            <a:off x="1103642" y="3986171"/>
            <a:ext cx="3213022" cy="705291"/>
          </a:xfrm>
          <a:prstGeom prst="rect">
            <a:avLst/>
          </a:prstGeom>
          <a:noFill/>
          <a:ln>
            <a:noFill/>
          </a:ln>
        </p:spPr>
        <p:txBody>
          <a:bodyPr spcFirstLastPara="1" wrap="square" lIns="91425" tIns="91425" rIns="91425" bIns="91425" anchor="t" anchorCtr="0">
            <a:spAutoFit/>
          </a:bodyPr>
          <a:lstStyle/>
          <a:p>
            <a:pPr algn="ctr">
              <a:spcAft>
                <a:spcPts val="675"/>
              </a:spcAft>
            </a:pPr>
            <a:r>
              <a:rPr lang="en-MY" b="0" i="0" dirty="0">
                <a:solidFill>
                  <a:srgbClr val="000000"/>
                </a:solidFill>
                <a:effectLst/>
                <a:latin typeface="Helvetica Neue"/>
              </a:rPr>
              <a:t>1. </a:t>
            </a:r>
            <a:r>
              <a:rPr lang="id-ID" b="0" i="0" dirty="0">
                <a:solidFill>
                  <a:srgbClr val="000000"/>
                </a:solidFill>
                <a:effectLst/>
                <a:latin typeface="Helvetica Neue"/>
              </a:rPr>
              <a:t>Mengidentifikasi Karakteristik dari peminjam</a:t>
            </a:r>
          </a:p>
        </p:txBody>
      </p:sp>
      <p:sp>
        <p:nvSpPr>
          <p:cNvPr id="3" name="TextBox 2">
            <a:extLst>
              <a:ext uri="{FF2B5EF4-FFF2-40B4-BE49-F238E27FC236}">
                <a16:creationId xmlns:a16="http://schemas.microsoft.com/office/drawing/2014/main" id="{A5A6016B-A4E6-ACA3-5B71-7A7D80061493}"/>
              </a:ext>
            </a:extLst>
          </p:cNvPr>
          <p:cNvSpPr txBox="1"/>
          <p:nvPr/>
        </p:nvSpPr>
        <p:spPr>
          <a:xfrm>
            <a:off x="401851" y="1317320"/>
            <a:ext cx="4616604" cy="369332"/>
          </a:xfrm>
          <a:prstGeom prst="rect">
            <a:avLst/>
          </a:prstGeom>
          <a:noFill/>
        </p:spPr>
        <p:txBody>
          <a:bodyPr wrap="square">
            <a:spAutoFit/>
          </a:bodyPr>
          <a:lstStyle/>
          <a:p>
            <a:r>
              <a:rPr lang="en" sz="1800" b="1" i="0" u="sng" strike="noStrike" cap="none" dirty="0">
                <a:solidFill>
                  <a:srgbClr val="000000"/>
                </a:solidFill>
                <a:latin typeface="Rubik"/>
                <a:ea typeface="Rubik"/>
                <a:cs typeface="Rubik"/>
                <a:sym typeface="Rubik"/>
              </a:rPr>
              <a:t>Project Goals:</a:t>
            </a:r>
            <a:endParaRPr lang="id-ID" sz="1800" u="sng" dirty="0"/>
          </a:p>
        </p:txBody>
      </p:sp>
      <p:pic>
        <p:nvPicPr>
          <p:cNvPr id="1028" name="Picture 4" descr="Crowdfunding And Finance Composition">
            <a:extLst>
              <a:ext uri="{FF2B5EF4-FFF2-40B4-BE49-F238E27FC236}">
                <a16:creationId xmlns:a16="http://schemas.microsoft.com/office/drawing/2014/main" id="{E6611B90-EAE7-F11C-B968-5236EF0152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0153" y="1672808"/>
            <a:ext cx="2160000" cy="21600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30" name="Picture 6" descr="Business deal">
            <a:extLst>
              <a:ext uri="{FF2B5EF4-FFF2-40B4-BE49-F238E27FC236}">
                <a16:creationId xmlns:a16="http://schemas.microsoft.com/office/drawing/2014/main" id="{DB1DB91A-7D97-DBDB-B776-EB5A1AF4F9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5298" y="1571861"/>
            <a:ext cx="2160000" cy="21600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 name="Google Shape;87;p15">
            <a:extLst>
              <a:ext uri="{FF2B5EF4-FFF2-40B4-BE49-F238E27FC236}">
                <a16:creationId xmlns:a16="http://schemas.microsoft.com/office/drawing/2014/main" id="{51BBB618-BC48-6B6E-B3F4-E1FF91E91384}"/>
              </a:ext>
            </a:extLst>
          </p:cNvPr>
          <p:cNvSpPr txBox="1"/>
          <p:nvPr/>
        </p:nvSpPr>
        <p:spPr>
          <a:xfrm>
            <a:off x="5430118" y="3948971"/>
            <a:ext cx="3090359" cy="705291"/>
          </a:xfrm>
          <a:prstGeom prst="rect">
            <a:avLst/>
          </a:prstGeom>
          <a:noFill/>
          <a:ln>
            <a:noFill/>
          </a:ln>
        </p:spPr>
        <p:txBody>
          <a:bodyPr spcFirstLastPara="1" wrap="square" lIns="91425" tIns="91425" rIns="91425" bIns="91425" anchor="t" anchorCtr="0">
            <a:spAutoFit/>
          </a:bodyPr>
          <a:lstStyle/>
          <a:p>
            <a:pPr algn="ctr">
              <a:spcAft>
                <a:spcPts val="675"/>
              </a:spcAft>
            </a:pPr>
            <a:r>
              <a:rPr lang="en-MY" b="0" i="0" dirty="0">
                <a:solidFill>
                  <a:srgbClr val="000000"/>
                </a:solidFill>
                <a:effectLst/>
                <a:latin typeface="Helvetica Neue"/>
              </a:rPr>
              <a:t>2. </a:t>
            </a:r>
            <a:r>
              <a:rPr lang="id-ID" b="0" i="0" dirty="0">
                <a:solidFill>
                  <a:srgbClr val="000000"/>
                </a:solidFill>
                <a:effectLst/>
                <a:latin typeface="Helvetica Neue"/>
              </a:rPr>
              <a:t>Memprediksi pinjaman yang berpotensi buruk di masa</a:t>
            </a:r>
            <a:r>
              <a:rPr lang="en-MY" b="0" i="0" dirty="0">
                <a:solidFill>
                  <a:srgbClr val="000000"/>
                </a:solidFill>
                <a:effectLst/>
                <a:latin typeface="Helvetica Neue"/>
              </a:rPr>
              <a:t> </a:t>
            </a:r>
            <a:r>
              <a:rPr lang="en-MY" b="0" i="0" dirty="0" err="1">
                <a:solidFill>
                  <a:srgbClr val="000000"/>
                </a:solidFill>
                <a:effectLst/>
                <a:latin typeface="Helvetica Neue"/>
              </a:rPr>
              <a:t>depan</a:t>
            </a:r>
            <a:endParaRPr lang="id-ID" b="0" i="0" dirty="0">
              <a:solidFill>
                <a:srgbClr val="000000"/>
              </a:solidFill>
              <a:effectLst/>
              <a:latin typeface="Helvetica Neue"/>
            </a:endParaRPr>
          </a:p>
        </p:txBody>
      </p:sp>
    </p:spTree>
    <p:extLst>
      <p:ext uri="{BB962C8B-B14F-4D97-AF65-F5344CB8AC3E}">
        <p14:creationId xmlns:p14="http://schemas.microsoft.com/office/powerpoint/2010/main" val="4043613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2D2C9FF9-1860-F291-D8C6-005450AA954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2F66198-7A13-232C-5D76-13FD23627806}"/>
              </a:ext>
            </a:extLst>
          </p:cNvPr>
          <p:cNvPicPr>
            <a:picLocks noChangeAspect="1"/>
          </p:cNvPicPr>
          <p:nvPr/>
        </p:nvPicPr>
        <p:blipFill>
          <a:blip r:embed="rId3"/>
          <a:stretch>
            <a:fillRect/>
          </a:stretch>
        </p:blipFill>
        <p:spPr>
          <a:xfrm>
            <a:off x="4832195" y="1776421"/>
            <a:ext cx="4104159" cy="2185679"/>
          </a:xfrm>
          <a:prstGeom prst="rect">
            <a:avLst/>
          </a:prstGeom>
        </p:spPr>
      </p:pic>
      <p:pic>
        <p:nvPicPr>
          <p:cNvPr id="85" name="Google Shape;85;p15">
            <a:extLst>
              <a:ext uri="{FF2B5EF4-FFF2-40B4-BE49-F238E27FC236}">
                <a16:creationId xmlns:a16="http://schemas.microsoft.com/office/drawing/2014/main" id="{A2EE3AA9-8231-6A03-7DCA-C7B952315569}"/>
              </a:ext>
            </a:extLst>
          </p:cNvPr>
          <p:cNvPicPr preferRelativeResize="0"/>
          <p:nvPr/>
        </p:nvPicPr>
        <p:blipFill rotWithShape="1">
          <a:blip r:embed="rId4">
            <a:alphaModFix amt="10000"/>
          </a:blip>
          <a:srcRect/>
          <a:stretch/>
        </p:blipFill>
        <p:spPr>
          <a:xfrm>
            <a:off x="0" y="0"/>
            <a:ext cx="9144001" cy="5143501"/>
          </a:xfrm>
          <a:prstGeom prst="rect">
            <a:avLst/>
          </a:prstGeom>
          <a:noFill/>
          <a:ln>
            <a:noFill/>
          </a:ln>
        </p:spPr>
      </p:pic>
      <p:pic>
        <p:nvPicPr>
          <p:cNvPr id="86" name="Google Shape;86;p15">
            <a:extLst>
              <a:ext uri="{FF2B5EF4-FFF2-40B4-BE49-F238E27FC236}">
                <a16:creationId xmlns:a16="http://schemas.microsoft.com/office/drawing/2014/main" id="{0C38D3A2-534C-E06D-0B87-C039A97FAFA3}"/>
              </a:ext>
            </a:extLst>
          </p:cNvPr>
          <p:cNvPicPr preferRelativeResize="0"/>
          <p:nvPr/>
        </p:nvPicPr>
        <p:blipFill rotWithShape="1">
          <a:blip r:embed="rId5">
            <a:alphaModFix/>
          </a:blip>
          <a:srcRect t="5658" b="5649"/>
          <a:stretch/>
        </p:blipFill>
        <p:spPr>
          <a:xfrm>
            <a:off x="7317600" y="185625"/>
            <a:ext cx="1399902" cy="541300"/>
          </a:xfrm>
          <a:prstGeom prst="rect">
            <a:avLst/>
          </a:prstGeom>
          <a:noFill/>
          <a:ln>
            <a:noFill/>
          </a:ln>
        </p:spPr>
      </p:pic>
      <p:sp>
        <p:nvSpPr>
          <p:cNvPr id="87" name="Google Shape;87;p15">
            <a:extLst>
              <a:ext uri="{FF2B5EF4-FFF2-40B4-BE49-F238E27FC236}">
                <a16:creationId xmlns:a16="http://schemas.microsoft.com/office/drawing/2014/main" id="{8EB9367D-C29A-E8CA-B30C-90BE5E49C007}"/>
              </a:ext>
            </a:extLst>
          </p:cNvPr>
          <p:cNvSpPr txBox="1"/>
          <p:nvPr/>
        </p:nvSpPr>
        <p:spPr>
          <a:xfrm>
            <a:off x="424154" y="1776421"/>
            <a:ext cx="4408041" cy="3039263"/>
          </a:xfrm>
          <a:prstGeom prst="rect">
            <a:avLst/>
          </a:prstGeom>
          <a:noFill/>
          <a:ln>
            <a:noFill/>
          </a:ln>
        </p:spPr>
        <p:txBody>
          <a:bodyPr spcFirstLastPara="1" wrap="square" lIns="91425" tIns="91425" rIns="91425" bIns="91425" anchor="t" anchorCtr="0">
            <a:spAutoFit/>
          </a:bodyPr>
          <a:lstStyle/>
          <a:p>
            <a:pPr marL="171450" indent="-171450" algn="l">
              <a:spcAft>
                <a:spcPts val="675"/>
              </a:spcAft>
              <a:buFont typeface="Arial" panose="020B0604020202020204" pitchFamily="34" charset="0"/>
              <a:buChar char="•"/>
            </a:pPr>
            <a:r>
              <a:rPr lang="id-ID" sz="1200" b="1" i="0" dirty="0" err="1">
                <a:solidFill>
                  <a:srgbClr val="000000"/>
                </a:solidFill>
                <a:effectLst/>
                <a:latin typeface="Helvetica Neue"/>
              </a:rPr>
              <a:t>Pre</a:t>
            </a:r>
            <a:r>
              <a:rPr lang="en-MY" sz="1200" b="1" i="0" dirty="0" err="1">
                <a:solidFill>
                  <a:srgbClr val="000000"/>
                </a:solidFill>
                <a:effectLst/>
                <a:latin typeface="Helvetica Neue"/>
              </a:rPr>
              <a:t>cision</a:t>
            </a:r>
            <a:r>
              <a:rPr lang="id-ID" sz="1200" b="0" i="0" dirty="0">
                <a:solidFill>
                  <a:srgbClr val="000000"/>
                </a:solidFill>
                <a:effectLst/>
                <a:latin typeface="Helvetica Neue"/>
              </a:rPr>
              <a:t> merupakan </a:t>
            </a:r>
            <a:r>
              <a:rPr lang="id-ID" sz="1200" b="0" i="0" dirty="0" err="1">
                <a:solidFill>
                  <a:srgbClr val="000000"/>
                </a:solidFill>
                <a:effectLst/>
                <a:latin typeface="Helvetica Neue"/>
              </a:rPr>
              <a:t>metrics</a:t>
            </a:r>
            <a:r>
              <a:rPr lang="id-ID" sz="1200" b="0" i="0" dirty="0">
                <a:solidFill>
                  <a:srgbClr val="000000"/>
                </a:solidFill>
                <a:effectLst/>
                <a:latin typeface="Helvetica Neue"/>
              </a:rPr>
              <a:t> yang digunakan untuk mengukur ada berapa banyak hasil prediksi suatu kelas yang memang sesuai dengan kenyataan. Kata kunci yang sangat tepat untuk menggambarkan presisi adalah </a:t>
            </a:r>
            <a:r>
              <a:rPr lang="id-ID" sz="1200" b="0" i="1" dirty="0" err="1">
                <a:solidFill>
                  <a:srgbClr val="000000"/>
                </a:solidFill>
                <a:effectLst/>
                <a:latin typeface="Helvetica Neue"/>
              </a:rPr>
              <a:t>exactness</a:t>
            </a:r>
            <a:r>
              <a:rPr lang="id-ID" sz="1200" b="0" i="0" dirty="0">
                <a:solidFill>
                  <a:srgbClr val="000000"/>
                </a:solidFill>
                <a:effectLst/>
                <a:latin typeface="Helvetica Neue"/>
              </a:rPr>
              <a:t>.</a:t>
            </a:r>
            <a:endParaRPr lang="en-MY" sz="1200" b="0" i="0" dirty="0">
              <a:solidFill>
                <a:srgbClr val="000000"/>
              </a:solidFill>
              <a:effectLst/>
              <a:latin typeface="Helvetica Neue"/>
            </a:endParaRPr>
          </a:p>
          <a:p>
            <a:pPr marL="171450" indent="-171450" algn="l">
              <a:spcAft>
                <a:spcPts val="675"/>
              </a:spcAft>
              <a:buFont typeface="Arial" panose="020B0604020202020204" pitchFamily="34" charset="0"/>
              <a:buChar char="•"/>
            </a:pPr>
            <a:r>
              <a:rPr lang="id-ID" sz="1200" b="1" i="0" dirty="0" err="1">
                <a:solidFill>
                  <a:srgbClr val="000000"/>
                </a:solidFill>
                <a:effectLst/>
                <a:latin typeface="Helvetica Neue"/>
              </a:rPr>
              <a:t>Recall</a:t>
            </a:r>
            <a:r>
              <a:rPr lang="id-ID" sz="1200" b="0" i="0" dirty="0">
                <a:solidFill>
                  <a:srgbClr val="000000"/>
                </a:solidFill>
                <a:effectLst/>
                <a:latin typeface="Helvetica Neue"/>
              </a:rPr>
              <a:t> merupakan </a:t>
            </a:r>
            <a:r>
              <a:rPr lang="id-ID" sz="1200" b="0" i="0" dirty="0" err="1">
                <a:solidFill>
                  <a:srgbClr val="000000"/>
                </a:solidFill>
                <a:effectLst/>
                <a:latin typeface="Helvetica Neue"/>
              </a:rPr>
              <a:t>metrics</a:t>
            </a:r>
            <a:r>
              <a:rPr lang="id-ID" sz="1200" b="0" i="0" dirty="0">
                <a:solidFill>
                  <a:srgbClr val="000000"/>
                </a:solidFill>
                <a:effectLst/>
                <a:latin typeface="Helvetica Neue"/>
              </a:rPr>
              <a:t> pada metode klasifikasi yang menyatakan seberapa besar persentase kejadian pada kelas positif yang berhasil dideteksi. Kata kunci yang paling tepat menggambarkan </a:t>
            </a:r>
            <a:r>
              <a:rPr lang="id-ID" sz="1200" b="0" i="0" dirty="0" err="1">
                <a:solidFill>
                  <a:srgbClr val="000000"/>
                </a:solidFill>
                <a:effectLst/>
                <a:latin typeface="Helvetica Neue"/>
              </a:rPr>
              <a:t>recall</a:t>
            </a:r>
            <a:r>
              <a:rPr lang="id-ID" sz="1200" b="0" i="0" dirty="0">
                <a:solidFill>
                  <a:srgbClr val="000000"/>
                </a:solidFill>
                <a:effectLst/>
                <a:latin typeface="Helvetica Neue"/>
              </a:rPr>
              <a:t> adalah </a:t>
            </a:r>
            <a:r>
              <a:rPr lang="id-ID" sz="1200" b="0" i="1" dirty="0" err="1">
                <a:solidFill>
                  <a:srgbClr val="000000"/>
                </a:solidFill>
                <a:effectLst/>
                <a:latin typeface="Helvetica Neue"/>
              </a:rPr>
              <a:t>completeness</a:t>
            </a:r>
            <a:r>
              <a:rPr lang="id-ID" sz="1200" b="0" i="0" dirty="0">
                <a:solidFill>
                  <a:srgbClr val="000000"/>
                </a:solidFill>
                <a:effectLst/>
                <a:latin typeface="Helvetica Neue"/>
              </a:rPr>
              <a:t>.</a:t>
            </a:r>
            <a:endParaRPr lang="en-MY" sz="1200" b="0" i="0" dirty="0">
              <a:solidFill>
                <a:srgbClr val="000000"/>
              </a:solidFill>
              <a:effectLst/>
              <a:latin typeface="Helvetica Neue"/>
            </a:endParaRPr>
          </a:p>
          <a:p>
            <a:pPr marL="171450" indent="-171450" algn="l">
              <a:spcAft>
                <a:spcPts val="675"/>
              </a:spcAft>
              <a:buFont typeface="Arial" panose="020B0604020202020204" pitchFamily="34" charset="0"/>
              <a:buChar char="•"/>
            </a:pPr>
            <a:r>
              <a:rPr lang="id-ID" sz="1200" b="1" i="0" dirty="0">
                <a:solidFill>
                  <a:srgbClr val="000000"/>
                </a:solidFill>
                <a:effectLst/>
                <a:latin typeface="Helvetica Neue"/>
              </a:rPr>
              <a:t>F1 </a:t>
            </a:r>
            <a:r>
              <a:rPr lang="id-ID" sz="1200" b="1" i="0" dirty="0" err="1">
                <a:solidFill>
                  <a:srgbClr val="000000"/>
                </a:solidFill>
                <a:effectLst/>
                <a:latin typeface="Helvetica Neue"/>
              </a:rPr>
              <a:t>score</a:t>
            </a:r>
            <a:r>
              <a:rPr lang="id-ID" sz="1200" b="0" i="0" dirty="0">
                <a:solidFill>
                  <a:srgbClr val="000000"/>
                </a:solidFill>
                <a:effectLst/>
                <a:latin typeface="Helvetica Neue"/>
              </a:rPr>
              <a:t> adalah </a:t>
            </a:r>
            <a:r>
              <a:rPr lang="id-ID" sz="1200" b="0" i="0" dirty="0" err="1">
                <a:solidFill>
                  <a:srgbClr val="000000"/>
                </a:solidFill>
                <a:effectLst/>
                <a:latin typeface="Helvetica Neue"/>
              </a:rPr>
              <a:t>rataan</a:t>
            </a:r>
            <a:r>
              <a:rPr lang="id-ID" sz="1200" b="0" i="0" dirty="0">
                <a:solidFill>
                  <a:srgbClr val="000000"/>
                </a:solidFill>
                <a:effectLst/>
                <a:latin typeface="Helvetica Neue"/>
              </a:rPr>
              <a:t> harmonik dari presisi dan </a:t>
            </a:r>
            <a:r>
              <a:rPr lang="id-ID" sz="1200" b="0" i="0" dirty="0" err="1">
                <a:solidFill>
                  <a:srgbClr val="000000"/>
                </a:solidFill>
                <a:effectLst/>
                <a:latin typeface="Helvetica Neue"/>
              </a:rPr>
              <a:t>recall</a:t>
            </a:r>
            <a:r>
              <a:rPr lang="id-ID" sz="1200" b="0" i="0" dirty="0">
                <a:solidFill>
                  <a:srgbClr val="000000"/>
                </a:solidFill>
                <a:effectLst/>
                <a:latin typeface="Helvetica Neue"/>
              </a:rPr>
              <a:t>. Ketika kita gunakan F1-score dalam pemilihan model </a:t>
            </a:r>
            <a:r>
              <a:rPr lang="id-ID" sz="1200" b="0" i="0" dirty="0" err="1">
                <a:solidFill>
                  <a:srgbClr val="000000"/>
                </a:solidFill>
                <a:effectLst/>
                <a:latin typeface="Helvetica Neue"/>
              </a:rPr>
              <a:t>machine</a:t>
            </a:r>
            <a:r>
              <a:rPr lang="id-ID" sz="1200" b="0" i="0" dirty="0">
                <a:solidFill>
                  <a:srgbClr val="000000"/>
                </a:solidFill>
                <a:effectLst/>
                <a:latin typeface="Helvetica Neue"/>
              </a:rPr>
              <a:t> </a:t>
            </a:r>
            <a:r>
              <a:rPr lang="id-ID" sz="1200" b="0" i="0" dirty="0" err="1">
                <a:solidFill>
                  <a:srgbClr val="000000"/>
                </a:solidFill>
                <a:effectLst/>
                <a:latin typeface="Helvetica Neue"/>
              </a:rPr>
              <a:t>learning</a:t>
            </a:r>
            <a:r>
              <a:rPr lang="id-ID" sz="1200" b="0" i="0" dirty="0">
                <a:solidFill>
                  <a:srgbClr val="000000"/>
                </a:solidFill>
                <a:effectLst/>
                <a:latin typeface="Helvetica Neue"/>
              </a:rPr>
              <a:t>, F1-score dapat menjaga agar model yang kita pilih memiliki nilai </a:t>
            </a:r>
            <a:r>
              <a:rPr lang="id-ID" sz="1200" b="0" i="0" dirty="0" err="1">
                <a:solidFill>
                  <a:srgbClr val="000000"/>
                </a:solidFill>
                <a:effectLst/>
                <a:latin typeface="Helvetica Neue"/>
              </a:rPr>
              <a:t>recall</a:t>
            </a:r>
            <a:r>
              <a:rPr lang="id-ID" sz="1200" b="0" i="0" dirty="0">
                <a:solidFill>
                  <a:srgbClr val="000000"/>
                </a:solidFill>
                <a:effectLst/>
                <a:latin typeface="Helvetica Neue"/>
              </a:rPr>
              <a:t> dan presisi yang seimbang.</a:t>
            </a:r>
            <a:endParaRPr lang="en-MY" sz="1200" b="0" i="0" dirty="0">
              <a:solidFill>
                <a:srgbClr val="000000"/>
              </a:solidFill>
              <a:effectLst/>
              <a:latin typeface="Helvetica Neue"/>
            </a:endParaRPr>
          </a:p>
        </p:txBody>
      </p:sp>
      <p:sp>
        <p:nvSpPr>
          <p:cNvPr id="90" name="Google Shape;90;p15">
            <a:extLst>
              <a:ext uri="{FF2B5EF4-FFF2-40B4-BE49-F238E27FC236}">
                <a16:creationId xmlns:a16="http://schemas.microsoft.com/office/drawing/2014/main" id="{49C866E5-37A4-EDB7-A531-BF4CDE4651FD}"/>
              </a:ext>
            </a:extLst>
          </p:cNvPr>
          <p:cNvSpPr txBox="1"/>
          <p:nvPr/>
        </p:nvSpPr>
        <p:spPr>
          <a:xfrm>
            <a:off x="0" y="3962100"/>
            <a:ext cx="3423000" cy="3387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1100"/>
              <a:buFont typeface="Arial"/>
              <a:buNone/>
            </a:pPr>
            <a:endParaRPr sz="1000" b="1" i="1" u="none" strike="noStrike" cap="none">
              <a:solidFill>
                <a:srgbClr val="000000"/>
              </a:solidFill>
              <a:latin typeface="Rubik"/>
              <a:ea typeface="Rubik"/>
              <a:cs typeface="Rubik"/>
              <a:sym typeface="Rubik"/>
            </a:endParaRPr>
          </a:p>
        </p:txBody>
      </p:sp>
      <p:sp>
        <p:nvSpPr>
          <p:cNvPr id="5" name="TextBox 4">
            <a:extLst>
              <a:ext uri="{FF2B5EF4-FFF2-40B4-BE49-F238E27FC236}">
                <a16:creationId xmlns:a16="http://schemas.microsoft.com/office/drawing/2014/main" id="{7CFA9B22-7BEB-5C2D-2864-B271BE7F1315}"/>
              </a:ext>
            </a:extLst>
          </p:cNvPr>
          <p:cNvSpPr txBox="1"/>
          <p:nvPr/>
        </p:nvSpPr>
        <p:spPr>
          <a:xfrm>
            <a:off x="401851" y="1317320"/>
            <a:ext cx="4616604" cy="369332"/>
          </a:xfrm>
          <a:prstGeom prst="rect">
            <a:avLst/>
          </a:prstGeom>
          <a:noFill/>
        </p:spPr>
        <p:txBody>
          <a:bodyPr wrap="square">
            <a:spAutoFit/>
          </a:bodyPr>
          <a:lstStyle/>
          <a:p>
            <a:r>
              <a:rPr lang="en" sz="1800" b="1" i="0" u="sng" strike="noStrike" cap="none" dirty="0">
                <a:solidFill>
                  <a:srgbClr val="000000"/>
                </a:solidFill>
                <a:latin typeface="Rubik"/>
                <a:ea typeface="Rubik"/>
                <a:cs typeface="Rubik"/>
                <a:sym typeface="Rubik"/>
              </a:rPr>
              <a:t>Metric Evaluation</a:t>
            </a:r>
            <a:endParaRPr lang="id-ID" sz="1800" u="sng" dirty="0"/>
          </a:p>
        </p:txBody>
      </p:sp>
      <p:pic>
        <p:nvPicPr>
          <p:cNvPr id="7" name="Picture 6">
            <a:extLst>
              <a:ext uri="{FF2B5EF4-FFF2-40B4-BE49-F238E27FC236}">
                <a16:creationId xmlns:a16="http://schemas.microsoft.com/office/drawing/2014/main" id="{C5761D90-A003-409F-80EC-F33F10A35165}"/>
              </a:ext>
            </a:extLst>
          </p:cNvPr>
          <p:cNvPicPr>
            <a:picLocks noChangeAspect="1"/>
          </p:cNvPicPr>
          <p:nvPr/>
        </p:nvPicPr>
        <p:blipFill>
          <a:blip r:embed="rId3"/>
          <a:srcRect l="41209" t="46444" r="647" b="156"/>
          <a:stretch/>
        </p:blipFill>
        <p:spPr>
          <a:xfrm>
            <a:off x="6523141" y="2794939"/>
            <a:ext cx="2386361" cy="1167161"/>
          </a:xfrm>
          <a:prstGeom prst="rect">
            <a:avLst/>
          </a:prstGeom>
        </p:spPr>
      </p:pic>
    </p:spTree>
    <p:extLst>
      <p:ext uri="{BB962C8B-B14F-4D97-AF65-F5344CB8AC3E}">
        <p14:creationId xmlns:p14="http://schemas.microsoft.com/office/powerpoint/2010/main" val="882836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a:extLst>
            <a:ext uri="{FF2B5EF4-FFF2-40B4-BE49-F238E27FC236}">
              <a16:creationId xmlns:a16="http://schemas.microsoft.com/office/drawing/2014/main" id="{A6585BE3-A269-FAB5-BE4A-F5B096164771}"/>
            </a:ext>
          </a:extLst>
        </p:cNvPr>
        <p:cNvGrpSpPr/>
        <p:nvPr/>
      </p:nvGrpSpPr>
      <p:grpSpPr>
        <a:xfrm>
          <a:off x="0" y="0"/>
          <a:ext cx="0" cy="0"/>
          <a:chOff x="0" y="0"/>
          <a:chExt cx="0" cy="0"/>
        </a:xfrm>
      </p:grpSpPr>
      <p:pic>
        <p:nvPicPr>
          <p:cNvPr id="54" name="Google Shape;54;p13">
            <a:extLst>
              <a:ext uri="{FF2B5EF4-FFF2-40B4-BE49-F238E27FC236}">
                <a16:creationId xmlns:a16="http://schemas.microsoft.com/office/drawing/2014/main" id="{6E24F483-528D-966C-3B77-61F78AE789F6}"/>
              </a:ext>
            </a:extLst>
          </p:cNvPr>
          <p:cNvPicPr preferRelativeResize="0"/>
          <p:nvPr/>
        </p:nvPicPr>
        <p:blipFill>
          <a:blip r:embed="rId3">
            <a:alphaModFix amt="10000"/>
          </a:blip>
          <a:stretch>
            <a:fillRect/>
          </a:stretch>
        </p:blipFill>
        <p:spPr>
          <a:xfrm>
            <a:off x="-1" y="0"/>
            <a:ext cx="9144001" cy="5143501"/>
          </a:xfrm>
          <a:prstGeom prst="rect">
            <a:avLst/>
          </a:prstGeom>
          <a:noFill/>
          <a:ln>
            <a:noFill/>
          </a:ln>
        </p:spPr>
      </p:pic>
      <p:pic>
        <p:nvPicPr>
          <p:cNvPr id="55" name="Google Shape;55;p13">
            <a:extLst>
              <a:ext uri="{FF2B5EF4-FFF2-40B4-BE49-F238E27FC236}">
                <a16:creationId xmlns:a16="http://schemas.microsoft.com/office/drawing/2014/main" id="{43CC839A-A48B-8CE3-70B4-9569BD6226C5}"/>
              </a:ext>
            </a:extLst>
          </p:cNvPr>
          <p:cNvPicPr preferRelativeResize="0"/>
          <p:nvPr/>
        </p:nvPicPr>
        <p:blipFill rotWithShape="1">
          <a:blip r:embed="rId4">
            <a:alphaModFix/>
          </a:blip>
          <a:srcRect/>
          <a:stretch/>
        </p:blipFill>
        <p:spPr>
          <a:xfrm>
            <a:off x="206025" y="225050"/>
            <a:ext cx="1399901" cy="541300"/>
          </a:xfrm>
          <a:prstGeom prst="rect">
            <a:avLst/>
          </a:prstGeom>
          <a:noFill/>
          <a:ln>
            <a:noFill/>
          </a:ln>
        </p:spPr>
      </p:pic>
      <p:sp>
        <p:nvSpPr>
          <p:cNvPr id="3" name="Rectangle 2">
            <a:extLst>
              <a:ext uri="{FF2B5EF4-FFF2-40B4-BE49-F238E27FC236}">
                <a16:creationId xmlns:a16="http://schemas.microsoft.com/office/drawing/2014/main" id="{F84EB160-3F55-697B-D342-6681859BE8F2}"/>
              </a:ext>
            </a:extLst>
          </p:cNvPr>
          <p:cNvSpPr/>
          <p:nvPr/>
        </p:nvSpPr>
        <p:spPr>
          <a:xfrm>
            <a:off x="1036675" y="1861708"/>
            <a:ext cx="8107325" cy="14193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 name="Google Shape;56;p13">
            <a:extLst>
              <a:ext uri="{FF2B5EF4-FFF2-40B4-BE49-F238E27FC236}">
                <a16:creationId xmlns:a16="http://schemas.microsoft.com/office/drawing/2014/main" id="{E200686E-C6A6-E78D-5649-1FD4C671BCFE}"/>
              </a:ext>
            </a:extLst>
          </p:cNvPr>
          <p:cNvSpPr txBox="1"/>
          <p:nvPr/>
        </p:nvSpPr>
        <p:spPr>
          <a:xfrm>
            <a:off x="2336046" y="2132779"/>
            <a:ext cx="6456000" cy="877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4500" b="1" dirty="0">
                <a:solidFill>
                  <a:schemeClr val="lt1"/>
                </a:solidFill>
                <a:latin typeface="Rubik"/>
                <a:ea typeface="Rubik"/>
                <a:cs typeface="Rubik"/>
                <a:sym typeface="Rubik"/>
              </a:rPr>
              <a:t>Data Understanding</a:t>
            </a:r>
            <a:endParaRPr sz="2000" dirty="0">
              <a:solidFill>
                <a:schemeClr val="lt1"/>
              </a:solidFill>
              <a:latin typeface="Rubik"/>
              <a:ea typeface="Rubik"/>
              <a:cs typeface="Rubik"/>
              <a:sym typeface="Rubik"/>
            </a:endParaRPr>
          </a:p>
        </p:txBody>
      </p:sp>
      <p:sp>
        <p:nvSpPr>
          <p:cNvPr id="58" name="Google Shape;58;p13">
            <a:extLst>
              <a:ext uri="{FF2B5EF4-FFF2-40B4-BE49-F238E27FC236}">
                <a16:creationId xmlns:a16="http://schemas.microsoft.com/office/drawing/2014/main" id="{D6AF960A-EFFE-1F47-0514-2F497E94EE45}"/>
              </a:ext>
            </a:extLst>
          </p:cNvPr>
          <p:cNvSpPr/>
          <p:nvPr/>
        </p:nvSpPr>
        <p:spPr>
          <a:xfrm>
            <a:off x="-1150908" y="1046250"/>
            <a:ext cx="3135000" cy="3051000"/>
          </a:xfrm>
          <a:prstGeom prst="ellipse">
            <a:avLst/>
          </a:prstGeom>
          <a:solidFill>
            <a:schemeClr val="accent4"/>
          </a:solidFill>
          <a:ln w="38100">
            <a:solidFill>
              <a:srgbClr val="D27800"/>
            </a:solidFill>
          </a:ln>
          <a:effectLst>
            <a:outerShdw blurRad="50800" dist="38100" algn="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a:extLst>
              <a:ext uri="{FF2B5EF4-FFF2-40B4-BE49-F238E27FC236}">
                <a16:creationId xmlns:a16="http://schemas.microsoft.com/office/drawing/2014/main" id="{C6E80D41-EE95-3AF8-D783-A79B76B81E95}"/>
              </a:ext>
            </a:extLst>
          </p:cNvPr>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solidFill>
                  <a:schemeClr val="lt1"/>
                </a:solidFill>
                <a:latin typeface="Rubik SemiBold"/>
                <a:ea typeface="Rubik SemiBold"/>
                <a:cs typeface="Rubik SemiBold"/>
                <a:sym typeface="Rubik SemiBold"/>
              </a:rPr>
              <a:t>X</a:t>
            </a:r>
            <a:endParaRPr sz="3000" dirty="0">
              <a:solidFill>
                <a:schemeClr val="lt1"/>
              </a:solidFill>
              <a:latin typeface="Rubik SemiBold"/>
              <a:ea typeface="Rubik SemiBold"/>
              <a:cs typeface="Rubik SemiBold"/>
              <a:sym typeface="Rubik SemiBold"/>
            </a:endParaRPr>
          </a:p>
        </p:txBody>
      </p:sp>
      <p:pic>
        <p:nvPicPr>
          <p:cNvPr id="61" name="Google Shape;61;p13">
            <a:extLst>
              <a:ext uri="{FF2B5EF4-FFF2-40B4-BE49-F238E27FC236}">
                <a16:creationId xmlns:a16="http://schemas.microsoft.com/office/drawing/2014/main" id="{A66550BB-5C92-006B-595D-5A57F153FF13}"/>
              </a:ext>
            </a:extLst>
          </p:cNvPr>
          <p:cNvPicPr preferRelativeResize="0"/>
          <p:nvPr/>
        </p:nvPicPr>
        <p:blipFill rotWithShape="1">
          <a:blip r:embed="rId5">
            <a:alphaModFix/>
          </a:blip>
          <a:srcRect t="2079" b="2079"/>
          <a:stretch/>
        </p:blipFill>
        <p:spPr>
          <a:xfrm>
            <a:off x="2246350" y="256450"/>
            <a:ext cx="1328711" cy="471350"/>
          </a:xfrm>
          <a:prstGeom prst="rect">
            <a:avLst/>
          </a:prstGeom>
          <a:noFill/>
          <a:ln>
            <a:noFill/>
          </a:ln>
        </p:spPr>
      </p:pic>
      <p:sp>
        <p:nvSpPr>
          <p:cNvPr id="5" name="TextBox 4">
            <a:extLst>
              <a:ext uri="{FF2B5EF4-FFF2-40B4-BE49-F238E27FC236}">
                <a16:creationId xmlns:a16="http://schemas.microsoft.com/office/drawing/2014/main" id="{75A9CAAF-758F-D2DB-4ACE-BB03F796C196}"/>
              </a:ext>
            </a:extLst>
          </p:cNvPr>
          <p:cNvSpPr txBox="1"/>
          <p:nvPr/>
        </p:nvSpPr>
        <p:spPr>
          <a:xfrm>
            <a:off x="474024" y="2017381"/>
            <a:ext cx="1412489" cy="1107996"/>
          </a:xfrm>
          <a:prstGeom prst="rect">
            <a:avLst/>
          </a:prstGeom>
          <a:noFill/>
        </p:spPr>
        <p:txBody>
          <a:bodyPr wrap="square">
            <a:spAutoFit/>
          </a:bodyPr>
          <a:lstStyle/>
          <a:p>
            <a:r>
              <a:rPr lang="en" sz="6600" b="1" dirty="0">
                <a:ln w="6600">
                  <a:solidFill>
                    <a:schemeClr val="accent2"/>
                  </a:solidFill>
                  <a:prstDash val="solid"/>
                </a:ln>
                <a:solidFill>
                  <a:srgbClr val="FFFFFF"/>
                </a:solidFill>
                <a:effectLst>
                  <a:outerShdw dist="38100" dir="2700000" algn="tl" rotWithShape="0">
                    <a:schemeClr val="accent2"/>
                  </a:outerShdw>
                </a:effectLst>
                <a:latin typeface="Rubik"/>
                <a:ea typeface="Rubik"/>
                <a:cs typeface="Rubik"/>
                <a:sym typeface="Rubik"/>
              </a:rPr>
              <a:t>2.</a:t>
            </a:r>
            <a:endParaRPr lang="id-ID" sz="66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976217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8" name="Google Shape;108;p17"/>
          <p:cNvPicPr preferRelativeResize="0"/>
          <p:nvPr/>
        </p:nvPicPr>
        <p:blipFill>
          <a:blip r:embed="rId3">
            <a:alphaModFix/>
          </a:blip>
          <a:stretch>
            <a:fillRect/>
          </a:stretch>
        </p:blipFill>
        <p:spPr>
          <a:xfrm>
            <a:off x="4910675" y="1481875"/>
            <a:ext cx="3806823" cy="2436150"/>
          </a:xfrm>
          <a:prstGeom prst="rect">
            <a:avLst/>
          </a:prstGeom>
          <a:noFill/>
          <a:ln>
            <a:noFill/>
          </a:ln>
        </p:spPr>
      </p:pic>
      <p:pic>
        <p:nvPicPr>
          <p:cNvPr id="105" name="Google Shape;105;p1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06" name="Google Shape;106;p17"/>
          <p:cNvSpPr txBox="1"/>
          <p:nvPr/>
        </p:nvSpPr>
        <p:spPr>
          <a:xfrm>
            <a:off x="340500" y="452038"/>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57150" marR="0" lvl="0" algn="ctr" rtl="0">
              <a:lnSpc>
                <a:spcPct val="100000"/>
              </a:lnSpc>
              <a:spcBef>
                <a:spcPts val="0"/>
              </a:spcBef>
              <a:spcAft>
                <a:spcPts val="0"/>
              </a:spcAft>
              <a:buClr>
                <a:srgbClr val="000000"/>
              </a:buClr>
              <a:buSzPts val="2700"/>
            </a:pPr>
            <a:r>
              <a:rPr lang="en" sz="2700" b="1" dirty="0">
                <a:latin typeface="Rubik"/>
                <a:ea typeface="Rubik"/>
                <a:cs typeface="Rubik"/>
                <a:sym typeface="Rubik"/>
              </a:rPr>
              <a:t>2. Data </a:t>
            </a:r>
            <a:r>
              <a:rPr lang="en" sz="2700" b="1" dirty="0">
                <a:solidFill>
                  <a:schemeClr val="accent5"/>
                </a:solidFill>
                <a:latin typeface="Rubik"/>
                <a:ea typeface="Rubik"/>
                <a:cs typeface="Rubik"/>
                <a:sym typeface="Rubik"/>
              </a:rPr>
              <a:t>Understanding</a:t>
            </a:r>
            <a:endParaRPr sz="2700" b="1" dirty="0">
              <a:solidFill>
                <a:schemeClr val="accent5"/>
              </a:solidFill>
              <a:latin typeface="Rubik"/>
              <a:ea typeface="Rubik"/>
              <a:cs typeface="Rubik"/>
              <a:sym typeface="Rubik"/>
            </a:endParaRPr>
          </a:p>
        </p:txBody>
      </p:sp>
      <p:sp>
        <p:nvSpPr>
          <p:cNvPr id="107" name="Google Shape;107;p17"/>
          <p:cNvSpPr txBox="1"/>
          <p:nvPr/>
        </p:nvSpPr>
        <p:spPr>
          <a:xfrm>
            <a:off x="522275" y="1100700"/>
            <a:ext cx="4231500" cy="36711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latin typeface="Roboto"/>
                <a:ea typeface="Roboto"/>
                <a:cs typeface="Roboto"/>
                <a:sym typeface="Roboto"/>
              </a:rPr>
              <a:t> Data Understanding adalah tahap kedua dalam proses CRISP-DM (Cross-Industry Standard Process for Data Mining) yang fokus pada pengumpulan dan penilaian kualitas data. Tahap ini melibatkan empat tugas utama:</a:t>
            </a:r>
            <a:endParaRPr sz="1200" dirty="0">
              <a:solidFill>
                <a:schemeClr val="dk1"/>
              </a:solidFill>
              <a:latin typeface="Roboto"/>
              <a:ea typeface="Roboto"/>
              <a:cs typeface="Roboto"/>
              <a:sym typeface="Roboto"/>
            </a:endParaRPr>
          </a:p>
          <a:p>
            <a:pPr marL="457200" lvl="0" indent="-304800" algn="l" rtl="0">
              <a:lnSpc>
                <a:spcPct val="115000"/>
              </a:lnSpc>
              <a:spcBef>
                <a:spcPts val="900"/>
              </a:spcBef>
              <a:spcAft>
                <a:spcPts val="0"/>
              </a:spcAft>
              <a:buClr>
                <a:schemeClr val="dk1"/>
              </a:buClr>
              <a:buSzPts val="1200"/>
              <a:buFont typeface="Roboto"/>
              <a:buAutoNum type="arabicPeriod"/>
            </a:pPr>
            <a:r>
              <a:rPr lang="en" sz="1200" b="1" dirty="0">
                <a:solidFill>
                  <a:schemeClr val="dk1"/>
                </a:solidFill>
                <a:latin typeface="Roboto"/>
                <a:ea typeface="Roboto"/>
                <a:cs typeface="Roboto"/>
                <a:sym typeface="Roboto"/>
              </a:rPr>
              <a:t>Mengumpulkan Data Awal</a:t>
            </a:r>
            <a:r>
              <a:rPr lang="en" sz="1200" dirty="0">
                <a:solidFill>
                  <a:schemeClr val="dk1"/>
                </a:solidFill>
                <a:latin typeface="Roboto"/>
                <a:ea typeface="Roboto"/>
                <a:cs typeface="Roboto"/>
                <a:sym typeface="Roboto"/>
              </a:rPr>
              <a:t>: Mengidentifikasi data yang tersedia, metode pengambilan, dan masalah yang mungkin dihadapi.</a:t>
            </a:r>
            <a:endParaRPr sz="1200" dirty="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AutoNum type="arabicPeriod"/>
            </a:pPr>
            <a:r>
              <a:rPr lang="en" sz="1200" b="1" dirty="0">
                <a:solidFill>
                  <a:schemeClr val="dk1"/>
                </a:solidFill>
                <a:latin typeface="Roboto"/>
                <a:ea typeface="Roboto"/>
                <a:cs typeface="Roboto"/>
                <a:sym typeface="Roboto"/>
              </a:rPr>
              <a:t>Mendeskripsikan Data</a:t>
            </a:r>
            <a:r>
              <a:rPr lang="en" sz="1200" dirty="0">
                <a:solidFill>
                  <a:schemeClr val="dk1"/>
                </a:solidFill>
                <a:latin typeface="Roboto"/>
                <a:ea typeface="Roboto"/>
                <a:cs typeface="Roboto"/>
                <a:sym typeface="Roboto"/>
              </a:rPr>
              <a:t>: Memeriksa properti data yang diperoleh, termasuk format, kuantitas, dan isi dari setiap tabel atau dataset. </a:t>
            </a:r>
            <a:endParaRPr sz="1200" dirty="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AutoNum type="arabicPeriod"/>
            </a:pPr>
            <a:r>
              <a:rPr lang="en" sz="1200" b="1" dirty="0">
                <a:solidFill>
                  <a:schemeClr val="dk1"/>
                </a:solidFill>
                <a:latin typeface="Roboto"/>
                <a:ea typeface="Roboto"/>
                <a:cs typeface="Roboto"/>
                <a:sym typeface="Roboto"/>
              </a:rPr>
              <a:t>Menjelajahi Data</a:t>
            </a:r>
            <a:r>
              <a:rPr lang="en" sz="1200" dirty="0">
                <a:solidFill>
                  <a:schemeClr val="dk1"/>
                </a:solidFill>
                <a:latin typeface="Roboto"/>
                <a:ea typeface="Roboto"/>
                <a:cs typeface="Roboto"/>
                <a:sym typeface="Roboto"/>
              </a:rPr>
              <a:t>: Menggunakan pertanyaan ilmu data untuk mendapatkan wawasan awal melalui kueri, visualisasi, dan laporan ringkasan.</a:t>
            </a:r>
            <a:endParaRPr sz="1200" dirty="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AutoNum type="arabicPeriod"/>
            </a:pPr>
            <a:r>
              <a:rPr lang="en" sz="1200" b="1" dirty="0">
                <a:solidFill>
                  <a:schemeClr val="dk1"/>
                </a:solidFill>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Memverifikasi Kualitas Data</a:t>
            </a:r>
            <a:r>
              <a:rPr lang="en" sz="1200" dirty="0">
                <a:solidFill>
                  <a:schemeClr val="dk1"/>
                </a:solidFill>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 Memastikan data cukup bersih dan relevan untuk analisis yang akan dilakukan</a:t>
            </a:r>
            <a:endParaRPr sz="1200" dirty="0">
              <a:solidFill>
                <a:schemeClr val="dk1"/>
              </a:solidFill>
              <a:latin typeface="Rubik"/>
              <a:ea typeface="Rubik"/>
              <a:cs typeface="Rubik"/>
              <a:sym typeface="Rubik"/>
            </a:endParaRPr>
          </a:p>
        </p:txBody>
      </p:sp>
      <p:sp>
        <p:nvSpPr>
          <p:cNvPr id="3" name="Rectangle 2">
            <a:extLst>
              <a:ext uri="{FF2B5EF4-FFF2-40B4-BE49-F238E27FC236}">
                <a16:creationId xmlns:a16="http://schemas.microsoft.com/office/drawing/2014/main" id="{85C4DA5A-8D4A-5415-BC43-609A3429A5EA}"/>
              </a:ext>
            </a:extLst>
          </p:cNvPr>
          <p:cNvSpPr/>
          <p:nvPr/>
        </p:nvSpPr>
        <p:spPr>
          <a:xfrm>
            <a:off x="7799381" y="2936250"/>
            <a:ext cx="918121" cy="94437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4" name="Google Shape;104;p17"/>
          <p:cNvPicPr preferRelativeResize="0"/>
          <p:nvPr/>
        </p:nvPicPr>
        <p:blipFill rotWithShape="1">
          <a:blip r:embed="rId6">
            <a:alphaModFix amt="10000"/>
          </a:blip>
          <a:srcRect/>
          <a:stretch/>
        </p:blipFill>
        <p:spPr>
          <a:xfrm>
            <a:off x="-9408" y="-4528"/>
            <a:ext cx="9144001" cy="5143501"/>
          </a:xfrm>
          <a:prstGeom prst="rect">
            <a:avLst/>
          </a:prstGeom>
          <a:noFill/>
          <a:ln>
            <a:noFill/>
          </a:ln>
        </p:spPr>
      </p:pic>
      <p:pic>
        <p:nvPicPr>
          <p:cNvPr id="2" name="Google Shape;108;p17">
            <a:extLst>
              <a:ext uri="{FF2B5EF4-FFF2-40B4-BE49-F238E27FC236}">
                <a16:creationId xmlns:a16="http://schemas.microsoft.com/office/drawing/2014/main" id="{4F260F3F-6421-3EE9-7BEA-3956FCDFFB23}"/>
              </a:ext>
            </a:extLst>
          </p:cNvPr>
          <p:cNvPicPr preferRelativeResize="0"/>
          <p:nvPr/>
        </p:nvPicPr>
        <p:blipFill>
          <a:blip r:embed="rId3">
            <a:alphaModFix/>
          </a:blip>
          <a:srcRect l="81537" t="73376" r="1668" b="2517"/>
          <a:stretch/>
        </p:blipFill>
        <p:spPr>
          <a:xfrm>
            <a:off x="7701777" y="3122340"/>
            <a:ext cx="639336" cy="58729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1285</TotalTime>
  <Words>1537</Words>
  <Application>Microsoft Office PowerPoint</Application>
  <PresentationFormat>On-screen Show (16:9)</PresentationFormat>
  <Paragraphs>146</Paragraphs>
  <Slides>33</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Google Sans</vt:lpstr>
      <vt:lpstr>Helvetica Neue</vt:lpstr>
      <vt:lpstr>Roboto</vt:lpstr>
      <vt:lpstr>Rubik</vt:lpstr>
      <vt:lpstr>Rubik Light</vt:lpstr>
      <vt:lpstr>Rubik SemiBold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emilsupriatna5656</cp:lastModifiedBy>
  <cp:revision>32</cp:revision>
  <dcterms:modified xsi:type="dcterms:W3CDTF">2024-12-28T06:56:50Z</dcterms:modified>
</cp:coreProperties>
</file>