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BEEEA3-B8D7-4DD9-9F45-8D44F9D79732}"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43765-7003-4A20-AF3C-A1429F4153A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7928D-796B-4502-85AD-ACFCD4BDDC1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E7928D-796B-4502-85AD-ACFCD4BDDC1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E7928D-796B-4502-85AD-ACFCD4BDDC1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E7928D-796B-4502-85AD-ACFCD4BDDC1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2E7928D-796B-4502-85AD-ACFCD4BDDC1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2E7928D-796B-4502-85AD-ACFCD4BDDC1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2E7928D-796B-4502-85AD-ACFCD4BDDC1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7928D-796B-4502-85AD-ACFCD4BDDC1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7928D-796B-4502-85AD-ACFCD4BDDC1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2E7928D-796B-4502-85AD-ACFCD4BDDC1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2E7928D-796B-4502-85AD-ACFCD4BDDC1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645A4-9E66-48F7-8AC4-FA314D8CC01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7928D-796B-4502-85AD-ACFCD4BDDC1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645A4-9E66-48F7-8AC4-FA314D8CC01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7439">
              <a:srgbClr val="74AADB">
                <a:alpha val="64000"/>
              </a:srgbClr>
            </a:gs>
            <a:gs pos="0">
              <a:schemeClr val="accent1">
                <a:lumMod val="5000"/>
                <a:lumOff val="95000"/>
              </a:schemeClr>
            </a:gs>
            <a:gs pos="16000">
              <a:schemeClr val="accent1">
                <a:alpha val="72000"/>
              </a:schemeClr>
            </a:gs>
            <a:gs pos="57000">
              <a:schemeClr val="accent1">
                <a:lumMod val="45000"/>
                <a:lumOff val="55000"/>
              </a:schemeClr>
            </a:gs>
            <a:gs pos="9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1925" y="1716258"/>
            <a:ext cx="9144000" cy="4877725"/>
          </a:xfrm>
        </p:spPr>
        <p:txBody>
          <a:bodyPr/>
          <a:lstStyle/>
          <a:p>
            <a:endParaRPr lang="en-US" sz="2000" dirty="0" smtClean="0"/>
          </a:p>
          <a:p>
            <a:r>
              <a:rPr lang="en-US" b="1" dirty="0">
                <a:latin typeface="Times New Roman" panose="02020603050405020304" pitchFamily="18" charset="0"/>
                <a:cs typeface="Times New Roman" panose="02020603050405020304" pitchFamily="18" charset="0"/>
              </a:rPr>
              <a:t>World University of Bangladesh</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a:p>
            <a:endParaRPr lang="en-US" sz="2000" b="1" dirty="0" smtClean="0"/>
          </a:p>
          <a:p>
            <a:r>
              <a:rPr lang="en-US" sz="2000" b="1" dirty="0" smtClean="0"/>
              <a:t>Project Name:</a:t>
            </a:r>
            <a:endParaRPr lang="en-US" sz="2000" b="1" dirty="0"/>
          </a:p>
          <a:p>
            <a:r>
              <a:rPr lang="en-US" sz="3200" b="1" dirty="0" smtClean="0"/>
              <a:t>POS</a:t>
            </a:r>
            <a:r>
              <a:rPr lang="en-US" sz="3200" b="1" dirty="0"/>
              <a:t> System with Low-Stock Notifications </a:t>
            </a:r>
            <a:endParaRPr lang="en-US" sz="2000" dirty="0" smtClean="0"/>
          </a:p>
        </p:txBody>
      </p:sp>
      <p:pic>
        <p:nvPicPr>
          <p:cNvPr id="4" name="Picture 3" descr="logo.png"/>
          <p:cNvPicPr/>
          <p:nvPr/>
        </p:nvPicPr>
        <p:blipFill>
          <a:blip r:embed="rId1"/>
          <a:srcRect l="5000" t="8333" r="5556" b="11667"/>
          <a:stretch>
            <a:fillRect/>
          </a:stretch>
        </p:blipFill>
        <p:spPr>
          <a:xfrm>
            <a:off x="5326891" y="504577"/>
            <a:ext cx="1355262" cy="12116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20000"/>
                <a:lumOff val="8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Steps Required by the Model (Methodology)</a:t>
            </a:r>
            <a:br>
              <a:rPr lang="en-US" sz="3600" b="1" dirty="0" smtClean="0"/>
            </a:br>
            <a:endParaRPr lang="en-US" sz="3600" b="1" dirty="0"/>
          </a:p>
        </p:txBody>
      </p:sp>
      <p:sp>
        <p:nvSpPr>
          <p:cNvPr id="3" name="Content Placeholder 2"/>
          <p:cNvSpPr>
            <a:spLocks noGrp="1"/>
          </p:cNvSpPr>
          <p:nvPr>
            <p:ph idx="1"/>
          </p:nvPr>
        </p:nvSpPr>
        <p:spPr/>
        <p:txBody>
          <a:bodyPr>
            <a:normAutofit/>
          </a:bodyPr>
          <a:lstStyle/>
          <a:p>
            <a:pPr fontAlgn="base"/>
            <a:r>
              <a:rPr lang="en-US" sz="2400" dirty="0"/>
              <a:t>Project Requirement Compilation and Analysis</a:t>
            </a:r>
            <a:endParaRPr lang="en-US" sz="2400" dirty="0"/>
          </a:p>
          <a:p>
            <a:pPr fontAlgn="base"/>
            <a:r>
              <a:rPr lang="en-US" sz="2400" dirty="0"/>
              <a:t>Design (Data Flow, Entity Relationship, Use Case, Activity Diagrams)</a:t>
            </a:r>
            <a:endParaRPr lang="en-US" sz="2400" dirty="0"/>
          </a:p>
          <a:p>
            <a:pPr fontAlgn="base"/>
            <a:r>
              <a:rPr lang="en-US" sz="2400" dirty="0"/>
              <a:t>Implementation of Technologies (HTML5, CSS,Bootstrap, Php,OOP(php), </a:t>
            </a:r>
            <a:r>
              <a:rPr lang="en-US" sz="2400" dirty="0" err="1"/>
              <a:t>Laravel</a:t>
            </a:r>
            <a:r>
              <a:rPr lang="en-US" sz="2400" dirty="0"/>
              <a:t>, MySQL)</a:t>
            </a:r>
            <a:endParaRPr lang="en-US" sz="2400" dirty="0"/>
          </a:p>
          <a:p>
            <a:pPr fontAlgn="base"/>
            <a:r>
              <a:rPr lang="en-US" sz="2400" dirty="0"/>
              <a:t>Integration and Testing (Functionality, Usability, Compatibility)</a:t>
            </a:r>
            <a:endParaRPr lang="en-US" sz="2400" dirty="0"/>
          </a:p>
          <a:p>
            <a:pPr fontAlgn="base"/>
            <a:r>
              <a:rPr lang="en-US" sz="2400" dirty="0"/>
              <a:t>Deployment of the System</a:t>
            </a:r>
            <a:endParaRPr lang="en-US" sz="2400" dirty="0"/>
          </a:p>
          <a:p>
            <a:pPr fontAlgn="base"/>
            <a:r>
              <a:rPr lang="en-US" sz="2400" dirty="0"/>
              <a:t>Bug Fixing, Stability Improvement, and Maintenance</a:t>
            </a:r>
            <a:endParaRPr lang="en-US" sz="2400" dirty="0"/>
          </a:p>
          <a:p>
            <a:pPr marL="0" indent="0">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Conclusion</a:t>
            </a:r>
            <a:br>
              <a:rPr lang="en-US" sz="3600" b="1" dirty="0" smtClean="0"/>
            </a:br>
            <a:endParaRPr lang="en-US" sz="3600" b="1" dirty="0"/>
          </a:p>
        </p:txBody>
      </p:sp>
      <p:sp>
        <p:nvSpPr>
          <p:cNvPr id="3" name="Content Placeholder 2"/>
          <p:cNvSpPr>
            <a:spLocks noGrp="1"/>
          </p:cNvSpPr>
          <p:nvPr>
            <p:ph idx="1"/>
          </p:nvPr>
        </p:nvSpPr>
        <p:spPr/>
        <p:txBody>
          <a:bodyPr>
            <a:normAutofit/>
          </a:bodyPr>
          <a:lstStyle/>
          <a:p>
            <a:pPr marL="0" indent="0">
              <a:buNone/>
            </a:pPr>
            <a:r>
              <a:rPr lang="en-US" sz="2400" dirty="0"/>
              <a:t>This automated sales and inventory system is designed to help retailers have a better understanding of their customers’ demands through the analysis of their sales and inventory as well as get complete control over the business.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93" y="531397"/>
            <a:ext cx="10515600" cy="5658388"/>
          </a:xfrm>
        </p:spPr>
        <p:txBody>
          <a:bodyPr>
            <a:normAutofit fontScale="92500" lnSpcReduction="10000"/>
          </a:bodyPr>
          <a:lstStyle/>
          <a:p>
            <a:pPr marL="0" indent="0" algn="ctr">
              <a:buNone/>
            </a:pPr>
            <a:r>
              <a:rPr lang="en-US" sz="2000" dirty="0"/>
              <a:t>A project report submitted to the department of Computer Science and Engineering of the World University of Bangladesh in partial fulfillment of the requirement for award of the degree of Bachelor of Science in Computer Science &amp; Engineering</a:t>
            </a:r>
            <a:endParaRPr lang="en-US" sz="2000" dirty="0"/>
          </a:p>
          <a:p>
            <a:pPr marL="0" indent="0">
              <a:buNone/>
            </a:pPr>
            <a:endParaRPr lang="en-US" dirty="0"/>
          </a:p>
          <a:p>
            <a:pPr marL="0" indent="0" algn="ctr">
              <a:buNone/>
            </a:pPr>
            <a:r>
              <a:rPr lang="en-US" dirty="0" smtClean="0"/>
              <a:t>Submitted by:</a:t>
            </a:r>
            <a:endParaRPr lang="en-US" dirty="0" smtClean="0"/>
          </a:p>
          <a:p>
            <a:pPr marL="0" indent="0">
              <a:buNone/>
            </a:pPr>
            <a:r>
              <a:rPr lang="en-US" dirty="0" smtClean="0"/>
              <a:t>                  </a:t>
            </a:r>
            <a:endParaRPr lang="en-US" dirty="0" smtClean="0"/>
          </a:p>
          <a:p>
            <a:pPr marL="0" indent="0">
              <a:buNone/>
            </a:pPr>
            <a:endParaRPr lang="en-US" dirty="0"/>
          </a:p>
          <a:p>
            <a:pPr marL="0" indent="0" algn="ctr">
              <a:buNone/>
            </a:pPr>
            <a:endParaRPr lang="en-US" sz="2400" b="1" dirty="0" smtClean="0"/>
          </a:p>
          <a:p>
            <a:pPr marL="0" indent="0" algn="ctr">
              <a:buNone/>
            </a:pPr>
            <a:endParaRPr lang="en-US" sz="2400" b="1" dirty="0"/>
          </a:p>
          <a:p>
            <a:pPr marL="0" indent="0" algn="ctr">
              <a:buNone/>
            </a:pPr>
            <a:r>
              <a:rPr lang="en-US" sz="2400" b="1" dirty="0" smtClean="0"/>
              <a:t>Supervised </a:t>
            </a:r>
            <a:r>
              <a:rPr lang="en-US" sz="2400" b="1" dirty="0"/>
              <a:t>by:</a:t>
            </a:r>
            <a:endParaRPr lang="en-US" sz="2400" dirty="0"/>
          </a:p>
          <a:p>
            <a:pPr marL="0" indent="0" algn="ctr">
              <a:buNone/>
            </a:pPr>
            <a:r>
              <a:rPr lang="en-US" sz="2400" dirty="0" err="1"/>
              <a:t>Mithun</a:t>
            </a:r>
            <a:r>
              <a:rPr lang="en-US" sz="2400" dirty="0"/>
              <a:t> Kumar PK</a:t>
            </a:r>
            <a:endParaRPr lang="en-US" sz="2400" dirty="0"/>
          </a:p>
          <a:p>
            <a:pPr marL="0" indent="0" algn="ctr">
              <a:buNone/>
            </a:pPr>
            <a:r>
              <a:rPr lang="en-US" sz="2400" dirty="0"/>
              <a:t>Sr. Lecturer</a:t>
            </a:r>
            <a:endParaRPr lang="en-US" sz="2400" dirty="0"/>
          </a:p>
          <a:p>
            <a:pPr marL="0" indent="0" algn="ctr">
              <a:buNone/>
            </a:pPr>
            <a:r>
              <a:rPr lang="en-US" sz="2400" dirty="0"/>
              <a:t>Dept. of Computer Science and Engineering</a:t>
            </a:r>
            <a:endParaRPr lang="en-US" sz="2400" dirty="0"/>
          </a:p>
          <a:p>
            <a:pPr marL="0" indent="0">
              <a:buNone/>
            </a:pPr>
            <a:r>
              <a:rPr lang="en-US" dirty="0" smtClean="0"/>
              <a:t>                                   </a:t>
            </a:r>
            <a:endParaRPr lang="en-US" dirty="0" smtClean="0"/>
          </a:p>
          <a:p>
            <a:pPr marL="0" indent="0">
              <a:buNone/>
            </a:pPr>
            <a:endParaRPr lang="en-US" dirty="0"/>
          </a:p>
        </p:txBody>
      </p:sp>
      <p:graphicFrame>
        <p:nvGraphicFramePr>
          <p:cNvPr id="10" name="Table 9"/>
          <p:cNvGraphicFramePr>
            <a:graphicFrameLocks noGrp="1"/>
          </p:cNvGraphicFramePr>
          <p:nvPr/>
        </p:nvGraphicFramePr>
        <p:xfrm>
          <a:off x="2017934" y="2604737"/>
          <a:ext cx="8127999" cy="741680"/>
        </p:xfrm>
        <a:graphic>
          <a:graphicData uri="http://schemas.openxmlformats.org/drawingml/2006/table">
            <a:tbl>
              <a:tblPr firstRow="1" bandRow="1">
                <a:tableStyleId>{7DF18680-E054-41AD-8BC1-D1AEF772440D}</a:tableStyleId>
              </a:tblPr>
              <a:tblGrid>
                <a:gridCol w="2709333"/>
                <a:gridCol w="2709333"/>
                <a:gridCol w="2709333"/>
              </a:tblGrid>
              <a:tr h="370840">
                <a:tc>
                  <a:txBody>
                    <a:bodyPr/>
                    <a:lstStyle/>
                    <a:p>
                      <a:pPr algn="ctr"/>
                      <a:r>
                        <a:rPr lang="en-US" sz="1800" kern="1200" dirty="0" smtClean="0">
                          <a:effectLst/>
                        </a:rPr>
                        <a:t>Md. Al Imran </a:t>
                      </a:r>
                      <a:r>
                        <a:rPr lang="en-US" sz="1800" kern="1200" dirty="0" err="1" smtClean="0">
                          <a:effectLst/>
                        </a:rPr>
                        <a:t>Akash</a:t>
                      </a:r>
                      <a:r>
                        <a:rPr lang="en-US" sz="1800" kern="1200" dirty="0" smtClean="0">
                          <a:effectLst/>
                        </a:rPr>
                        <a:t> </a:t>
                      </a:r>
                      <a:endParaRPr lang="en-US" dirty="0"/>
                    </a:p>
                  </a:txBody>
                  <a:tcPr/>
                </a:tc>
                <a:tc>
                  <a:txBody>
                    <a:bodyPr/>
                    <a:lstStyle/>
                    <a:p>
                      <a:pPr algn="ctr"/>
                      <a:r>
                        <a:rPr lang="en-US" sz="1800" kern="1200" dirty="0" err="1" smtClean="0">
                          <a:effectLst/>
                        </a:rPr>
                        <a:t>Moshiur</a:t>
                      </a:r>
                      <a:r>
                        <a:rPr lang="en-US" sz="1800" kern="1200" dirty="0" smtClean="0">
                          <a:effectLst/>
                        </a:rPr>
                        <a:t> Rahman</a:t>
                      </a:r>
                      <a:endParaRPr lang="en-US" dirty="0"/>
                    </a:p>
                  </a:txBody>
                  <a:tcPr/>
                </a:tc>
                <a:tc>
                  <a:txBody>
                    <a:bodyPr/>
                    <a:lstStyle/>
                    <a:p>
                      <a:pPr algn="ctr"/>
                      <a:r>
                        <a:rPr lang="en-US" sz="1800" kern="1200" dirty="0" smtClean="0">
                          <a:effectLst/>
                        </a:rPr>
                        <a:t>MD </a:t>
                      </a:r>
                      <a:r>
                        <a:rPr lang="en-US" sz="1800" kern="1200" dirty="0" err="1" smtClean="0">
                          <a:effectLst/>
                        </a:rPr>
                        <a:t>Arif</a:t>
                      </a:r>
                      <a:r>
                        <a:rPr lang="en-US" sz="1800" kern="1200" dirty="0" smtClean="0">
                          <a:effectLst/>
                        </a:rPr>
                        <a:t> </a:t>
                      </a:r>
                      <a:r>
                        <a:rPr lang="en-US" sz="1800" kern="1200" dirty="0" err="1" smtClean="0">
                          <a:effectLst/>
                        </a:rPr>
                        <a:t>Babu</a:t>
                      </a:r>
                      <a:endParaRPr lang="en-US" dirty="0"/>
                    </a:p>
                  </a:txBody>
                  <a:tcPr/>
                </a:tc>
              </a:tr>
              <a:tr h="370840">
                <a:tc>
                  <a:txBody>
                    <a:bodyPr/>
                    <a:lstStyle/>
                    <a:p>
                      <a:pPr algn="ctr"/>
                      <a:r>
                        <a:rPr lang="en-US" sz="1800" kern="1200" dirty="0" smtClean="0">
                          <a:effectLst/>
                        </a:rPr>
                        <a:t>ID: 2381</a:t>
                      </a:r>
                      <a:endParaRPr lang="en-US" dirty="0"/>
                    </a:p>
                  </a:txBody>
                  <a:tcPr/>
                </a:tc>
                <a:tc>
                  <a:txBody>
                    <a:bodyPr/>
                    <a:lstStyle/>
                    <a:p>
                      <a:pPr algn="ctr"/>
                      <a:r>
                        <a:rPr lang="en-US" sz="1800" kern="1200" dirty="0" smtClean="0">
                          <a:effectLst/>
                        </a:rPr>
                        <a:t>ID: 2382</a:t>
                      </a:r>
                      <a:endParaRPr lang="en-US" dirty="0"/>
                    </a:p>
                  </a:txBody>
                  <a:tcPr/>
                </a:tc>
                <a:tc>
                  <a:txBody>
                    <a:bodyPr/>
                    <a:lstStyle/>
                    <a:p>
                      <a:pPr algn="ctr"/>
                      <a:r>
                        <a:rPr lang="en-US" sz="1800" kern="1200" dirty="0" smtClean="0">
                          <a:effectLst/>
                        </a:rPr>
                        <a:t>ID: 2413</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endParaRPr lang="en-US" sz="3600" b="1" dirty="0"/>
          </a:p>
        </p:txBody>
      </p:sp>
      <p:sp>
        <p:nvSpPr>
          <p:cNvPr id="3" name="Content Placeholder 2"/>
          <p:cNvSpPr>
            <a:spLocks noGrp="1"/>
          </p:cNvSpPr>
          <p:nvPr>
            <p:ph idx="1"/>
          </p:nvPr>
        </p:nvSpPr>
        <p:spPr>
          <a:xfrm>
            <a:off x="838200" y="1825625"/>
            <a:ext cx="10515600" cy="3956989"/>
          </a:xfrm>
          <a:noFill/>
        </p:spPr>
        <p:txBody>
          <a:bodyPr>
            <a:normAutofit/>
          </a:bodyPr>
          <a:lstStyle/>
          <a:p>
            <a:pPr marL="0" indent="0">
              <a:buNone/>
            </a:pPr>
            <a:r>
              <a:rPr lang="en-US" sz="2400" dirty="0"/>
              <a:t>A computerized POS System helps retail and other businesses keep their stock levels updated as new stocks arrive, hence making it easier to identify and manage which items are selling and which items are not.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0118">
              <a:srgbClr val="659BCC">
                <a:alpha val="54000"/>
              </a:srgbClr>
            </a:gs>
            <a:gs pos="0">
              <a:schemeClr val="accent1">
                <a:lumMod val="75000"/>
                <a:alpha val="4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Objectives of the Study</a:t>
            </a:r>
            <a:endParaRPr lang="en-US" sz="3600" dirty="0"/>
          </a:p>
        </p:txBody>
      </p:sp>
      <p:sp>
        <p:nvSpPr>
          <p:cNvPr id="3" name="Content Placeholder 2"/>
          <p:cNvSpPr>
            <a:spLocks noGrp="1"/>
          </p:cNvSpPr>
          <p:nvPr>
            <p:ph idx="1"/>
          </p:nvPr>
        </p:nvSpPr>
        <p:spPr/>
        <p:txBody>
          <a:bodyPr>
            <a:normAutofit/>
          </a:bodyPr>
          <a:lstStyle/>
          <a:p>
            <a:pPr fontAlgn="base"/>
            <a:r>
              <a:rPr lang="en-US" sz="2400" dirty="0"/>
              <a:t>To identify and lay out the existing sales process.</a:t>
            </a:r>
            <a:endParaRPr lang="en-US" sz="2400" dirty="0"/>
          </a:p>
          <a:p>
            <a:pPr fontAlgn="base"/>
            <a:r>
              <a:rPr lang="en-US" sz="2400" dirty="0"/>
              <a:t>To detect problems that occur in the existing sales system</a:t>
            </a:r>
            <a:endParaRPr lang="en-US" sz="2400" dirty="0"/>
          </a:p>
          <a:p>
            <a:pPr fontAlgn="base"/>
            <a:r>
              <a:rPr lang="en-US" sz="2400" dirty="0"/>
              <a:t>To describe the features and functions of the system</a:t>
            </a:r>
            <a:endParaRPr lang="en-US" sz="2400" dirty="0"/>
          </a:p>
          <a:p>
            <a:pPr fontAlgn="base"/>
            <a:r>
              <a:rPr lang="en-US" sz="2400" dirty="0"/>
              <a:t>To test the acceptability, usability, and performance of the system</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Justification of the Study</a:t>
            </a:r>
            <a:endParaRPr lang="en-US" sz="3600" dirty="0"/>
          </a:p>
        </p:txBody>
      </p:sp>
      <p:sp>
        <p:nvSpPr>
          <p:cNvPr id="3" name="Content Placeholder 2"/>
          <p:cNvSpPr>
            <a:spLocks noGrp="1"/>
          </p:cNvSpPr>
          <p:nvPr>
            <p:ph idx="1"/>
          </p:nvPr>
        </p:nvSpPr>
        <p:spPr/>
        <p:txBody>
          <a:bodyPr>
            <a:noAutofit/>
          </a:bodyPr>
          <a:lstStyle/>
          <a:p>
            <a:pPr marL="0" indent="0">
              <a:buNone/>
            </a:pPr>
            <a:r>
              <a:rPr lang="en-US" sz="2400" dirty="0"/>
              <a:t>This research can be used as reference for future developers in the field of sales and inventory software development.</a:t>
            </a:r>
            <a:endParaRPr lang="en-US" sz="2400" dirty="0"/>
          </a:p>
          <a:p>
            <a:pPr marL="0" indent="0">
              <a:buNone/>
            </a:pPr>
            <a:r>
              <a:rPr lang="en-US" sz="2400" dirty="0" smtClean="0"/>
              <a:t>This </a:t>
            </a:r>
            <a:r>
              <a:rPr lang="en-US" sz="2400" dirty="0"/>
              <a:t>Sales system can be an effective tool for</a:t>
            </a:r>
            <a:r>
              <a:rPr lang="en-US" sz="2400" dirty="0" smtClean="0"/>
              <a:t>,</a:t>
            </a:r>
            <a:endParaRPr lang="en-US" sz="2400" dirty="0"/>
          </a:p>
          <a:p>
            <a:pPr fontAlgn="base"/>
            <a:r>
              <a:rPr lang="en-US" sz="2400" dirty="0" smtClean="0"/>
              <a:t>Brick </a:t>
            </a:r>
            <a:r>
              <a:rPr lang="en-US" sz="2400" dirty="0"/>
              <a:t>and Mortar Retailers</a:t>
            </a:r>
            <a:endParaRPr lang="en-US" sz="2400" dirty="0"/>
          </a:p>
          <a:p>
            <a:pPr fontAlgn="base"/>
            <a:r>
              <a:rPr lang="en-US" sz="2400" dirty="0"/>
              <a:t>Managers</a:t>
            </a:r>
            <a:endParaRPr lang="en-US" sz="2400" dirty="0"/>
          </a:p>
          <a:p>
            <a:pPr fontAlgn="base"/>
            <a:r>
              <a:rPr lang="en-US" sz="2400" dirty="0"/>
              <a:t>Cashiers</a:t>
            </a:r>
            <a:endParaRPr lang="en-US" sz="2400" dirty="0"/>
          </a:p>
          <a:p>
            <a:pPr fontAlgn="base"/>
            <a:r>
              <a:rPr lang="en-US" sz="2400" dirty="0"/>
              <a:t>Customers</a:t>
            </a:r>
            <a:endParaRPr lang="en-US" sz="2400" dirty="0"/>
          </a:p>
          <a:p>
            <a:pPr fontAlgn="base"/>
            <a:r>
              <a:rPr lang="en-US" sz="2400" dirty="0"/>
              <a:t>Suppliers</a:t>
            </a:r>
            <a:endParaRPr lang="en-US" sz="2400" dirty="0"/>
          </a:p>
          <a:p>
            <a:pPr fontAlgn="base"/>
            <a:r>
              <a:rPr lang="en-US" sz="2400" dirty="0"/>
              <a:t>Developers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Scope of the Study</a:t>
            </a:r>
            <a:br>
              <a:rPr lang="en-US" sz="3600" b="1" dirty="0" smtClean="0"/>
            </a:br>
            <a:endParaRPr lang="en-US" sz="3600" b="1" dirty="0"/>
          </a:p>
        </p:txBody>
      </p:sp>
      <p:sp>
        <p:nvSpPr>
          <p:cNvPr id="3" name="Content Placeholder 2"/>
          <p:cNvSpPr>
            <a:spLocks noGrp="1"/>
          </p:cNvSpPr>
          <p:nvPr>
            <p:ph idx="1"/>
          </p:nvPr>
        </p:nvSpPr>
        <p:spPr/>
        <p:txBody>
          <a:bodyPr>
            <a:normAutofit/>
          </a:bodyPr>
          <a:lstStyle/>
          <a:p>
            <a:pPr marL="0" indent="0">
              <a:buNone/>
            </a:pPr>
            <a:r>
              <a:rPr lang="en-US" sz="2400" dirty="0"/>
              <a:t>The study will focus on the development of a Sales and Inventory System as part of the academic curriculum and its functionality with regards to the following features</a:t>
            </a:r>
            <a:r>
              <a:rPr lang="en-US" sz="2400" dirty="0" smtClean="0"/>
              <a:t>,</a:t>
            </a:r>
            <a:endParaRPr lang="en-US" sz="2400" dirty="0" smtClean="0"/>
          </a:p>
          <a:p>
            <a:pPr marL="0" indent="0">
              <a:buNone/>
            </a:pPr>
            <a:endParaRPr lang="en-US" sz="2400" dirty="0" smtClean="0"/>
          </a:p>
          <a:p>
            <a:pPr fontAlgn="base"/>
            <a:r>
              <a:rPr lang="en-US" sz="2400" dirty="0"/>
              <a:t>Product Entry with Category, Quantity and Supplier Information</a:t>
            </a:r>
            <a:endParaRPr lang="en-US" sz="2400" dirty="0"/>
          </a:p>
          <a:p>
            <a:pPr fontAlgn="base"/>
            <a:r>
              <a:rPr lang="en-US" sz="2400" dirty="0"/>
              <a:t>Management of Customers (Credit, Paid, Credit/Debit Wise)</a:t>
            </a:r>
            <a:endParaRPr lang="en-US" sz="2400" dirty="0"/>
          </a:p>
          <a:p>
            <a:pPr fontAlgn="base"/>
            <a:r>
              <a:rPr lang="en-US" sz="2400" dirty="0"/>
              <a:t>Management of Stocks and Units Based on Categories and Suppliers</a:t>
            </a:r>
            <a:endParaRPr lang="en-US" sz="2400" dirty="0"/>
          </a:p>
          <a:p>
            <a:pPr fontAlgn="base"/>
            <a:r>
              <a:rPr lang="en-US" sz="2400" dirty="0"/>
              <a:t>Management of Purchases and Invoice</a:t>
            </a:r>
            <a:endParaRPr lang="en-US" sz="2400" dirty="0"/>
          </a:p>
          <a:p>
            <a:pPr fontAlgn="base"/>
            <a:r>
              <a:rPr lang="en-US" sz="2400" dirty="0"/>
              <a:t>Payment Methods</a:t>
            </a:r>
            <a:endParaRPr lang="en-US" sz="2400" dirty="0"/>
          </a:p>
          <a:p>
            <a:pPr fontAlgn="base"/>
            <a:r>
              <a:rPr lang="en-US" sz="2400" dirty="0"/>
              <a:t>Daily, Weekly, Monthly and Annual Report of Sales</a:t>
            </a:r>
            <a:endParaRPr lang="en-US" sz="2400" dirty="0"/>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3218"/>
            <a:ext cx="10515600" cy="5923745"/>
          </a:xfrm>
        </p:spPr>
        <p:txBody>
          <a:bodyPr>
            <a:normAutofit/>
          </a:bodyPr>
          <a:lstStyle/>
          <a:p>
            <a:pPr fontAlgn="base"/>
            <a:r>
              <a:rPr lang="en-US" sz="2400" dirty="0"/>
              <a:t>Computation of Customer Bills and Discounts</a:t>
            </a:r>
            <a:endParaRPr lang="en-US" sz="2400" dirty="0"/>
          </a:p>
          <a:p>
            <a:pPr fontAlgn="base"/>
            <a:r>
              <a:rPr lang="en-US" sz="2400" dirty="0"/>
              <a:t>Generation of Receipts</a:t>
            </a:r>
            <a:endParaRPr lang="en-US" sz="2400" dirty="0"/>
          </a:p>
          <a:p>
            <a:pPr fontAlgn="base"/>
            <a:r>
              <a:rPr lang="en-US" sz="2400" dirty="0"/>
              <a:t>Low-Stock Notifications</a:t>
            </a:r>
            <a:endParaRPr lang="en-US" sz="2400" dirty="0"/>
          </a:p>
          <a:p>
            <a:pPr fontAlgn="base"/>
            <a:r>
              <a:rPr lang="en-US" sz="2400" dirty="0"/>
              <a:t>Auto-Order Suggestions</a:t>
            </a:r>
            <a:endParaRPr lang="en-US" sz="2400" dirty="0"/>
          </a:p>
          <a:p>
            <a:pPr marL="0" indent="0" fontAlgn="base">
              <a:buNone/>
            </a:pPr>
            <a:endParaRPr lang="en-US" sz="2400" dirty="0"/>
          </a:p>
          <a:p>
            <a:r>
              <a:rPr lang="en-US" sz="2400" b="1" dirty="0"/>
              <a:t>Not Included</a:t>
            </a:r>
            <a:endParaRPr lang="en-US" sz="2400" b="1" dirty="0"/>
          </a:p>
          <a:p>
            <a:pPr fontAlgn="base"/>
            <a:r>
              <a:rPr lang="en-US" sz="2400" dirty="0"/>
              <a:t>Transactions Through Credit Cards and Checks</a:t>
            </a:r>
            <a:endParaRPr lang="en-US" sz="2400" dirty="0"/>
          </a:p>
          <a:p>
            <a:pPr fontAlgn="base"/>
            <a:r>
              <a:rPr lang="en-US" sz="2400" dirty="0"/>
              <a:t>Advertisements, Special Offers, and Installments</a:t>
            </a:r>
            <a:endParaRPr lang="en-US" sz="2400" dirty="0"/>
          </a:p>
          <a:p>
            <a:pPr fontAlgn="base"/>
            <a:r>
              <a:rPr lang="en-US" sz="2400" dirty="0"/>
              <a:t>Reservations</a:t>
            </a:r>
            <a:endParaRPr lang="en-US" sz="2400" dirty="0"/>
          </a:p>
          <a:p>
            <a:pPr marL="0" indent="0" fontAlgn="base">
              <a:buNone/>
            </a:pPr>
            <a:endParaRPr lang="en-US" sz="2400" dirty="0"/>
          </a:p>
          <a:p>
            <a:pPr marL="0" indent="0">
              <a:buNone/>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Diagrammatic Presentation of the Methodology</a:t>
            </a:r>
            <a:endParaRPr lang="en-US" sz="3600" dirty="0"/>
          </a:p>
        </p:txBody>
      </p:sp>
      <p:sp>
        <p:nvSpPr>
          <p:cNvPr id="3" name="Content Placeholder 2"/>
          <p:cNvSpPr>
            <a:spLocks noGrp="1"/>
          </p:cNvSpPr>
          <p:nvPr>
            <p:ph idx="1"/>
          </p:nvPr>
        </p:nvSpPr>
        <p:spPr>
          <a:xfrm>
            <a:off x="838200" y="1477108"/>
            <a:ext cx="10515600" cy="4699855"/>
          </a:xfrm>
        </p:spPr>
        <p:txBody>
          <a:bodyPr>
            <a:normAutofit/>
          </a:bodyPr>
          <a:lstStyle/>
          <a:p>
            <a:pPr marL="0" indent="0">
              <a:buNone/>
            </a:pPr>
            <a:r>
              <a:rPr lang="en-US" sz="2400" dirty="0"/>
              <a:t>The Waterfall Model </a:t>
            </a:r>
            <a:r>
              <a:rPr lang="en-US" sz="2400" dirty="0" smtClean="0"/>
              <a:t>has </a:t>
            </a:r>
            <a:r>
              <a:rPr lang="en-US" sz="2400" dirty="0"/>
              <a:t>been followed for the purpose of development</a:t>
            </a:r>
            <a:r>
              <a:rPr lang="en-US" sz="2400" dirty="0" smtClean="0"/>
              <a:t>.</a:t>
            </a:r>
            <a:endParaRPr lang="en-US" sz="2400" dirty="0" smtClean="0"/>
          </a:p>
          <a:p>
            <a:pPr marL="0" indent="0">
              <a:buNone/>
            </a:pPr>
            <a:endParaRPr lang="en-US" sz="2400" dirty="0"/>
          </a:p>
        </p:txBody>
      </p:sp>
      <p:pic>
        <p:nvPicPr>
          <p:cNvPr id="5" name="Picture 4"/>
          <p:cNvPicPr>
            <a:picLocks noChangeAspect="1"/>
          </p:cNvPicPr>
          <p:nvPr/>
        </p:nvPicPr>
        <p:blipFill>
          <a:blip r:embed="rId1"/>
          <a:stretch>
            <a:fillRect/>
          </a:stretch>
        </p:blipFill>
        <p:spPr>
          <a:xfrm>
            <a:off x="1308793" y="2025748"/>
            <a:ext cx="9307962" cy="46142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Justification of the Methodology</a:t>
            </a:r>
            <a:br>
              <a:rPr lang="en-US" sz="3600" b="1" dirty="0" smtClean="0"/>
            </a:br>
            <a:endParaRPr lang="en-US" sz="3600" b="1" dirty="0"/>
          </a:p>
        </p:txBody>
      </p:sp>
      <p:sp>
        <p:nvSpPr>
          <p:cNvPr id="3" name="Content Placeholder 2"/>
          <p:cNvSpPr>
            <a:spLocks noGrp="1"/>
          </p:cNvSpPr>
          <p:nvPr>
            <p:ph idx="1"/>
          </p:nvPr>
        </p:nvSpPr>
        <p:spPr/>
        <p:txBody>
          <a:bodyPr>
            <a:normAutofit/>
          </a:bodyPr>
          <a:lstStyle/>
          <a:p>
            <a:pPr fontAlgn="base"/>
            <a:r>
              <a:rPr lang="en-US" sz="2400" dirty="0"/>
              <a:t>Well-Defined and Fully Documented Requirements</a:t>
            </a:r>
            <a:endParaRPr lang="en-US" sz="2400" dirty="0"/>
          </a:p>
          <a:p>
            <a:pPr fontAlgn="base"/>
            <a:r>
              <a:rPr lang="en-US" sz="2400" dirty="0"/>
              <a:t>Free of Ambiguity in All Phases</a:t>
            </a:r>
            <a:endParaRPr lang="en-US" sz="2400" dirty="0"/>
          </a:p>
          <a:p>
            <a:pPr fontAlgn="base"/>
            <a:r>
              <a:rPr lang="en-US" sz="2400" dirty="0"/>
              <a:t>Employment of Stable Technologies</a:t>
            </a:r>
            <a:endParaRPr lang="en-US" sz="2400" dirty="0"/>
          </a:p>
          <a:p>
            <a:pPr fontAlgn="base"/>
            <a:r>
              <a:rPr lang="en-US" sz="2400" dirty="0"/>
              <a:t>Ample Development Resources</a:t>
            </a:r>
            <a:endParaRPr lang="en-US" sz="2400" dirty="0"/>
          </a:p>
          <a:p>
            <a:pPr fontAlgn="base"/>
            <a:r>
              <a:rPr lang="en-US" sz="2400" dirty="0"/>
              <a:t>Availability of the Required Expertise</a:t>
            </a:r>
            <a:endParaRPr lang="en-US" sz="2400" dirty="0"/>
          </a:p>
          <a:p>
            <a:pPr marL="0" indent="0">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2951</Words>
  <Application>WPS Presentation</Application>
  <PresentationFormat>Widescreen</PresentationFormat>
  <Paragraphs>106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PowerPoint 演示文稿</vt:lpstr>
      <vt:lpstr>Introduction</vt:lpstr>
      <vt:lpstr>Objectives of the Study</vt:lpstr>
      <vt:lpstr>Justification of the Study</vt:lpstr>
      <vt:lpstr>Scope of the Study </vt:lpstr>
      <vt:lpstr>PowerPoint 演示文稿</vt:lpstr>
      <vt:lpstr>Diagrammatic Presentation of the Methodology</vt:lpstr>
      <vt:lpstr>Justification of the Methodology </vt:lpstr>
      <vt:lpstr>Steps Required by the Model (Methodology)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dc:title>
  <dc:creator>Nishita Aktar</dc:creator>
  <cp:lastModifiedBy>user</cp:lastModifiedBy>
  <cp:revision>18</cp:revision>
  <cp:lastPrinted>2018-05-07T10:52:00Z</cp:lastPrinted>
  <dcterms:created xsi:type="dcterms:W3CDTF">2018-05-07T10:22:00Z</dcterms:created>
  <dcterms:modified xsi:type="dcterms:W3CDTF">2021-01-23T00:43:48Z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1033-11.2.0.9965</vt:lpwstr>
  </property>
</Properties>
</file>