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87" r:id="rId10"/>
    <p:sldId id="289" r:id="rId11"/>
    <p:sldId id="272" r:id="rId12"/>
    <p:sldId id="279" r:id="rId13"/>
    <p:sldId id="274" r:id="rId14"/>
    <p:sldId id="276" r:id="rId15"/>
    <p:sldId id="277" r:id="rId16"/>
    <p:sldId id="260" r:id="rId17"/>
    <p:sldId id="278" r:id="rId18"/>
    <p:sldId id="259" r:id="rId19"/>
    <p:sldId id="267" r:id="rId20"/>
    <p:sldId id="268" r:id="rId21"/>
    <p:sldId id="269" r:id="rId22"/>
    <p:sldId id="270" r:id="rId23"/>
    <p:sldId id="271" r:id="rId24"/>
    <p:sldId id="280" r:id="rId25"/>
    <p:sldId id="281" r:id="rId26"/>
    <p:sldId id="282" r:id="rId27"/>
    <p:sldId id="285" r:id="rId28"/>
    <p:sldId id="286" r:id="rId29"/>
    <p:sldId id="284" r:id="rId3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2982" autoAdjust="0"/>
  </p:normalViewPr>
  <p:slideViewPr>
    <p:cSldViewPr>
      <p:cViewPr>
        <p:scale>
          <a:sx n="122" d="100"/>
          <a:sy n="122" d="100"/>
        </p:scale>
        <p:origin x="-678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AF2C6B-9740-4919-921B-BA9A4C219D8D}" type="datetimeFigureOut">
              <a:rPr lang="he-IL" smtClean="0"/>
              <a:t>י"ב/שבט/תשע"ה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8E1AA3-57A4-4522-9228-4CF7AD5F2CDA}" type="slidenum">
              <a:rPr lang="he-IL" smtClean="0"/>
              <a:t>‹#›</a:t>
            </a:fld>
            <a:endParaRPr lang="he-I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543800" cy="157403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method for recovering rare program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</a:t>
            </a:r>
            <a:endParaRPr lang="he-IL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77852" y="3645024"/>
            <a:ext cx="6461760" cy="1872208"/>
          </a:xfrm>
        </p:spPr>
        <p:txBody>
          <a:bodyPr>
            <a:normAutofit/>
          </a:bodyPr>
          <a:lstStyle/>
          <a:p>
            <a:pPr lvl="1" algn="l" rtl="0"/>
            <a:r>
              <a:rPr lang="en-US" sz="1800" dirty="0" smtClean="0">
                <a:solidFill>
                  <a:schemeClr val="tx2"/>
                </a:solidFill>
              </a:rPr>
              <a:t>Students:		</a:t>
            </a:r>
            <a:r>
              <a:rPr lang="en-US" sz="1800" dirty="0" err="1" smtClean="0">
                <a:solidFill>
                  <a:schemeClr val="tx2"/>
                </a:solidFill>
              </a:rPr>
              <a:t>Naor</a:t>
            </a:r>
            <a:r>
              <a:rPr lang="en-US" sz="1800" dirty="0" smtClean="0">
                <a:solidFill>
                  <a:schemeClr val="tx2"/>
                </a:solidFill>
              </a:rPr>
              <a:t> Ben David</a:t>
            </a:r>
          </a:p>
          <a:p>
            <a:pPr lvl="1" algn="l" rtl="0"/>
            <a:r>
              <a:rPr lang="en-US" sz="1800" dirty="0" smtClean="0">
                <a:solidFill>
                  <a:schemeClr val="tx2"/>
                </a:solidFill>
              </a:rPr>
              <a:t>			</a:t>
            </a:r>
            <a:r>
              <a:rPr lang="en-US" sz="1800" dirty="0" err="1" smtClean="0">
                <a:solidFill>
                  <a:schemeClr val="tx2"/>
                </a:solidFill>
              </a:rPr>
              <a:t>Kfir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Bublil</a:t>
            </a:r>
            <a:endParaRPr lang="en-US" sz="1800" dirty="0" smtClean="0">
              <a:solidFill>
                <a:schemeClr val="tx2"/>
              </a:solidFill>
            </a:endParaRPr>
          </a:p>
          <a:p>
            <a:pPr lvl="1" algn="l" rtl="0"/>
            <a:endParaRPr lang="en-US" sz="1800" dirty="0" smtClean="0">
              <a:solidFill>
                <a:schemeClr val="tx2"/>
              </a:solidFill>
            </a:endParaRPr>
          </a:p>
          <a:p>
            <a:pPr lvl="1" algn="l" rtl="0"/>
            <a:r>
              <a:rPr lang="en-US" sz="1800" dirty="0" smtClean="0">
                <a:solidFill>
                  <a:schemeClr val="tx2"/>
                </a:solidFill>
              </a:rPr>
              <a:t>Supervisor:		Dr. </a:t>
            </a:r>
            <a:r>
              <a:rPr lang="en-US" sz="1800" dirty="0" err="1" smtClean="0">
                <a:solidFill>
                  <a:schemeClr val="tx2"/>
                </a:solidFill>
              </a:rPr>
              <a:t>Renata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Avros</a:t>
            </a:r>
            <a:endParaRPr lang="en-US" sz="1800" dirty="0" smtClean="0">
              <a:solidFill>
                <a:schemeClr val="tx2"/>
              </a:solidFill>
            </a:endParaRPr>
          </a:p>
          <a:p>
            <a:pPr lvl="1" algn="l" rtl="0"/>
            <a:r>
              <a:rPr lang="en-US" sz="1800" dirty="0">
                <a:solidFill>
                  <a:schemeClr val="tx2"/>
                </a:solidFill>
              </a:rPr>
              <a:t>Counselor:		Prof. </a:t>
            </a:r>
            <a:r>
              <a:rPr lang="en-US" sz="1800" dirty="0" err="1">
                <a:solidFill>
                  <a:schemeClr val="tx2"/>
                </a:solidFill>
              </a:rPr>
              <a:t>Zeev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Volkovich</a:t>
            </a:r>
            <a:endParaRPr lang="en-US" sz="1800" dirty="0">
              <a:solidFill>
                <a:schemeClr val="tx2"/>
              </a:solidFill>
            </a:endParaRPr>
          </a:p>
          <a:p>
            <a:pPr lvl="1" algn="l" rtl="0"/>
            <a:endParaRPr lang="en-US" sz="1800" dirty="0" smtClean="0">
              <a:solidFill>
                <a:schemeClr val="tx2"/>
              </a:solidFill>
            </a:endParaRPr>
          </a:p>
          <a:p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32656"/>
            <a:ext cx="26638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מלבן 4"/>
          <p:cNvSpPr/>
          <p:nvPr/>
        </p:nvSpPr>
        <p:spPr>
          <a:xfrm>
            <a:off x="611560" y="5868899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 rtl="0"/>
            <a:r>
              <a:rPr lang="en-US" dirty="0" smtClean="0">
                <a:solidFill>
                  <a:schemeClr val="tx2"/>
                </a:solidFill>
              </a:rPr>
              <a:t>Date:	           02.02.15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2106" y="1403484"/>
            <a:ext cx="1083950" cy="369332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b="1" dirty="0"/>
              <a:t>SE Dept.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402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565" y="1363184"/>
            <a:ext cx="8229600" cy="4389120"/>
          </a:xfrm>
        </p:spPr>
        <p:txBody>
          <a:bodyPr/>
          <a:lstStyle/>
          <a:p>
            <a:pPr algn="l" rtl="0"/>
            <a:r>
              <a:rPr lang="en-US" altLang="en-US" sz="2400" dirty="0"/>
              <a:t>In the first approach we use as a “weak” classifier </a:t>
            </a:r>
            <a:r>
              <a:rPr lang="en-US" altLang="en-US" sz="2400" b="1" dirty="0"/>
              <a:t>dichotomy</a:t>
            </a:r>
            <a:r>
              <a:rPr lang="en-US" altLang="en-US" sz="2400" dirty="0"/>
              <a:t> in the noise parameter space.  </a:t>
            </a:r>
          </a:p>
          <a:p>
            <a:pPr marL="0" indent="0" algn="l" rtl="0">
              <a:buNone/>
            </a:pPr>
            <a:r>
              <a:rPr lang="en-US" altLang="en-US" sz="2400" dirty="0"/>
              <a:t>                 </a:t>
            </a:r>
            <a:r>
              <a:rPr lang="en-US" altLang="en-US" sz="2400" b="1" dirty="0"/>
              <a:t>x &lt; threshold          x &gt;= </a:t>
            </a:r>
            <a:r>
              <a:rPr lang="en-US" altLang="en-US" sz="2400" b="1" dirty="0" smtClean="0"/>
              <a:t>threshold</a:t>
            </a:r>
          </a:p>
          <a:p>
            <a:pPr marL="0" indent="0" algn="l" rtl="0">
              <a:buNone/>
            </a:pPr>
            <a:endParaRPr lang="en-US" altLang="en-US" b="1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0" name="כותרת 1"/>
          <p:cNvSpPr>
            <a:spLocks noGrp="1"/>
          </p:cNvSpPr>
          <p:nvPr>
            <p:ph type="title"/>
          </p:nvPr>
        </p:nvSpPr>
        <p:spPr>
          <a:xfrm>
            <a:off x="65007" y="908720"/>
            <a:ext cx="9108504" cy="504056"/>
          </a:xfrm>
        </p:spPr>
        <p:txBody>
          <a:bodyPr>
            <a:noAutofit/>
          </a:bodyPr>
          <a:lstStyle/>
          <a:p>
            <a:pPr rtl="0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 1</a:t>
            </a:r>
            <a:endParaRPr lang="he-IL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קבוצה 47"/>
          <p:cNvGrpSpPr/>
          <p:nvPr/>
        </p:nvGrpSpPr>
        <p:grpSpPr>
          <a:xfrm>
            <a:off x="1809804" y="2505043"/>
            <a:ext cx="4180627" cy="2830363"/>
            <a:chOff x="1991672" y="3118917"/>
            <a:chExt cx="4180627" cy="2830363"/>
          </a:xfrm>
        </p:grpSpPr>
        <p:sp>
          <p:nvSpPr>
            <p:cNvPr id="5" name="Flowchart: Connector 43"/>
            <p:cNvSpPr/>
            <p:nvPr/>
          </p:nvSpPr>
          <p:spPr>
            <a:xfrm>
              <a:off x="4346674" y="4727575"/>
              <a:ext cx="142875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" name="Flowchart: Connector 44"/>
            <p:cNvSpPr/>
            <p:nvPr/>
          </p:nvSpPr>
          <p:spPr>
            <a:xfrm>
              <a:off x="3106837" y="3563938"/>
              <a:ext cx="144462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" name="Flowchart: Connector 45"/>
            <p:cNvSpPr/>
            <p:nvPr/>
          </p:nvSpPr>
          <p:spPr>
            <a:xfrm>
              <a:off x="4832449" y="4521200"/>
              <a:ext cx="144463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Flowchart: Connector 46"/>
            <p:cNvSpPr/>
            <p:nvPr/>
          </p:nvSpPr>
          <p:spPr>
            <a:xfrm>
              <a:off x="3143873" y="5237208"/>
              <a:ext cx="142875" cy="1508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Flowchart: Connector 47"/>
            <p:cNvSpPr/>
            <p:nvPr/>
          </p:nvSpPr>
          <p:spPr>
            <a:xfrm>
              <a:off x="4230787" y="4233133"/>
              <a:ext cx="144462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" name="Flowchart: Connector 49"/>
            <p:cNvSpPr/>
            <p:nvPr/>
          </p:nvSpPr>
          <p:spPr>
            <a:xfrm>
              <a:off x="3876775" y="5513659"/>
              <a:ext cx="144462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" name="Flowchart: Connector 52"/>
            <p:cNvSpPr/>
            <p:nvPr/>
          </p:nvSpPr>
          <p:spPr>
            <a:xfrm>
              <a:off x="4445497" y="5611018"/>
              <a:ext cx="142875" cy="1508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5" name="Flowchart: Connector 53"/>
            <p:cNvSpPr/>
            <p:nvPr/>
          </p:nvSpPr>
          <p:spPr>
            <a:xfrm>
              <a:off x="2887762" y="4010025"/>
              <a:ext cx="144462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" name="Flowchart: Connector 56"/>
            <p:cNvSpPr/>
            <p:nvPr/>
          </p:nvSpPr>
          <p:spPr>
            <a:xfrm>
              <a:off x="3457674" y="4729163"/>
              <a:ext cx="142875" cy="15081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8" name="Flowchart: Connector 57"/>
            <p:cNvSpPr/>
            <p:nvPr/>
          </p:nvSpPr>
          <p:spPr>
            <a:xfrm>
              <a:off x="6027837" y="4913313"/>
              <a:ext cx="144462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" name="Flowchart: Connector 58"/>
            <p:cNvSpPr/>
            <p:nvPr/>
          </p:nvSpPr>
          <p:spPr>
            <a:xfrm>
              <a:off x="5816699" y="3868738"/>
              <a:ext cx="144463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" name="Flowchart: Connector 59"/>
            <p:cNvSpPr/>
            <p:nvPr/>
          </p:nvSpPr>
          <p:spPr>
            <a:xfrm>
              <a:off x="5388074" y="4418013"/>
              <a:ext cx="144463" cy="15081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" name="Flowchart: Connector 60"/>
            <p:cNvSpPr/>
            <p:nvPr/>
          </p:nvSpPr>
          <p:spPr>
            <a:xfrm>
              <a:off x="4230787" y="3361595"/>
              <a:ext cx="144462" cy="1508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" name="Flowchart: Connector 61"/>
            <p:cNvSpPr/>
            <p:nvPr/>
          </p:nvSpPr>
          <p:spPr>
            <a:xfrm>
              <a:off x="5010249" y="4932363"/>
              <a:ext cx="142875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3" name="Flowchart: Connector 62"/>
            <p:cNvSpPr/>
            <p:nvPr/>
          </p:nvSpPr>
          <p:spPr>
            <a:xfrm>
              <a:off x="3622774" y="5156200"/>
              <a:ext cx="144463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4" name="Flowchart: Connector 63"/>
            <p:cNvSpPr/>
            <p:nvPr/>
          </p:nvSpPr>
          <p:spPr>
            <a:xfrm>
              <a:off x="3893443" y="4791847"/>
              <a:ext cx="144462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5" name="Flowchart: Connector 64"/>
            <p:cNvSpPr/>
            <p:nvPr/>
          </p:nvSpPr>
          <p:spPr>
            <a:xfrm>
              <a:off x="4375249" y="3741738"/>
              <a:ext cx="144463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7" name="Flowchart: Connector 66"/>
            <p:cNvSpPr/>
            <p:nvPr/>
          </p:nvSpPr>
          <p:spPr>
            <a:xfrm>
              <a:off x="3565624" y="4278313"/>
              <a:ext cx="142875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8" name="Flowchart: Connector 67"/>
            <p:cNvSpPr/>
            <p:nvPr/>
          </p:nvSpPr>
          <p:spPr>
            <a:xfrm>
              <a:off x="3748980" y="3522727"/>
              <a:ext cx="144463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Flowchart: Connector 68"/>
            <p:cNvSpPr/>
            <p:nvPr/>
          </p:nvSpPr>
          <p:spPr>
            <a:xfrm>
              <a:off x="5195987" y="3903663"/>
              <a:ext cx="144462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0" name="Flowchart: Connector 69"/>
            <p:cNvSpPr/>
            <p:nvPr/>
          </p:nvSpPr>
          <p:spPr>
            <a:xfrm>
              <a:off x="5127724" y="5280025"/>
              <a:ext cx="144463" cy="150813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1" name="Flowchart: Connector 70"/>
            <p:cNvSpPr/>
            <p:nvPr/>
          </p:nvSpPr>
          <p:spPr>
            <a:xfrm>
              <a:off x="3510062" y="3849688"/>
              <a:ext cx="144462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Flowchart: Connector 71"/>
            <p:cNvSpPr/>
            <p:nvPr/>
          </p:nvSpPr>
          <p:spPr>
            <a:xfrm>
              <a:off x="4557472" y="5232400"/>
              <a:ext cx="144462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3" name="Flowchart: Connector 72"/>
            <p:cNvSpPr/>
            <p:nvPr/>
          </p:nvSpPr>
          <p:spPr>
            <a:xfrm>
              <a:off x="5851624" y="4441825"/>
              <a:ext cx="144463" cy="150813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4" name="Flowchart: Connector 73"/>
            <p:cNvSpPr/>
            <p:nvPr/>
          </p:nvSpPr>
          <p:spPr>
            <a:xfrm>
              <a:off x="4635599" y="3429000"/>
              <a:ext cx="144463" cy="150813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Flowchart: Connector 74"/>
            <p:cNvSpPr/>
            <p:nvPr/>
          </p:nvSpPr>
          <p:spPr>
            <a:xfrm>
              <a:off x="5583337" y="5051425"/>
              <a:ext cx="144462" cy="150813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6" name="Flowchart: Connector 78"/>
            <p:cNvSpPr/>
            <p:nvPr/>
          </p:nvSpPr>
          <p:spPr>
            <a:xfrm>
              <a:off x="3205262" y="5686425"/>
              <a:ext cx="144462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8" name="Flowchart: Connector 41"/>
            <p:cNvSpPr/>
            <p:nvPr/>
          </p:nvSpPr>
          <p:spPr>
            <a:xfrm>
              <a:off x="3914081" y="5126038"/>
              <a:ext cx="144462" cy="1524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Connector 2"/>
            <p:cNvCxnSpPr/>
            <p:nvPr/>
          </p:nvCxnSpPr>
          <p:spPr>
            <a:xfrm>
              <a:off x="4130774" y="3118917"/>
              <a:ext cx="51651" cy="283036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22"/>
            <p:cNvSpPr/>
            <p:nvPr/>
          </p:nvSpPr>
          <p:spPr>
            <a:xfrm>
              <a:off x="2872734" y="4592638"/>
              <a:ext cx="144463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2" name="Flowchart: Connector 48"/>
            <p:cNvSpPr/>
            <p:nvPr/>
          </p:nvSpPr>
          <p:spPr>
            <a:xfrm>
              <a:off x="2125022" y="4913313"/>
              <a:ext cx="144462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3" name="Flowchart: Connector 50"/>
            <p:cNvSpPr/>
            <p:nvPr/>
          </p:nvSpPr>
          <p:spPr>
            <a:xfrm>
              <a:off x="2630522" y="5458618"/>
              <a:ext cx="144463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4" name="Flowchart: Connector 51"/>
            <p:cNvSpPr/>
            <p:nvPr/>
          </p:nvSpPr>
          <p:spPr>
            <a:xfrm>
              <a:off x="1991672" y="4421188"/>
              <a:ext cx="144462" cy="15081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5" name="Flowchart: Connector 55"/>
            <p:cNvSpPr/>
            <p:nvPr/>
          </p:nvSpPr>
          <p:spPr>
            <a:xfrm>
              <a:off x="2440934" y="3903663"/>
              <a:ext cx="144463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6" name="Flowchart: Connector 65"/>
            <p:cNvSpPr/>
            <p:nvPr/>
          </p:nvSpPr>
          <p:spPr>
            <a:xfrm>
              <a:off x="2700933" y="3429000"/>
              <a:ext cx="142875" cy="1508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7" name="Flowchart: Connector 79"/>
            <p:cNvSpPr/>
            <p:nvPr/>
          </p:nvSpPr>
          <p:spPr>
            <a:xfrm>
              <a:off x="2547297" y="5065713"/>
              <a:ext cx="142875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61614" y="5582665"/>
                <a:ext cx="657458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 err="1"/>
                  <a:t>WeakLearn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examples:</a:t>
                </a:r>
                <a:br>
                  <a:rPr lang="en-US" sz="2000" dirty="0" smtClean="0"/>
                </a:br>
                <a:r>
                  <a:rPr lang="en-US" sz="1700" dirty="0" smtClean="0"/>
                  <a:t>Decision </a:t>
                </a:r>
                <a:r>
                  <a:rPr lang="en-US" sz="1700" dirty="0"/>
                  <a:t>tree builder, perceptron learning rule –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/>
                      </a:rPr>
                      <m:t>𝐻</m:t>
                    </m:r>
                  </m:oMath>
                </a14:m>
                <a:r>
                  <a:rPr lang="en-US" sz="1700" dirty="0"/>
                  <a:t> </a:t>
                </a:r>
                <a:r>
                  <a:rPr lang="en-US" sz="1700" dirty="0" smtClean="0"/>
                  <a:t>infinite</a:t>
                </a:r>
                <a:br>
                  <a:rPr lang="en-US" sz="1700" dirty="0" smtClean="0"/>
                </a:br>
                <a:r>
                  <a:rPr lang="en-US" sz="1700" dirty="0" smtClean="0"/>
                  <a:t>Selecting </a:t>
                </a:r>
                <a:r>
                  <a:rPr lang="en-US" sz="1700" dirty="0"/>
                  <a:t>the best one from given finite set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/>
                      </a:rPr>
                      <m:t>𝐻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4" y="5582665"/>
                <a:ext cx="6574584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020" t="-3311" b="-8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229600" cy="350974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 smtClean="0"/>
                  <a:t>Loop step: </a:t>
                </a:r>
                <a:r>
                  <a:rPr lang="en-US" dirty="0"/>
                  <a:t>Call </a:t>
                </a:r>
                <a:r>
                  <a:rPr lang="en-US" i="1" dirty="0"/>
                  <a:t>WeakLearn</a:t>
                </a:r>
                <a:r>
                  <a:rPr lang="en-US" dirty="0"/>
                  <a:t>, given </a:t>
                </a:r>
                <a:r>
                  <a:rPr lang="en-US" dirty="0" smtClean="0"/>
                  <a:t>distribution 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;</a:t>
                </a:r>
              </a:p>
              <a:p>
                <a:pPr marL="114300" indent="0" algn="l" rtl="0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returns </a:t>
                </a:r>
                <a:r>
                  <a:rPr lang="en-US" sz="2200" dirty="0"/>
                  <a:t>weak </a:t>
                </a:r>
                <a:r>
                  <a:rPr lang="en-US" sz="2200" dirty="0" smtClean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latin typeface="Cambria Math"/>
                      </a:rPr>
                      <m:t>𝑋</m:t>
                    </m:r>
                    <m:r>
                      <a:rPr lang="en-US" sz="2200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𝑓𝑟𝑜𝑚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𝐻</m:t>
                    </m:r>
                    <m:r>
                      <a:rPr lang="en-US" sz="2200" b="0" i="1" smtClean="0">
                        <a:latin typeface="Cambria Math"/>
                      </a:rPr>
                      <m:t>={</m:t>
                    </m:r>
                    <m:r>
                      <a:rPr lang="en-US" sz="22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200" dirty="0" smtClean="0"/>
              </a:p>
              <a:p>
                <a:pPr marL="114300" indent="0" algn="l" rtl="0">
                  <a:buNone/>
                </a:pPr>
                <a:endParaRPr lang="en-US" dirty="0" smtClean="0"/>
              </a:p>
              <a:p>
                <a:pPr lvl="1" algn="l" rtl="0"/>
                <a:r>
                  <a:rPr lang="en-US" dirty="0"/>
                  <a:t>Select a weak classifier with the smallest weighted </a:t>
                </a:r>
                <a:r>
                  <a:rPr lang="en-US" dirty="0" smtClean="0"/>
                  <a:t>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)]</a:t>
                </a:r>
              </a:p>
              <a:p>
                <a:pPr lvl="1" algn="l" rtl="0"/>
                <a:r>
                  <a:rPr lang="en-US" dirty="0"/>
                  <a:t>Prerequisite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  <a:r>
                  <a:rPr lang="en-US" dirty="0"/>
                  <a:t>(otherwise stop</a:t>
                </a:r>
                <a:r>
                  <a:rPr lang="en-US" dirty="0" smtClean="0"/>
                  <a:t>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229600" cy="3509744"/>
              </a:xfrm>
              <a:blipFill rotWithShape="1">
                <a:blip r:embed="rId2"/>
                <a:stretch>
                  <a:fillRect l="-889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9108504" cy="1143000"/>
          </a:xfrm>
        </p:spPr>
        <p:txBody>
          <a:bodyPr>
            <a:noAutofit/>
          </a:bodyPr>
          <a:lstStyle/>
          <a:p>
            <a:pPr rtl="0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 2</a:t>
            </a:r>
            <a:endParaRPr lang="he-IL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44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algn="l" rtl="0"/>
                <a:r>
                  <a:rPr lang="en-US" sz="2200" dirty="0" smtClean="0"/>
                  <a:t>The </a:t>
                </a:r>
                <a:r>
                  <a:rPr lang="en-US" sz="2200" dirty="0"/>
                  <a:t>strong classifier is </a:t>
                </a:r>
                <a:r>
                  <a:rPr lang="en-US" sz="2200" dirty="0" smtClean="0"/>
                  <a:t>summation of some weak classifier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𝑠𝑖𝑔𝑛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sz="2000" dirty="0" smtClean="0"/>
              </a:p>
              <a:p>
                <a:pPr lvl="1" algn="l" rtl="0"/>
                <a:r>
                  <a:rPr lang="en-US" sz="2000" b="0" dirty="0" smtClean="0">
                    <a:latin typeface="Cambria Math"/>
                  </a:rPr>
                  <a:t>The output of the algorithm </a:t>
                </a:r>
                <a:r>
                  <a:rPr lang="en-US" sz="2000" dirty="0">
                    <a:latin typeface="Cambria Math"/>
                  </a:rPr>
                  <a:t>According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𝐻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0" dirty="0" smtClean="0">
                    <a:latin typeface="Cambria Math"/>
                  </a:rPr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43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24075"/>
            <a:ext cx="6480720" cy="23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108520" y="692696"/>
            <a:ext cx="91440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 – Algorithm explanation 3</a:t>
            </a:r>
            <a:endParaRPr lang="he-IL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99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935480"/>
                <a:ext cx="8784976" cy="4389120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The main objective is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|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/>
                  <a:t>Reweighting formula</a:t>
                </a:r>
                <a:r>
                  <a:rPr lang="en-US" dirty="0" smtClean="0"/>
                  <a:t>: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func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exp</m:t>
                    </m:r>
                    <m:r>
                      <a:rPr lang="en-US" b="0" i="1" smtClean="0">
                        <a:latin typeface="Cambria Math"/>
                      </a:rPr>
                      <m:t>⁡(−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))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algn="l" rtl="0"/>
                <a:endParaRPr lang="en-US" dirty="0"/>
              </a:p>
              <a:p>
                <a:pPr marL="11430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⇒</m:t>
                    </m:r>
                  </m:oMath>
                </a14:m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sz="2400" i="0" dirty="0" smtClean="0">
                    <a:latin typeface="+mj-lt"/>
                  </a:rPr>
                  <a:t>Increase (decrease) weight of wrongly (correctly)</a:t>
                </a:r>
              </a:p>
              <a:p>
                <a:pPr marL="114300" indent="0" algn="l" rtl="0">
                  <a:buNone/>
                </a:pPr>
                <a:r>
                  <a:rPr lang="en-US" sz="2400" b="0" i="0" dirty="0" smtClean="0">
                    <a:latin typeface="Cambria Math"/>
                  </a:rPr>
                  <a:t>     </a:t>
                </a:r>
                <a:r>
                  <a:rPr lang="en-US" sz="2400" i="0" dirty="0" smtClean="0">
                    <a:latin typeface="+mj-lt"/>
                  </a:rPr>
                  <a:t>classified examples. 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935480"/>
                <a:ext cx="8784976" cy="4389120"/>
              </a:xfrm>
              <a:blipFill rotWithShape="1">
                <a:blip r:embed="rId2"/>
                <a:stretch>
                  <a:fillRect l="-1179" r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08520" y="704088"/>
            <a:ext cx="9144000" cy="1143000"/>
          </a:xfrm>
        </p:spPr>
        <p:txBody>
          <a:bodyPr>
            <a:noAutofit/>
          </a:bodyPr>
          <a:lstStyle/>
          <a:p>
            <a:pPr rtl="0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 4</a:t>
            </a:r>
            <a:endParaRPr lang="he-IL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10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6120680" cy="780696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 - measures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>
                <a:normAutofit fontScale="77500" lnSpcReduction="20000"/>
              </a:bodyPr>
              <a:lstStyle/>
              <a:p>
                <a:pPr algn="l" rtl="0"/>
                <a:r>
                  <a:rPr lang="en-US" dirty="0" smtClean="0"/>
                  <a:t>The AdaBoost algorithm use </a:t>
                </a:r>
                <a:r>
                  <a:rPr lang="en-US" dirty="0"/>
                  <a:t>the testing set for evaluating the precision of the obtained classifier. In order to evaluate the precision we use the </a:t>
                </a:r>
                <a:r>
                  <a:rPr lang="en-US" dirty="0" smtClean="0"/>
                  <a:t>values of </a:t>
                </a:r>
                <a:r>
                  <a:rPr lang="en-US" b="1" dirty="0"/>
                  <a:t>accuracy</a:t>
                </a:r>
                <a:r>
                  <a:rPr lang="en-US" dirty="0"/>
                  <a:t> and </a:t>
                </a:r>
                <a:r>
                  <a:rPr lang="en-US" b="1" dirty="0"/>
                  <a:t>sensitivity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b="1" dirty="0" smtClean="0"/>
                  <a:t>Accuracy</a:t>
                </a:r>
                <a:r>
                  <a:rPr lang="en-US" dirty="0" smtClean="0"/>
                  <a:t> </a:t>
                </a:r>
                <a:r>
                  <a:rPr lang="en-US" dirty="0"/>
                  <a:t>gives the probability of a successful classification and can be computed as the fraction of the number of correctly classified items and the total number of items.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3" algn="l" rt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3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Accuracy</m:t>
                    </m:r>
                    <m:r>
                      <a:rPr lang="en-US" sz="3300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3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3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𝑁𝑢𝑚𝑏𝑒𝑟</m:t>
                        </m:r>
                        <m:r>
                          <a:rPr lang="en-US" sz="33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3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US" sz="33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3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𝑔𝑜𝑜𝑑</m:t>
                        </m:r>
                        <m:r>
                          <a:rPr lang="en-US" sz="33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3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sz="33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𝑇𝑜𝑡𝑎𝑙</m:t>
                        </m:r>
                        <m:r>
                          <a:rPr lang="en-US" sz="33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3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US" sz="33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3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𝑖𝑡𝑒𝑚𝑠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b="1" dirty="0"/>
                  <a:t>Sensitivity</a:t>
                </a:r>
                <a:r>
                  <a:rPr lang="en-US" dirty="0"/>
                  <a:t> express the fraction of correctly classified negatively divided by the sum of correctly and incorrectly negatively classified items.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lvl="3" algn="l" rt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100" b="1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Sensitivity</m:t>
                    </m:r>
                    <m:r>
                      <a:rPr lang="en-US" sz="310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=</m:t>
                    </m:r>
                    <m:f>
                      <m:fPr>
                        <m:ctrlP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𝑁𝑢𝑚𝑏𝑒𝑟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 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𝑜𝑓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 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𝑔𝑜𝑜𝑑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 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𝒑𝒐𝒔𝒊𝒕𝒊𝒗𝒆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 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𝑁𝑢𝑚𝑏𝑒𝑟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 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𝑜𝑓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 </m:t>
                        </m:r>
                        <m:r>
                          <a:rPr lang="en-US" sz="310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𝒑𝒐𝒔𝒊𝒕𝒊𝒗𝒆</m:t>
                        </m:r>
                      </m:den>
                    </m:f>
                  </m:oMath>
                </a14:m>
                <a:endParaRPr lang="en-US" sz="3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l" rtl="0"/>
                <a:endParaRPr lang="he-IL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 rotWithShape="1">
                <a:blip r:embed="rId2"/>
                <a:stretch>
                  <a:fillRect l="-741" t="-1624" r="-667" b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19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pPr rt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 - visual explanation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9" t="30220" r="54515" b="18681"/>
          <a:stretch/>
        </p:blipFill>
        <p:spPr bwMode="auto">
          <a:xfrm>
            <a:off x="2051720" y="1884174"/>
            <a:ext cx="4752528" cy="492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2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4969" y="620688"/>
            <a:ext cx="3696991" cy="648072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- explain</a:t>
            </a:r>
            <a:endParaRPr lang="he-IL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Testing method for recovering rare program bug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24783"/>
            <a:ext cx="7920880" cy="4954435"/>
          </a:xfrm>
          <a:prstGeom prst="rect">
            <a:avLst/>
          </a:prstGeom>
        </p:spPr>
      </p:pic>
      <p:pic>
        <p:nvPicPr>
          <p:cNvPr id="6" name="תמונה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43" y="3140968"/>
            <a:ext cx="302433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9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99592" y="704088"/>
            <a:ext cx="7787208" cy="1068728"/>
          </a:xfrm>
        </p:spPr>
        <p:txBody>
          <a:bodyPr>
            <a:normAutofit/>
          </a:bodyPr>
          <a:lstStyle/>
          <a:p>
            <a:pPr rtl="0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AdaBoost- 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results</a:t>
            </a:r>
            <a:endParaRPr lang="he-IL" sz="5400" dirty="0"/>
          </a:p>
        </p:txBody>
      </p:sp>
      <p:pic>
        <p:nvPicPr>
          <p:cNvPr id="5" name="תמונה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68444"/>
            <a:ext cx="4680520" cy="3072724"/>
          </a:xfrm>
          <a:prstGeom prst="rect">
            <a:avLst/>
          </a:prstGeom>
        </p:spPr>
      </p:pic>
      <p:pic>
        <p:nvPicPr>
          <p:cNvPr id="6" name="תמונה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12976"/>
            <a:ext cx="487492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94" y="1935163"/>
            <a:ext cx="5261412" cy="4389437"/>
          </a:xfrm>
        </p:spPr>
      </p:pic>
    </p:spTree>
    <p:extLst>
      <p:ext uri="{BB962C8B-B14F-4D97-AF65-F5344CB8AC3E}">
        <p14:creationId xmlns:p14="http://schemas.microsoft.com/office/powerpoint/2010/main" val="24357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2240"/>
            <a:ext cx="7056784" cy="5005759"/>
          </a:xfrm>
        </p:spPr>
      </p:pic>
    </p:spTree>
    <p:extLst>
      <p:ext uri="{BB962C8B-B14F-4D97-AF65-F5344CB8AC3E}">
        <p14:creationId xmlns:p14="http://schemas.microsoft.com/office/powerpoint/2010/main" val="26259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Concise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The main objective of the project is an implementation of a statistical analysis procedure, in order to testing and recovering rare program bugs</a:t>
            </a:r>
            <a:r>
              <a:rPr lang="en-US" sz="3200" dirty="0" smtClean="0"/>
              <a:t>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87" y="4077072"/>
            <a:ext cx="3617217" cy="273630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37361"/>
            <a:ext cx="5580113" cy="2804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02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diagram- part 1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00"/>
          <a:stretch/>
        </p:blipFill>
        <p:spPr>
          <a:xfrm>
            <a:off x="323528" y="1844823"/>
            <a:ext cx="8584376" cy="5013177"/>
          </a:xfrm>
        </p:spPr>
      </p:pic>
    </p:spTree>
    <p:extLst>
      <p:ext uri="{BB962C8B-B14F-4D97-AF65-F5344CB8AC3E}">
        <p14:creationId xmlns:p14="http://schemas.microsoft.com/office/powerpoint/2010/main" val="5095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diagram- part 2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7" t="61100" r="32753"/>
          <a:stretch/>
        </p:blipFill>
        <p:spPr>
          <a:xfrm>
            <a:off x="41245" y="1946168"/>
            <a:ext cx="8851235" cy="4863246"/>
          </a:xfrm>
        </p:spPr>
      </p:pic>
    </p:spTree>
    <p:extLst>
      <p:ext uri="{BB962C8B-B14F-4D97-AF65-F5344CB8AC3E}">
        <p14:creationId xmlns:p14="http://schemas.microsoft.com/office/powerpoint/2010/main" val="9045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68" y="2355417"/>
            <a:ext cx="7416824" cy="416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3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983162"/>
          </a:xfrm>
        </p:spPr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 ‘Help’ window</a:t>
            </a:r>
          </a:p>
          <a:p>
            <a:pPr algn="l" rtl="0"/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26906"/>
            <a:ext cx="5389555" cy="42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10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7620000" cy="1143000"/>
          </a:xfrm>
        </p:spPr>
        <p:txBody>
          <a:bodyPr/>
          <a:lstStyle/>
          <a:p>
            <a:pPr rt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624753"/>
              </p:ext>
            </p:extLst>
          </p:nvPr>
        </p:nvGraphicFramePr>
        <p:xfrm>
          <a:off x="1259632" y="1800204"/>
          <a:ext cx="6840760" cy="5013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108"/>
                <a:gridCol w="2761055"/>
                <a:gridCol w="2547646"/>
                <a:gridCol w="846951"/>
              </a:tblGrid>
              <a:tr h="507710"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Test No.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subject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Expected result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 results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86011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Find </a:t>
                      </a:r>
                      <a:r>
                        <a:rPr lang="en-US" sz="1200" dirty="0" smtClean="0">
                          <a:effectLst/>
                        </a:rPr>
                        <a:t>rule when the database contains </a:t>
                      </a:r>
                      <a:r>
                        <a:rPr lang="en-US" sz="1200" dirty="0">
                          <a:effectLst/>
                        </a:rPr>
                        <a:t>only </a:t>
                      </a:r>
                      <a:r>
                        <a:rPr lang="en-US" sz="1200" dirty="0" smtClean="0">
                          <a:effectLst/>
                        </a:rPr>
                        <a:t>one</a:t>
                      </a:r>
                      <a:r>
                        <a:rPr lang="en-US" sz="1200" baseline="0" dirty="0" smtClean="0">
                          <a:effectLst/>
                        </a:rPr>
                        <a:t> positive item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The chosen</a:t>
                      </a:r>
                      <a:r>
                        <a:rPr lang="en-US" sz="1200" baseline="0" dirty="0" smtClean="0">
                          <a:effectLst/>
                        </a:rPr>
                        <a:t> rule will be equal to this positive item.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49471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Insert to</a:t>
                      </a:r>
                      <a:r>
                        <a:rPr lang="en-US" sz="1200" baseline="0" dirty="0" smtClean="0">
                          <a:effectLst/>
                        </a:rPr>
                        <a:t> database pairs items- one positive and one negative.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The accuracy will be low.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49471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Load database from chosen file.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database will save as data base.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 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49471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Create one rule from database.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The rule will be bad and unsatisfactory rule.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49471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Change the specific data base to retrieve from.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Retrieve from the new data base.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49471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 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Run</a:t>
                      </a:r>
                      <a:r>
                        <a:rPr lang="en-US" sz="1200" baseline="0" dirty="0" smtClean="0">
                          <a:effectLst/>
                        </a:rPr>
                        <a:t> the program with learning</a:t>
                      </a:r>
                      <a:r>
                        <a:rPr lang="en-US" sz="1200" dirty="0" smtClean="0">
                          <a:effectLst/>
                        </a:rPr>
                        <a:t>    percent</a:t>
                      </a:r>
                      <a:r>
                        <a:rPr lang="en-US" sz="1200" baseline="0" dirty="0" smtClean="0">
                          <a:effectLst/>
                        </a:rPr>
                        <a:t> = 1%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The rule will be bad and unsatisfactory rule.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22625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Run the program with high number of AdaBoost iterations.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The accuracy will be high. 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49471">
                <a:tc>
                  <a:txBody>
                    <a:bodyPr/>
                    <a:lstStyle/>
                    <a:p>
                      <a:pPr algn="just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Run the program with</a:t>
                      </a:r>
                      <a:r>
                        <a:rPr lang="en-US" sz="1200" baseline="0" dirty="0" smtClean="0">
                          <a:effectLst/>
                        </a:rPr>
                        <a:t> 20 different runs. 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effectLst/>
                        </a:rPr>
                        <a:t>Get different, but similar, results.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Pass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2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 testing results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50431"/>
            <a:ext cx="7863086" cy="442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1484784"/>
            <a:ext cx="381642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 smtClean="0"/>
              <a:t>The database: </a:t>
            </a:r>
            <a:r>
              <a:rPr lang="en-US" sz="2200" dirty="0" err="1" smtClean="0"/>
              <a:t>Airlines_avio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11590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 Forecast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100290"/>
            <a:ext cx="5328592" cy="2736304"/>
          </a:xfrm>
          <a:prstGeom prst="rect">
            <a:avLst/>
          </a:prstGeom>
        </p:spPr>
      </p:pic>
      <p:sp>
        <p:nvSpPr>
          <p:cNvPr id="6" name="תיבת טקסט 2"/>
          <p:cNvSpPr txBox="1">
            <a:spLocks noChangeArrowheads="1"/>
          </p:cNvSpPr>
          <p:nvPr/>
        </p:nvSpPr>
        <p:spPr bwMode="auto">
          <a:xfrm flipH="1">
            <a:off x="179512" y="4149081"/>
            <a:ext cx="3168352" cy="11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2000" dirty="0"/>
              <a:t>We can see that after 8 iterations the improvement is minimal: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64815"/>
            <a:ext cx="4203693" cy="278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 rot="20514312">
            <a:off x="114167" y="5525780"/>
            <a:ext cx="31683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This database is not according to our system requirements! 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3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 testing results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484784"/>
            <a:ext cx="475252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 smtClean="0"/>
              <a:t>The database: </a:t>
            </a:r>
            <a:r>
              <a:rPr lang="en-US" sz="2200" dirty="0" err="1" smtClean="0"/>
              <a:t>Airlines_error</a:t>
            </a:r>
            <a:endParaRPr lang="he-IL" sz="2200" dirty="0"/>
          </a:p>
        </p:txBody>
      </p:sp>
      <p:pic>
        <p:nvPicPr>
          <p:cNvPr id="5" name="תמונה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136904" cy="46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 Forecast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תמונה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5" t="23401" r="23758" b="23657"/>
          <a:stretch/>
        </p:blipFill>
        <p:spPr bwMode="auto">
          <a:xfrm>
            <a:off x="1187624" y="1484784"/>
            <a:ext cx="5328592" cy="2806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תמונה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91156"/>
            <a:ext cx="5328592" cy="2566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377124">
            <a:off x="94132" y="5040603"/>
            <a:ext cx="31683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00B050"/>
                </a:solidFill>
              </a:rPr>
              <a:t>This database is according to our system requirements! </a:t>
            </a:r>
            <a:endParaRPr lang="he-IL" dirty="0">
              <a:solidFill>
                <a:srgbClr val="00B050"/>
              </a:solidFill>
            </a:endParaRPr>
          </a:p>
        </p:txBody>
      </p:sp>
      <p:cxnSp>
        <p:nvCxnSpPr>
          <p:cNvPr id="5" name="מחבר חץ ישר 4"/>
          <p:cNvCxnSpPr/>
          <p:nvPr/>
        </p:nvCxnSpPr>
        <p:spPr>
          <a:xfrm>
            <a:off x="8172400" y="400506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88324" y="3174067"/>
            <a:ext cx="13681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The accuracy at the end is high: </a:t>
            </a:r>
            <a:r>
              <a:rPr lang="en-US" sz="1600" dirty="0" smtClean="0"/>
              <a:t>71.688</a:t>
            </a:r>
            <a:endParaRPr lang="en-US" sz="1600" dirty="0"/>
          </a:p>
        </p:txBody>
      </p:sp>
      <p:cxnSp>
        <p:nvCxnSpPr>
          <p:cNvPr id="11" name="מחבר חץ ישר 10"/>
          <p:cNvCxnSpPr/>
          <p:nvPr/>
        </p:nvCxnSpPr>
        <p:spPr>
          <a:xfrm flipH="1">
            <a:off x="5652120" y="2171765"/>
            <a:ext cx="1728192" cy="249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0312" y="1738623"/>
            <a:ext cx="13681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The accuracy at the end is high: </a:t>
            </a:r>
            <a:r>
              <a:rPr lang="en-US" sz="1600" dirty="0" smtClean="0"/>
              <a:t>72.173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185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program </a:t>
            </a:r>
            <a:r>
              <a:rPr lang="en-US" dirty="0" smtClean="0"/>
              <a:t>concludes rules well and has high </a:t>
            </a:r>
            <a:r>
              <a:rPr lang="en-US" dirty="0"/>
              <a:t>percent </a:t>
            </a:r>
            <a:r>
              <a:rPr lang="en-US" dirty="0" smtClean="0"/>
              <a:t>in </a:t>
            </a:r>
            <a:r>
              <a:rPr lang="en-US" dirty="0"/>
              <a:t>an attempt to </a:t>
            </a:r>
            <a:r>
              <a:rPr lang="en-US" dirty="0" smtClean="0"/>
              <a:t>predict if item will succeed or fail.</a:t>
            </a:r>
          </a:p>
          <a:p>
            <a:pPr marL="114300" indent="0" algn="l" rtl="0">
              <a:buNone/>
            </a:pPr>
            <a:r>
              <a:rPr lang="en-US" dirty="0" smtClean="0"/>
              <a:t> 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dirty="0" smtClean="0"/>
              <a:t>There </a:t>
            </a:r>
            <a:r>
              <a:rPr lang="en-US" dirty="0"/>
              <a:t>are false positive results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performance was relatively poor when:</a:t>
            </a:r>
          </a:p>
          <a:p>
            <a:pPr lvl="1" algn="l" rtl="0"/>
            <a:r>
              <a:rPr lang="en-US" dirty="0"/>
              <a:t>The </a:t>
            </a:r>
            <a:r>
              <a:rPr lang="en-US" dirty="0" smtClean="0"/>
              <a:t>learning percent was low.</a:t>
            </a:r>
            <a:endParaRPr lang="en-US" dirty="0"/>
          </a:p>
          <a:p>
            <a:pPr lvl="1" algn="l" rtl="0"/>
            <a:r>
              <a:rPr lang="en-US" dirty="0"/>
              <a:t>The </a:t>
            </a:r>
            <a:r>
              <a:rPr lang="en-US" dirty="0" smtClean="0"/>
              <a:t>database is not consistency with the system requirements. </a:t>
            </a:r>
            <a:endParaRPr lang="en-US" dirty="0"/>
          </a:p>
          <a:p>
            <a:pPr algn="l" rtl="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dirty="0" smtClean="0"/>
              <a:t>The AdaBoost algorithm does accurately distributions, even better than other algorithms.</a:t>
            </a:r>
          </a:p>
          <a:p>
            <a:pPr marL="11430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58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/>
              <a:t>Our aim is to give an ability to computers to testing software projects more intelligent.</a:t>
            </a:r>
          </a:p>
          <a:p>
            <a:pPr algn="l" rtl="0"/>
            <a:endParaRPr lang="en-US" sz="3200" dirty="0" smtClean="0"/>
          </a:p>
          <a:p>
            <a:pPr algn="l" rtl="0"/>
            <a:r>
              <a:rPr lang="en-US" sz="3200" dirty="0" smtClean="0"/>
              <a:t>Main difficulties: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3000" dirty="0" smtClean="0"/>
              <a:t> Give an ability for machine to think.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3000" dirty="0" smtClean="0"/>
              <a:t> More than that, make machine thinking logically.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5385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Adaptive Boosting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464496"/>
          </a:xfrm>
        </p:spPr>
        <p:txBody>
          <a:bodyPr>
            <a:noAutofit/>
          </a:bodyPr>
          <a:lstStyle/>
          <a:p>
            <a:pPr algn="l" rtl="0"/>
            <a:r>
              <a:rPr lang="en-IN" sz="2400" b="1" dirty="0"/>
              <a:t>AdaBoost</a:t>
            </a:r>
            <a:r>
              <a:rPr lang="en-IN" sz="2400" dirty="0"/>
              <a:t>, short for </a:t>
            </a:r>
            <a:r>
              <a:rPr lang="en-IN" sz="2400" i="1" dirty="0"/>
              <a:t>Adaptive Boosting</a:t>
            </a:r>
            <a:r>
              <a:rPr lang="en-IN" sz="2400" dirty="0"/>
              <a:t>, is a machine learning algorithm, formulated by </a:t>
            </a:r>
            <a:r>
              <a:rPr lang="en-IN" sz="2400" dirty="0" err="1" smtClean="0"/>
              <a:t>Yoav</a:t>
            </a:r>
            <a:r>
              <a:rPr lang="en-IN" sz="2400" dirty="0" smtClean="0"/>
              <a:t> Freund</a:t>
            </a:r>
            <a:r>
              <a:rPr lang="en-IN" sz="2400" dirty="0"/>
              <a:t> </a:t>
            </a:r>
            <a:r>
              <a:rPr lang="en-IN" sz="2400" dirty="0" smtClean="0"/>
              <a:t> and</a:t>
            </a:r>
            <a:r>
              <a:rPr lang="en-IN" sz="2400" dirty="0"/>
              <a:t> Robert </a:t>
            </a:r>
            <a:r>
              <a:rPr lang="en-IN" sz="2400" dirty="0" err="1"/>
              <a:t>Schapire</a:t>
            </a:r>
            <a:r>
              <a:rPr lang="en-IN" sz="2400" dirty="0"/>
              <a:t>. </a:t>
            </a:r>
            <a:r>
              <a:rPr lang="en-IN" sz="2400" dirty="0" smtClean="0"/>
              <a:t> </a:t>
            </a:r>
          </a:p>
          <a:p>
            <a:pPr algn="l" rtl="0"/>
            <a:r>
              <a:rPr lang="en-IN" sz="2400" dirty="0" smtClean="0"/>
              <a:t>It is an</a:t>
            </a:r>
            <a:r>
              <a:rPr lang="en-IN" sz="2400" dirty="0"/>
              <a:t> </a:t>
            </a:r>
            <a:r>
              <a:rPr lang="en-IN" sz="2400" dirty="0" smtClean="0"/>
              <a:t>algorithm which can </a:t>
            </a:r>
            <a:r>
              <a:rPr lang="en-IN" sz="2400" dirty="0"/>
              <a:t>be used in conjunction with many other learning algorithms to improve their performance. </a:t>
            </a:r>
          </a:p>
          <a:p>
            <a:pPr algn="l" rtl="0"/>
            <a:r>
              <a:rPr lang="en-IN" sz="2400" dirty="0"/>
              <a:t>AdaBoost is </a:t>
            </a:r>
            <a:r>
              <a:rPr lang="en-IN" sz="2400" b="1" dirty="0"/>
              <a:t>adaptive</a:t>
            </a:r>
            <a:r>
              <a:rPr lang="en-IN" sz="2400" dirty="0"/>
              <a:t> in the sense that subsequent classifiers built are tweaked in favour of those instances misclassified by previous classifiers. </a:t>
            </a:r>
          </a:p>
          <a:p>
            <a:pPr algn="l" rtl="0"/>
            <a:r>
              <a:rPr lang="en-IN" sz="2400" dirty="0"/>
              <a:t>AdaBoost is sensitive to noisy data and outliers.</a:t>
            </a:r>
          </a:p>
          <a:p>
            <a:pPr algn="l" rtl="0"/>
            <a:r>
              <a:rPr lang="en-GB" sz="2400" dirty="0" smtClean="0"/>
              <a:t>Usually AdaBoost uses for i</a:t>
            </a:r>
            <a:r>
              <a:rPr lang="en-US" sz="2400" dirty="0" smtClean="0"/>
              <a:t>mage processing.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364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b="1" dirty="0" smtClean="0"/>
              <a:t>Boosting</a:t>
            </a:r>
            <a:r>
              <a:rPr lang="en-US" sz="2400" dirty="0" smtClean="0"/>
              <a:t> </a:t>
            </a:r>
            <a:r>
              <a:rPr lang="en-US" sz="2400" dirty="0"/>
              <a:t>is based on the question posed by Kearns: 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/>
              <a:t>    can </a:t>
            </a:r>
            <a:r>
              <a:rPr lang="en-US" sz="2400" dirty="0"/>
              <a:t>a set of weak learners create a single strong learner?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A </a:t>
            </a:r>
            <a:r>
              <a:rPr lang="en-US" sz="2400" b="1" dirty="0"/>
              <a:t>weak learner </a:t>
            </a:r>
            <a:r>
              <a:rPr lang="en-US" sz="2400" dirty="0"/>
              <a:t>is defined to be a classifier which is only slightly correlated with the true classification (it can label examples better than random guessing)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A </a:t>
            </a:r>
            <a:r>
              <a:rPr lang="en-US" sz="2400" b="1" dirty="0"/>
              <a:t>strong learner </a:t>
            </a:r>
            <a:r>
              <a:rPr lang="en-US" sz="2400" dirty="0"/>
              <a:t>is a classifier that is arbitrarily well correlated with the true classification</a:t>
            </a:r>
          </a:p>
          <a:p>
            <a:pPr algn="l" rtl="0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9549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pPr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terminology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2400" dirty="0" err="1" smtClean="0"/>
                  <a:t>h</a:t>
                </a:r>
                <a:r>
                  <a:rPr lang="en-US" sz="2400" baseline="-25000" dirty="0" err="1" smtClean="0"/>
                  <a:t>t</a:t>
                </a:r>
                <a:r>
                  <a:rPr lang="en-US" sz="2400" dirty="0"/>
                  <a:t>(x)  </a:t>
                </a:r>
                <a:r>
                  <a:rPr lang="en-US" sz="2400" dirty="0" smtClean="0"/>
                  <a:t>- </a:t>
                </a:r>
                <a:r>
                  <a:rPr lang="en-US" sz="2400" dirty="0"/>
                  <a:t>“weak” </a:t>
                </a:r>
                <a:r>
                  <a:rPr lang="en-US" sz="2400" dirty="0" smtClean="0"/>
                  <a:t>classifier </a:t>
                </a:r>
                <a:endParaRPr lang="en-US" sz="2400" dirty="0"/>
              </a:p>
              <a:p>
                <a:pPr marL="114300" indent="0" algn="l" rtl="0">
                  <a:buNone/>
                </a:pPr>
                <a:r>
                  <a:rPr lang="en-US" sz="2400" dirty="0" smtClean="0"/>
                  <a:t>   </a:t>
                </a:r>
                <a:r>
                  <a:rPr lang="en-US" sz="2400" dirty="0"/>
                  <a:t>(Classifier = Learner = Hypothesis)</a:t>
                </a:r>
              </a:p>
              <a:p>
                <a:pPr algn="l" rtl="0"/>
                <a:endParaRPr lang="en-US" sz="2400" b="0" i="1" dirty="0" smtClean="0">
                  <a:latin typeface="Cambria Math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𝑠𝑖𝑔𝑛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- “strong” or final classifier</a:t>
                </a:r>
              </a:p>
              <a:p>
                <a:pPr algn="l" rtl="0"/>
                <a:endParaRPr lang="en-US" altLang="zh-CN" sz="2400" dirty="0" smtClean="0">
                  <a:ea typeface="SimSun" panose="02010600030101010101" pitchFamily="2" charset="-122"/>
                </a:endParaRPr>
              </a:p>
              <a:p>
                <a:pPr algn="l" rtl="0"/>
                <a:endParaRPr lang="en-US" altLang="zh-CN" sz="2400" dirty="0" smtClean="0">
                  <a:ea typeface="SimSun" panose="02010600030101010101" pitchFamily="2" charset="-122"/>
                </a:endParaRPr>
              </a:p>
              <a:p>
                <a:pPr algn="l" rtl="0"/>
                <a:r>
                  <a:rPr lang="en-US" sz="2400" b="1" dirty="0"/>
                  <a:t>Comments</a:t>
                </a:r>
              </a:p>
              <a:p>
                <a:pPr lvl="1" algn="l" rtl="0"/>
                <a:r>
                  <a:rPr lang="en-US" dirty="0" smtClean="0"/>
                  <a:t>The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t</a:t>
                </a:r>
                <a:r>
                  <a:rPr lang="en-US" dirty="0"/>
                  <a:t>(x)’s can be thought of as features.</a:t>
                </a:r>
              </a:p>
              <a:p>
                <a:pPr lvl="1" algn="l" rtl="0"/>
                <a:r>
                  <a:rPr lang="en-US" dirty="0" smtClean="0"/>
                  <a:t>Often </a:t>
                </a:r>
                <a:r>
                  <a:rPr lang="en-US" dirty="0"/>
                  <a:t>(typically) the set H = {h(x)} is infinite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pPr rt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>
                  <a:lnSpc>
                    <a:spcPct val="80000"/>
                  </a:lnSpc>
                </a:pPr>
                <a:r>
                  <a:rPr lang="en-US" altLang="zh-CN" sz="2400" dirty="0" smtClean="0">
                    <a:ea typeface="SimSun" panose="02010600030101010101" pitchFamily="2" charset="-122"/>
                  </a:rPr>
                  <a:t>Instead of resampling, uses training set re-weighting</a:t>
                </a:r>
              </a:p>
              <a:p>
                <a:pPr lvl="1" algn="l" rtl="0">
                  <a:lnSpc>
                    <a:spcPct val="80000"/>
                  </a:lnSpc>
                </a:pPr>
                <a:r>
                  <a:rPr lang="en-US" altLang="zh-CN" sz="2400" dirty="0">
                    <a:ea typeface="SimSun" panose="02010600030101010101" pitchFamily="2" charset="-122"/>
                  </a:rPr>
                  <a:t>Each training sample uses a weight to determine the probability of being selected for a training set.</a:t>
                </a:r>
              </a:p>
              <a:p>
                <a:pPr algn="l" rtl="0">
                  <a:lnSpc>
                    <a:spcPct val="80000"/>
                  </a:lnSpc>
                </a:pPr>
                <a:endParaRPr lang="en-US" altLang="zh-CN" sz="2400" dirty="0">
                  <a:ea typeface="SimSun" panose="02010600030101010101" pitchFamily="2" charset="-122"/>
                </a:endParaRPr>
              </a:p>
              <a:p>
                <a:pPr algn="l" rtl="0">
                  <a:lnSpc>
                    <a:spcPct val="80000"/>
                  </a:lnSpc>
                </a:pPr>
                <a:r>
                  <a:rPr lang="en-US" altLang="zh-CN" sz="2400" dirty="0">
                    <a:ea typeface="SimSun" panose="02010600030101010101" pitchFamily="2" charset="-122"/>
                  </a:rPr>
                  <a:t>AdaBoost is an algorithm for constructing a “strong” classifier as linear combination of </a:t>
                </a:r>
                <a:r>
                  <a:rPr lang="en-US" altLang="zh-CN" sz="2400" dirty="0" smtClean="0">
                    <a:ea typeface="SimSun" panose="02010600030101010101" pitchFamily="2" charset="-122"/>
                  </a:rPr>
                  <a:t>“</a:t>
                </a:r>
                <a:r>
                  <a:rPr lang="en-US" altLang="zh-CN" sz="2400" dirty="0">
                    <a:ea typeface="SimSun" panose="02010600030101010101" pitchFamily="2" charset="-122"/>
                  </a:rPr>
                  <a:t>weak” </a:t>
                </a:r>
                <a:r>
                  <a:rPr lang="en-US" altLang="zh-CN" sz="2400" dirty="0" smtClean="0">
                    <a:ea typeface="SimSun" panose="02010600030101010101" pitchFamily="2" charset="-122"/>
                  </a:rPr>
                  <a:t>classifiers </a:t>
                </a:r>
              </a:p>
              <a:p>
                <a:pPr marL="0" indent="0" algn="l" rtl="0">
                  <a:lnSpc>
                    <a:spcPct val="80000"/>
                  </a:lnSpc>
                  <a:buNone/>
                </a:pPr>
                <a:endParaRPr lang="en-US" altLang="zh-CN" sz="2400" dirty="0">
                  <a:ea typeface="SimSun" panose="02010600030101010101" pitchFamily="2" charset="-122"/>
                </a:endParaRPr>
              </a:p>
              <a:p>
                <a:pPr marL="393192" lvl="1" indent="0" algn="l" rtl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/>
                          <a:ea typeface="SimSun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latin typeface="Cambria Math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latin typeface="Cambria Math"/>
                              <a:ea typeface="SimSun" panose="02010600030101010101" pitchFamily="2" charset="-122"/>
                            </a:rPr>
                            <m:t>𝑡</m:t>
                          </m:r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latin typeface="Cambria Math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latin typeface="Cambria Math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/>
                              <a:ea typeface="SimSun" panose="02010600030101010101" pitchFamily="2" charset="-122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/>
                                  <a:ea typeface="SimSun" panose="02010600030101010101" pitchFamily="2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i="1">
                                  <a:latin typeface="Cambria Math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SimSun" panose="02010600030101010101" pitchFamily="2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  <a:ea typeface="SimSun" panose="02010600030101010101" pitchFamily="2" charset="-122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/>
                              <a:ea typeface="SimSun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200" b="0" i="1" smtClean="0">
                              <a:latin typeface="Cambria Math"/>
                              <a:ea typeface="SimSun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200" dirty="0">
                  <a:ea typeface="SimSun" panose="02010600030101010101" pitchFamily="2" charset="-122"/>
                </a:endParaRPr>
              </a:p>
              <a:p>
                <a:pPr algn="l" rtl="0">
                  <a:lnSpc>
                    <a:spcPct val="80000"/>
                  </a:lnSpc>
                </a:pPr>
                <a:r>
                  <a:rPr lang="en-US" altLang="zh-CN" sz="2400" dirty="0">
                    <a:ea typeface="SimSun" panose="02010600030101010101" pitchFamily="2" charset="-122"/>
                  </a:rPr>
                  <a:t>Final classification based on weighted vote of weak </a:t>
                </a:r>
                <a:r>
                  <a:rPr lang="en-US" altLang="zh-CN" sz="2400" dirty="0" smtClean="0">
                    <a:ea typeface="SimSun" panose="02010600030101010101" pitchFamily="2" charset="-122"/>
                  </a:rPr>
                  <a:t>classifiers</a:t>
                </a:r>
                <a:endParaRPr lang="en-US" altLang="zh-CN" sz="2400" dirty="0"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6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0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143000"/>
          </a:xfrm>
        </p:spPr>
        <p:txBody>
          <a:bodyPr/>
          <a:lstStyle/>
          <a:p>
            <a:pPr rtl="0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AdaBoost : The Algorithm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7620000" cy="5373216"/>
              </a:xfrm>
            </p:spPr>
            <p:txBody>
              <a:bodyPr>
                <a:normAutofit fontScale="92500" lnSpcReduction="10000"/>
              </a:bodyPr>
              <a:lstStyle/>
              <a:p>
                <a:pPr algn="l" rtl="0"/>
                <a:r>
                  <a:rPr lang="en-US" sz="2400" dirty="0" smtClean="0"/>
                  <a:t>Given: 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y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), ..., (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m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m</a:t>
                </a:r>
                <a:r>
                  <a:rPr lang="en-US" sz="2400" dirty="0"/>
                  <a:t>);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400" dirty="0"/>
                  <a:t> X,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400" dirty="0" smtClean="0"/>
                  <a:t>{</a:t>
                </a:r>
                <a:r>
                  <a:rPr lang="en-US" sz="2400" dirty="0"/>
                  <a:t>−1, 1</a:t>
                </a:r>
                <a:r>
                  <a:rPr lang="en-US" sz="2400" dirty="0" smtClean="0"/>
                  <a:t>}</a:t>
                </a:r>
              </a:p>
              <a:p>
                <a:pPr algn="l" rtl="0"/>
                <a:r>
                  <a:rPr lang="en-US" sz="2400" dirty="0"/>
                  <a:t>Initialize </a:t>
                </a:r>
                <a:r>
                  <a:rPr lang="en-US" sz="2400" dirty="0" smtClean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algn="l" rtl="0"/>
                <a:r>
                  <a:rPr lang="en-US" sz="2400" dirty="0"/>
                  <a:t>For t = 1, ..., T:</a:t>
                </a:r>
              </a:p>
              <a:p>
                <a:pPr marL="868680" lvl="1" indent="-457200" algn="l" rtl="0">
                  <a:buAutoNum type="arabicPeriod"/>
                </a:pPr>
                <a:r>
                  <a:rPr lang="en-US" dirty="0" smtClean="0"/>
                  <a:t>(</a:t>
                </a:r>
                <a:r>
                  <a:rPr lang="en-US" dirty="0"/>
                  <a:t>Call WeakLearn), which returns the weak </a:t>
                </a:r>
                <a:r>
                  <a:rPr lang="en-US" dirty="0" smtClean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i="0" dirty="0" smtClean="0">
                    <a:latin typeface="+mj-lt"/>
                  </a:rPr>
                  <a:t> with minimum error w.r.t distribution D</a:t>
                </a:r>
                <a:r>
                  <a:rPr lang="en-US" b="0" i="0" baseline="-25000" dirty="0" smtClean="0">
                    <a:latin typeface="+mj-lt"/>
                  </a:rPr>
                  <a:t>i</a:t>
                </a:r>
              </a:p>
              <a:p>
                <a:pPr marL="868680" lvl="1" indent="-457200" algn="l" rtl="0">
                  <a:buAutoNum type="arabicPeriod"/>
                </a:pPr>
                <a:r>
                  <a:rPr lang="en-US" dirty="0" smtClean="0">
                    <a:latin typeface="+mj-lt"/>
                  </a:rPr>
                  <a:t>Calculate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>
                  <a:latin typeface="+mj-lt"/>
                  <a:ea typeface="Cambria Math"/>
                </a:endParaRPr>
              </a:p>
              <a:p>
                <a:pPr marL="868680" lvl="1" indent="-457200" algn="l" rtl="0">
                  <a:buAutoNum type="arabicPeriod"/>
                </a:pPr>
                <a:r>
                  <a:rPr lang="en-US" dirty="0" smtClean="0"/>
                  <a:t>Update </a:t>
                </a:r>
              </a:p>
              <a:p>
                <a:pPr marL="41148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11480" lvl="1" indent="0" algn="l" rtl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800" dirty="0"/>
                  <a:t> is a normalization factor chosen so,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is a </a:t>
                </a:r>
                <a:r>
                  <a:rPr lang="en-US" sz="1800" dirty="0" smtClean="0"/>
                  <a:t>distribution.</a:t>
                </a:r>
              </a:p>
              <a:p>
                <a:pPr marL="502920" indent="-457200" algn="l" rtl="0"/>
                <a:r>
                  <a:rPr lang="en-US" dirty="0" smtClean="0"/>
                  <a:t>Output the strong classifier: </a:t>
                </a:r>
              </a:p>
              <a:p>
                <a:pPr marL="41148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7620000" cy="5373216"/>
              </a:xfrm>
              <a:blipFill rotWithShape="1">
                <a:blip r:embed="rId2"/>
                <a:stretch>
                  <a:fillRect l="-640" t="-12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3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AdaBoost- Visual explanation</a:t>
            </a:r>
            <a:endParaRPr lang="he-IL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02" y="1935163"/>
            <a:ext cx="523739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11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3361</TotalTime>
  <Words>1017</Words>
  <Application>Microsoft Office PowerPoint</Application>
  <PresentationFormat>On-screen Show (4:3)</PresentationFormat>
  <Paragraphs>158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זרימה</vt:lpstr>
      <vt:lpstr>Testing method for recovering rare program bugs</vt:lpstr>
      <vt:lpstr>Concise description</vt:lpstr>
      <vt:lpstr>Motivation</vt:lpstr>
      <vt:lpstr>AdaBoost - Adaptive Boosting</vt:lpstr>
      <vt:lpstr>AdaBoost</vt:lpstr>
      <vt:lpstr>AdaBoost terminology</vt:lpstr>
      <vt:lpstr>AdaBoost</vt:lpstr>
      <vt:lpstr>AdaBoost : The Algorithm</vt:lpstr>
      <vt:lpstr>AdaBoost- Visual explanation</vt:lpstr>
      <vt:lpstr>AdaBoost – Algorithm explanation 1</vt:lpstr>
      <vt:lpstr>AdaBoost – Algorithm explanation 2</vt:lpstr>
      <vt:lpstr>PowerPoint Presentation</vt:lpstr>
      <vt:lpstr>AdaBoost – Algorithm explanation 4</vt:lpstr>
      <vt:lpstr>AdaBoost - measures</vt:lpstr>
      <vt:lpstr>AdaBoost - visual explanation</vt:lpstr>
      <vt:lpstr>GUI - explain</vt:lpstr>
      <vt:lpstr>AdaBoost- example results</vt:lpstr>
      <vt:lpstr>Use case diagram</vt:lpstr>
      <vt:lpstr>Class diagram</vt:lpstr>
      <vt:lpstr>Class diagram- part 1</vt:lpstr>
      <vt:lpstr>Class diagram- part 2</vt:lpstr>
      <vt:lpstr>GUI</vt:lpstr>
      <vt:lpstr>GUI</vt:lpstr>
      <vt:lpstr>Testing</vt:lpstr>
      <vt:lpstr>Results: Forecast testing results</vt:lpstr>
      <vt:lpstr>Results: Forecast testing results</vt:lpstr>
      <vt:lpstr>Results: Forecast testing results</vt:lpstr>
      <vt:lpstr>Results: Forecast testing results</vt:lpstr>
      <vt:lpstr>Conclusions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method for recovering rare program bugs</dc:title>
  <dc:creator>Kfir</dc:creator>
  <cp:lastModifiedBy>Naor</cp:lastModifiedBy>
  <cp:revision>106</cp:revision>
  <dcterms:created xsi:type="dcterms:W3CDTF">2015-01-24T21:24:46Z</dcterms:created>
  <dcterms:modified xsi:type="dcterms:W3CDTF">2015-02-01T22:10:04Z</dcterms:modified>
</cp:coreProperties>
</file>