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74" r:id="rId5"/>
    <p:sldId id="311" r:id="rId6"/>
    <p:sldId id="273" r:id="rId7"/>
    <p:sldId id="312" r:id="rId8"/>
    <p:sldId id="363" r:id="rId9"/>
    <p:sldId id="364" r:id="rId10"/>
    <p:sldId id="365" r:id="rId11"/>
    <p:sldId id="366" r:id="rId12"/>
    <p:sldId id="367" r:id="rId13"/>
    <p:sldId id="368" r:id="rId14"/>
    <p:sldId id="319" r:id="rId15"/>
    <p:sldId id="369" r:id="rId16"/>
    <p:sldId id="321" r:id="rId17"/>
    <p:sldId id="370" r:id="rId18"/>
    <p:sldId id="371" r:id="rId19"/>
    <p:sldId id="372" r:id="rId20"/>
    <p:sldId id="378" r:id="rId21"/>
    <p:sldId id="379" r:id="rId22"/>
    <p:sldId id="373" r:id="rId23"/>
    <p:sldId id="380" r:id="rId24"/>
    <p:sldId id="374" r:id="rId25"/>
    <p:sldId id="375" r:id="rId26"/>
    <p:sldId id="376" r:id="rId27"/>
    <p:sldId id="377" r:id="rId28"/>
    <p:sldId id="381" r:id="rId29"/>
    <p:sldId id="384" r:id="rId30"/>
    <p:sldId id="382" r:id="rId31"/>
    <p:sldId id="383" r:id="rId32"/>
    <p:sldId id="386" r:id="rId33"/>
    <p:sldId id="3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5B8041C-E108-A324-8038-B9ADBA977F17}" v="2624" dt="2023-08-30T18:42:34.379"/>
    <p1510:client id="{55D85FE8-CC65-C26B-FB36-8D707E3D6056}" v="31" dt="2023-09-07T00:14:40.984"/>
    <p1510:client id="{7AF867C1-EBB0-CEA7-1325-37507DAA6F2C}" v="684" dt="2023-08-30T16:12:57.055"/>
    <p1510:client id="{893114CC-8D21-540B-C109-C3D9AAA56E41}" v="2966" dt="2023-09-10T21:34:34.844"/>
    <p1510:client id="{8EFB1CEE-C6B0-AA77-8D14-041A1F810192}" v="9" dt="2023-09-14T01:58:55.463"/>
    <p1510:client id="{A74EF4CB-D2D4-E83A-E3D1-0DD5B33ECA5E}" v="33" dt="2023-08-31T00:02:27.345"/>
    <p1510:client id="{AC459D0B-FFDE-8387-F411-D4AB7F9820F2}" v="369" dt="2023-08-30T20:25:34.513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E63309C-8065-1FE7-297A-8D1A9B0C127B}" v="28" dt="2023-09-11T02:48:33.781"/>
    <p1510:client id="{EAE30ACB-A2AE-EBCF-64FD-7B2D11F8BD3D}" v="456" dt="2023-08-28T01:43:41.071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-134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8: Stoichiometry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California State University, Fullerton</a:t>
            </a:r>
          </a:p>
          <a:p>
            <a:r>
              <a:rPr lang="en-US" dirty="0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Mole to mass conversion and vice versa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Q: </a:t>
            </a:r>
            <a:r>
              <a:rPr lang="en-US" sz="2400" dirty="0">
                <a:ea typeface="+mn-lt"/>
                <a:cs typeface="+mn-lt"/>
              </a:rPr>
              <a:t>What can the molar mass quantity be used for? Hint: Ratio of mass and moles</a:t>
            </a:r>
            <a:endParaRPr lang="en-US" sz="2400" dirty="0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Conversion ratio between mole to mass and vice versa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enorite"/>
              <a:cs typeface="Arial"/>
            </a:endParaRPr>
          </a:p>
          <a:p>
            <a:r>
              <a:rPr lang="en-US" sz="2400" b="1" dirty="0">
                <a:latin typeface="Tenorite"/>
                <a:cs typeface="Arial"/>
              </a:rPr>
              <a:t>Example</a:t>
            </a:r>
            <a:r>
              <a:rPr lang="en-US" sz="2400" dirty="0">
                <a:latin typeface="Tenorite"/>
                <a:cs typeface="Arial"/>
              </a:rPr>
              <a:t>: Convert 15 g H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O</a:t>
            </a:r>
            <a:r>
              <a:rPr lang="en-US" sz="2400" baseline="-25000" dirty="0">
                <a:latin typeface="Tenorite"/>
                <a:cs typeface="Arial"/>
              </a:rPr>
              <a:t>2 </a:t>
            </a:r>
            <a:r>
              <a:rPr lang="en-US" sz="2400" dirty="0">
                <a:latin typeface="Tenorite"/>
                <a:cs typeface="Arial"/>
              </a:rPr>
              <a:t>to moles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7236F-1CA8-97F4-D469-C44C2A7A82C5}"/>
              </a:ext>
            </a:extLst>
          </p:cNvPr>
          <p:cNvSpPr txBox="1"/>
          <p:nvPr/>
        </p:nvSpPr>
        <p:spPr>
          <a:xfrm>
            <a:off x="839569" y="4681508"/>
            <a:ext cx="99251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Convert 15 moles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to mass in g</a:t>
            </a:r>
          </a:p>
        </p:txBody>
      </p:sp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F1BDA971-ECD6-94AC-CDA7-E4220774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30" y="3736616"/>
            <a:ext cx="5120457" cy="945268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5FC69B4-B1F8-0803-8009-67768A26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31" y="5256054"/>
            <a:ext cx="4928817" cy="9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Chemical equation: Analogy to cookbook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 </a:t>
            </a:r>
            <a:r>
              <a:rPr lang="en-US" sz="2400" dirty="0">
                <a:latin typeface="Arial"/>
                <a:cs typeface="Arial"/>
              </a:rPr>
              <a:t>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---&gt;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O(g)</a:t>
            </a:r>
            <a:endParaRPr lang="en-US"/>
          </a:p>
        </p:txBody>
      </p:sp>
      <p:pic>
        <p:nvPicPr>
          <p:cNvPr id="4" name="Picture 3" descr="A diagram of a molecule&#10;&#10;Description automatically generated">
            <a:extLst>
              <a:ext uri="{FF2B5EF4-FFF2-40B4-BE49-F238E27FC236}">
                <a16:creationId xmlns:a16="http://schemas.microsoft.com/office/drawing/2014/main" id="{917145E2-1CFD-84EA-C649-2BADEDD2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77" y="2305201"/>
            <a:ext cx="4343257" cy="1333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8062C-E96B-6571-7C1F-3F6F5C3DA11A}"/>
              </a:ext>
            </a:extLst>
          </p:cNvPr>
          <p:cNvSpPr txBox="1"/>
          <p:nvPr/>
        </p:nvSpPr>
        <p:spPr>
          <a:xfrm>
            <a:off x="844218" y="3756175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Every 2 moles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and 1 mole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(g), there are 2 moles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O(g) produced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Conversion Ratios: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BA25DEE-4A03-4BDD-B4BA-88A127E0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2" y="5024666"/>
            <a:ext cx="1845626" cy="869627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71228CB-764F-6CD1-6046-36B86A5DB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32" y="5024666"/>
            <a:ext cx="1845626" cy="869628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C015CAB-D836-9B27-035B-97B2F2E55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421" y="5070295"/>
            <a:ext cx="1836501" cy="8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Chemical equation: </a:t>
            </a:r>
            <a:r>
              <a:rPr lang="en-US"/>
              <a:t>Analogy to cookbook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Example: </a:t>
            </a:r>
            <a:r>
              <a:rPr lang="en-US" sz="2400" dirty="0">
                <a:latin typeface="Arial"/>
                <a:cs typeface="Arial"/>
              </a:rPr>
              <a:t>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(l) ---&gt;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8062C-E96B-6571-7C1F-3F6F5C3DA11A}"/>
              </a:ext>
            </a:extLst>
          </p:cNvPr>
          <p:cNvSpPr txBox="1"/>
          <p:nvPr/>
        </p:nvSpPr>
        <p:spPr>
          <a:xfrm>
            <a:off x="844218" y="3756175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Every 2 moles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(l), it decomposes into 1 mole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and 2 moles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Conversion ratios</a:t>
            </a:r>
          </a:p>
        </p:txBody>
      </p:sp>
      <p:pic>
        <p:nvPicPr>
          <p:cNvPr id="5" name="Picture 4" descr="https://artofthefloat.com/aof/wp-content/uploads/2014/03/hydrogen_peroxide_decomposition.jpg">
            <a:extLst>
              <a:ext uri="{FF2B5EF4-FFF2-40B4-BE49-F238E27FC236}">
                <a16:creationId xmlns:a16="http://schemas.microsoft.com/office/drawing/2014/main" id="{23E7C6CB-87BB-17C1-8FA3-5F65483A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70" y="2362665"/>
            <a:ext cx="4997257" cy="1338728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27DBD1-E80A-9116-8A4E-A92D5863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98" y="5097673"/>
            <a:ext cx="1850189" cy="869627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883333E-6FF7-DD7A-17AF-E9AE5B72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96" y="5061169"/>
            <a:ext cx="1859315" cy="874191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C2E8B8-FE8C-A94F-904A-68F31004A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817" y="5056606"/>
            <a:ext cx="1868440" cy="8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4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turn: generating conversion ratios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For the chemical reaction:</a:t>
            </a:r>
          </a:p>
          <a:p>
            <a:endParaRPr lang="en-US" sz="2400" dirty="0">
              <a:latin typeface="Arial"/>
              <a:cs typeface="Arial"/>
            </a:endParaRPr>
          </a:p>
          <a:p>
            <a:pPr algn="ctr"/>
            <a:r>
              <a:rPr lang="en-US" sz="2400" dirty="0">
                <a:latin typeface="Arial"/>
                <a:cs typeface="Arial"/>
              </a:rPr>
              <a:t>2 P(s) + 3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---&gt; 2 PCl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(l)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Show all possible conversion ratios.</a:t>
            </a:r>
          </a:p>
        </p:txBody>
      </p:sp>
    </p:spTree>
    <p:extLst>
      <p:ext uri="{BB962C8B-B14F-4D97-AF65-F5344CB8AC3E}">
        <p14:creationId xmlns:p14="http://schemas.microsoft.com/office/powerpoint/2010/main" val="40647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scores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Moles Concept – Molecules, Moles/Mass Conversion, Chemical </a:t>
            </a:r>
            <a:r>
              <a:rPr lang="en-US" sz="2400">
                <a:latin typeface="Arial"/>
                <a:cs typeface="Arial"/>
              </a:rPr>
              <a:t>Equation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Mole/Mass Calculations for Chemical reactions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Limiting Reagent Problems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Theoretical and Percent Yields</a:t>
            </a:r>
          </a:p>
        </p:txBody>
      </p:sp>
    </p:spTree>
    <p:extLst>
      <p:ext uri="{BB962C8B-B14F-4D97-AF65-F5344CB8AC3E}">
        <p14:creationId xmlns:p14="http://schemas.microsoft.com/office/powerpoint/2010/main" val="14397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Stoichiometry: Flowchart mass-mole conversions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A diagram of a formula&#10;&#10;Description automatically generated">
            <a:extLst>
              <a:ext uri="{FF2B5EF4-FFF2-40B4-BE49-F238E27FC236}">
                <a16:creationId xmlns:a16="http://schemas.microsoft.com/office/drawing/2014/main" id="{48519859-0715-2E78-1743-8FB36EEA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31" y="1561966"/>
            <a:ext cx="9993607" cy="316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86766-9063-990D-A423-EE80ACDA483D}"/>
              </a:ext>
            </a:extLst>
          </p:cNvPr>
          <p:cNvSpPr txBox="1"/>
          <p:nvPr/>
        </p:nvSpPr>
        <p:spPr>
          <a:xfrm>
            <a:off x="839569" y="5156047"/>
            <a:ext cx="64701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Generic Chemical Reaction: 2 A ---&gt; 3 B</a:t>
            </a:r>
          </a:p>
        </p:txBody>
      </p:sp>
    </p:spTree>
    <p:extLst>
      <p:ext uri="{BB962C8B-B14F-4D97-AF65-F5344CB8AC3E}">
        <p14:creationId xmlns:p14="http://schemas.microsoft.com/office/powerpoint/2010/main" val="236434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Mole-mole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Calculate the amount of moles of Al(s) that will react with 3.20 mol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to form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4 Al(s) + 3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---&gt; 2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E29DFAE-15CB-7876-B2AA-BC0677A1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56" y="3876223"/>
            <a:ext cx="5357726" cy="9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Mole-mole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Calculate the amount of moles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 produced when you react 3.20 mol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with excess Al(s)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4 Al(s) + 3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---&gt; 2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6B430B-49D3-9778-69C9-F650D2D6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49" y="4086422"/>
            <a:ext cx="8236900" cy="7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14C0C2-52B5-3C4B-3156-8079CC26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49" y="4086422"/>
            <a:ext cx="8236900" cy="7567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Mole-mass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Calculate the amount of mass in g of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 produced when you react 3.20 mol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with excess Al(s)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4 Al(s) + 3 O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---&gt; 2 Al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(s)</a:t>
            </a:r>
          </a:p>
        </p:txBody>
      </p:sp>
      <p:pic>
        <p:nvPicPr>
          <p:cNvPr id="4" name="Picture 3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90F942B1-AC67-F834-2E41-6BB9D553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80" y="4054859"/>
            <a:ext cx="9030839" cy="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Mass-mass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Electrolysis of NaCl(aq) yields NaOH(aq),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(g), and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which are all important industrial chemicals. Calculate the mass of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in g that can be produced by electrolysis of 50.0kg NaCl(aq).</a:t>
            </a:r>
            <a:endParaRPr lang="en-US">
              <a:latin typeface="Tenorite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2 NaCl(aq) + 2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 ---&gt; 2 NaOH(aq) +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718D-126E-CAD6-C5E4-DAD213BD59DA}"/>
              </a:ext>
            </a:extLst>
          </p:cNvPr>
          <p:cNvSpPr txBox="1"/>
          <p:nvPr/>
        </p:nvSpPr>
        <p:spPr>
          <a:xfrm>
            <a:off x="893044" y="4775846"/>
            <a:ext cx="100273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Q: What units do we need to be in to use the chemical equation?</a:t>
            </a:r>
          </a:p>
        </p:txBody>
      </p:sp>
    </p:spTree>
    <p:extLst>
      <p:ext uri="{BB962C8B-B14F-4D97-AF65-F5344CB8AC3E}">
        <p14:creationId xmlns:p14="http://schemas.microsoft.com/office/powerpoint/2010/main" val="231254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8: Stoichiometry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 descr="A comic strip of a cat and robot&#10;&#10;Description automatically generated">
            <a:extLst>
              <a:ext uri="{FF2B5EF4-FFF2-40B4-BE49-F238E27FC236}">
                <a16:creationId xmlns:a16="http://schemas.microsoft.com/office/drawing/2014/main" id="{1776518A-5282-9583-ACBA-D4F21824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3" y="1458696"/>
            <a:ext cx="4475899" cy="50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Mass-mass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Example</a:t>
            </a:r>
            <a:r>
              <a:rPr lang="en-US" sz="2400" dirty="0">
                <a:latin typeface="Arial"/>
                <a:cs typeface="Arial"/>
              </a:rPr>
              <a:t>: Electrolysis of NaCl(aq) yields NaOH(aq),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(g), and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which are all important industrial chemicals. Calculate the mass of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in g that can be produced by electrolysis of 50.0kg NaCl(aq).</a:t>
            </a:r>
            <a:endParaRPr lang="en-US">
              <a:latin typeface="Tenorite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2 NaCl(aq) + 2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O(l) ---&gt; 2 NaOH(aq) + Cl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 +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(g)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A63EE01-9E64-C286-9241-AC112E69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08" y="4354660"/>
            <a:ext cx="9508982" cy="78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5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turn: stoichiometry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Tenorite"/>
                <a:cs typeface="Arial"/>
              </a:rPr>
              <a:t>H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SO</a:t>
            </a:r>
            <a:r>
              <a:rPr lang="en-US" sz="2600" baseline="-25000" dirty="0">
                <a:latin typeface="Tenorite"/>
                <a:cs typeface="Arial"/>
              </a:rPr>
              <a:t>4</a:t>
            </a:r>
            <a:r>
              <a:rPr lang="en-US" sz="2600" dirty="0">
                <a:latin typeface="Tenorite"/>
                <a:cs typeface="Arial"/>
              </a:rPr>
              <a:t>(aq) is produced by a series of reactions. The overall reaction is:</a:t>
            </a:r>
          </a:p>
          <a:p>
            <a:endParaRPr lang="en-US" sz="2600" dirty="0">
              <a:latin typeface="Tenorite"/>
              <a:cs typeface="Arial"/>
            </a:endParaRPr>
          </a:p>
          <a:p>
            <a:r>
              <a:rPr lang="en-US" sz="2600" dirty="0">
                <a:latin typeface="Tenorite"/>
                <a:cs typeface="Arial"/>
              </a:rPr>
              <a:t>2 SO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(g) + O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(g) + 2 H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O(l) ---&gt; 2 H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SO</a:t>
            </a:r>
            <a:r>
              <a:rPr lang="en-US" sz="2600" baseline="-25000" dirty="0">
                <a:latin typeface="Tenorite"/>
                <a:cs typeface="Arial"/>
              </a:rPr>
              <a:t>4</a:t>
            </a:r>
            <a:r>
              <a:rPr lang="en-US" sz="2600" dirty="0">
                <a:latin typeface="Tenorite"/>
                <a:cs typeface="Arial"/>
              </a:rPr>
              <a:t>(aq)</a:t>
            </a:r>
          </a:p>
          <a:p>
            <a:endParaRPr lang="en-US" sz="2600" dirty="0">
              <a:latin typeface="Tenorite"/>
              <a:cs typeface="Arial"/>
            </a:endParaRPr>
          </a:p>
          <a:p>
            <a:r>
              <a:rPr lang="en-US" sz="2600" dirty="0">
                <a:latin typeface="Tenorite"/>
                <a:cs typeface="Arial"/>
              </a:rPr>
              <a:t>Calculate the number of moles of SO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(g) required to prepare 50.0 kg  of H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SO</a:t>
            </a:r>
            <a:r>
              <a:rPr lang="en-US" sz="2600" baseline="-25000" dirty="0">
                <a:latin typeface="Tenorite"/>
                <a:cs typeface="Arial"/>
              </a:rPr>
              <a:t>4</a:t>
            </a:r>
            <a:r>
              <a:rPr lang="en-US" sz="2600" dirty="0">
                <a:latin typeface="Tenorite"/>
                <a:cs typeface="Arial"/>
              </a:rPr>
              <a:t>(aq). (Molar mass SO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 = </a:t>
            </a:r>
            <a:r>
              <a:rPr lang="en-US" sz="2600" dirty="0">
                <a:latin typeface="Tenorite"/>
                <a:ea typeface="+mn-lt"/>
                <a:cs typeface="+mn-lt"/>
              </a:rPr>
              <a:t>64.066</a:t>
            </a:r>
            <a:r>
              <a:rPr lang="en-US" sz="2600" dirty="0">
                <a:latin typeface="Tenorite"/>
                <a:cs typeface="Arial"/>
              </a:rPr>
              <a:t> g/mol; H</a:t>
            </a:r>
            <a:r>
              <a:rPr lang="en-US" sz="2600" baseline="-25000" dirty="0">
                <a:latin typeface="Tenorite"/>
                <a:cs typeface="Arial"/>
              </a:rPr>
              <a:t>2</a:t>
            </a:r>
            <a:r>
              <a:rPr lang="en-US" sz="2600" dirty="0">
                <a:latin typeface="Tenorite"/>
                <a:cs typeface="Arial"/>
              </a:rPr>
              <a:t>SO</a:t>
            </a:r>
            <a:r>
              <a:rPr lang="en-US" sz="2600" baseline="-25000" dirty="0">
                <a:latin typeface="Tenorite"/>
                <a:cs typeface="Arial"/>
              </a:rPr>
              <a:t>4</a:t>
            </a:r>
            <a:r>
              <a:rPr lang="en-US" sz="2600" dirty="0">
                <a:latin typeface="Tenorite"/>
                <a:cs typeface="Arial"/>
              </a:rPr>
              <a:t> = </a:t>
            </a:r>
            <a:r>
              <a:rPr lang="en-US" sz="2600" dirty="0">
                <a:latin typeface="Tenorite"/>
                <a:ea typeface="+mn-lt"/>
                <a:cs typeface="+mn-lt"/>
              </a:rPr>
              <a:t>98.079 g/mol)</a:t>
            </a:r>
          </a:p>
        </p:txBody>
      </p:sp>
    </p:spTree>
    <p:extLst>
      <p:ext uri="{BB962C8B-B14F-4D97-AF65-F5344CB8AC3E}">
        <p14:creationId xmlns:p14="http://schemas.microsoft.com/office/powerpoint/2010/main" val="172522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scores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Moles Concept – Molecules, Moles/Mass Conversion, Chemical </a:t>
            </a:r>
            <a:r>
              <a:rPr lang="en-US" sz="2400">
                <a:latin typeface="Arial"/>
                <a:cs typeface="Arial"/>
              </a:rPr>
              <a:t>Equation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Mole/Mass Calculations for Chemical reactions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Limiting Reagent Problems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Theoretical and Percent Yields</a:t>
            </a:r>
          </a:p>
        </p:txBody>
      </p:sp>
    </p:spTree>
    <p:extLst>
      <p:ext uri="{BB962C8B-B14F-4D97-AF65-F5344CB8AC3E}">
        <p14:creationId xmlns:p14="http://schemas.microsoft.com/office/powerpoint/2010/main" val="285499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Limiting and excess reagent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Limiting Reagent</a:t>
            </a:r>
            <a:r>
              <a:rPr lang="en-US" sz="2400" dirty="0">
                <a:latin typeface="Tenorite"/>
                <a:cs typeface="Arial"/>
              </a:rPr>
              <a:t> – The reagent that is completely used up when the chemical reaction goes to completion; determines the </a:t>
            </a:r>
            <a:r>
              <a:rPr lang="en-US" sz="2400" i="1" dirty="0">
                <a:latin typeface="Tenorite"/>
                <a:cs typeface="Arial"/>
              </a:rPr>
              <a:t>maximum </a:t>
            </a:r>
            <a:r>
              <a:rPr lang="en-US" sz="2400" dirty="0">
                <a:latin typeface="Tenorite"/>
                <a:cs typeface="Arial"/>
              </a:rPr>
              <a:t>amount of product produced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Tenorite"/>
                <a:cs typeface="Arial"/>
              </a:rPr>
              <a:t>Excess Reagent</a:t>
            </a:r>
            <a:r>
              <a:rPr lang="en-US" sz="2400" dirty="0">
                <a:latin typeface="Tenorite"/>
                <a:cs typeface="Arial"/>
              </a:rPr>
              <a:t> – Leftover reagent after the chemical reaction goes to completion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enorite"/>
              <a:cs typeface="Arial"/>
            </a:endParaRPr>
          </a:p>
          <a:p>
            <a:r>
              <a:rPr lang="en-US" sz="2400" b="1" dirty="0">
                <a:latin typeface="Tenorite"/>
                <a:cs typeface="Arial"/>
              </a:rPr>
              <a:t>Example: </a:t>
            </a:r>
            <a:r>
              <a:rPr lang="en-US" sz="2400" dirty="0">
                <a:latin typeface="Tenorite"/>
                <a:cs typeface="Arial"/>
              </a:rPr>
              <a:t>2 H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(g) + O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(g) ---&gt; 2 H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O(g); Suppose you have 4 mols H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(g) and 8 mols O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(g), what is the limiting and excess reagents? How much H</a:t>
            </a:r>
            <a:r>
              <a:rPr lang="en-US" sz="2400" baseline="-25000" dirty="0">
                <a:latin typeface="Tenorite"/>
                <a:cs typeface="Arial"/>
              </a:rPr>
              <a:t>2</a:t>
            </a:r>
            <a:r>
              <a:rPr lang="en-US" sz="2400" dirty="0">
                <a:latin typeface="Tenorite"/>
                <a:cs typeface="Arial"/>
              </a:rPr>
              <a:t>O(g) is produced?</a:t>
            </a:r>
          </a:p>
          <a:p>
            <a:pPr>
              <a:buFont typeface="Arial,Sans-Serif"/>
            </a:pPr>
            <a:endParaRPr lang="en-US" sz="2400" dirty="0">
              <a:latin typeface="Tenorite"/>
              <a:cs typeface="Arial"/>
            </a:endParaRPr>
          </a:p>
        </p:txBody>
      </p: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7E4C4D5E-2808-B0F7-A7D8-F423FEF5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05" y="4926093"/>
            <a:ext cx="4343257" cy="13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approach for limiting reagent problems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Arial"/>
                <a:cs typeface="Arial"/>
              </a:rPr>
              <a:t>aA</a:t>
            </a:r>
            <a:r>
              <a:rPr lang="en-US" sz="2400" dirty="0">
                <a:latin typeface="Arial"/>
                <a:cs typeface="Arial"/>
              </a:rPr>
              <a:t> + </a:t>
            </a:r>
            <a:r>
              <a:rPr lang="en-US" sz="2400" dirty="0" err="1">
                <a:latin typeface="Arial"/>
                <a:cs typeface="Arial"/>
              </a:rPr>
              <a:t>bB</a:t>
            </a:r>
            <a:r>
              <a:rPr lang="en-US" sz="2400" dirty="0">
                <a:latin typeface="Arial"/>
                <a:cs typeface="Arial"/>
              </a:rPr>
              <a:t> ---&gt; </a:t>
            </a:r>
            <a:r>
              <a:rPr lang="en-US" sz="2400" dirty="0" err="1">
                <a:latin typeface="Arial"/>
                <a:cs typeface="Arial"/>
              </a:rPr>
              <a:t>cC</a:t>
            </a:r>
            <a:r>
              <a:rPr lang="en-US" sz="2400" dirty="0">
                <a:latin typeface="Arial"/>
                <a:cs typeface="Arial"/>
              </a:rPr>
              <a:t> + </a:t>
            </a:r>
            <a:r>
              <a:rPr lang="en-US" sz="2400" dirty="0" err="1">
                <a:latin typeface="Arial"/>
                <a:cs typeface="Arial"/>
              </a:rPr>
              <a:t>dD</a:t>
            </a:r>
            <a:endParaRPr lang="en-US" dirty="0" err="1"/>
          </a:p>
          <a:p>
            <a:pPr marL="457200" indent="-457200">
              <a:buFontTx/>
              <a:buAutoNum type="arabicPeriod"/>
            </a:pPr>
            <a:endParaRPr lang="en-US" sz="2400" dirty="0">
              <a:latin typeface="Arial"/>
              <a:cs typeface="Arial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/>
                <a:cs typeface="Arial"/>
              </a:rPr>
              <a:t>Given amount of reagents A and B, choose one reagent and ask how much of the other reagent is needed to completely react.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/>
                <a:cs typeface="Arial"/>
              </a:rPr>
              <a:t>Compare the amount of the other reagent needed with what you have.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/>
                <a:cs typeface="Arial"/>
              </a:rPr>
              <a:t>If the amount of the other reagent needed is more than what you have, then the other reagent is limiting reagent.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Arial"/>
                <a:cs typeface="Arial"/>
              </a:rPr>
              <a:t>If the amount of the other reagent needed is less than what you have, then the other reagent is excess reagent.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Q: What determines the </a:t>
            </a:r>
            <a:r>
              <a:rPr lang="en-US" sz="2400" b="1" i="1" dirty="0">
                <a:latin typeface="Arial"/>
                <a:cs typeface="Arial"/>
              </a:rPr>
              <a:t>maximum </a:t>
            </a:r>
            <a:r>
              <a:rPr lang="en-US" sz="2400" b="1" dirty="0">
                <a:latin typeface="Arial"/>
                <a:cs typeface="Arial"/>
              </a:rPr>
              <a:t>amount of product produced?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78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limiting reagent problem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Ethylene, C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4</a:t>
            </a:r>
            <a:r>
              <a:rPr lang="en-US" sz="2400" dirty="0">
                <a:ea typeface="+mn-lt"/>
                <a:cs typeface="+mn-lt"/>
              </a:rPr>
              <a:t>(g), is highly flammable and burns in the presence of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(g). Suppose a mixture of 0.25 mol C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4</a:t>
            </a:r>
            <a:r>
              <a:rPr lang="en-US" sz="2400" dirty="0">
                <a:ea typeface="+mn-lt"/>
                <a:cs typeface="+mn-lt"/>
              </a:rPr>
              <a:t>(g) and 1.0 mol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leads to a combustion. Determine the limiting reactant, excess reactant and amount of CO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formed in mols.</a:t>
            </a:r>
          </a:p>
          <a:p>
            <a:endParaRPr lang="en-US" sz="24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4</a:t>
            </a:r>
            <a:r>
              <a:rPr lang="en-US" sz="2400" dirty="0"/>
              <a:t>(g) + 3 O</a:t>
            </a:r>
            <a:r>
              <a:rPr lang="en-US" sz="2400" baseline="-25000" dirty="0"/>
              <a:t>2</a:t>
            </a:r>
            <a:r>
              <a:rPr lang="en-US" sz="2400" dirty="0"/>
              <a:t>(g) ---&gt; 2 CO</a:t>
            </a:r>
            <a:r>
              <a:rPr lang="en-US" sz="2400" baseline="-25000" dirty="0"/>
              <a:t>2</a:t>
            </a:r>
            <a:r>
              <a:rPr lang="en-US" sz="2400" dirty="0"/>
              <a:t>(g) + 2 H</a:t>
            </a:r>
            <a:r>
              <a:rPr lang="en-US" sz="2400" baseline="-25000" dirty="0"/>
              <a:t>2</a:t>
            </a:r>
            <a:r>
              <a:rPr lang="en-US" sz="2400" dirty="0"/>
              <a:t>O(g)</a:t>
            </a:r>
            <a:endParaRPr lang="en-US" sz="2400"/>
          </a:p>
        </p:txBody>
      </p:sp>
      <p:pic>
        <p:nvPicPr>
          <p:cNvPr id="5" name="Picture 4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4EA36276-D186-FA1F-C7F6-921AE83A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83" y="4326337"/>
            <a:ext cx="5941658" cy="952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B1574D-45F2-B1F0-43A0-9635B5B34C36}"/>
              </a:ext>
            </a:extLst>
          </p:cNvPr>
          <p:cNvSpPr txBox="1"/>
          <p:nvPr/>
        </p:nvSpPr>
        <p:spPr>
          <a:xfrm>
            <a:off x="912458" y="5387388"/>
            <a:ext cx="100855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Q: What is the limiting and excess reagents? What determines the maximum amount of CO</a:t>
            </a:r>
            <a:r>
              <a:rPr lang="en-US" sz="2400" b="1" baseline="-25000" dirty="0"/>
              <a:t>2</a:t>
            </a:r>
            <a:r>
              <a:rPr lang="en-US" sz="2400" b="1" dirty="0"/>
              <a:t>(g) formed?</a:t>
            </a:r>
          </a:p>
        </p:txBody>
      </p:sp>
    </p:spTree>
    <p:extLst>
      <p:ext uri="{BB962C8B-B14F-4D97-AF65-F5344CB8AC3E}">
        <p14:creationId xmlns:p14="http://schemas.microsoft.com/office/powerpoint/2010/main" val="1312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limiting reagent problem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Ethylene, C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4</a:t>
            </a:r>
            <a:r>
              <a:rPr lang="en-US" sz="2400" dirty="0">
                <a:ea typeface="+mn-lt"/>
                <a:cs typeface="+mn-lt"/>
              </a:rPr>
              <a:t>(g), is highly flammable and burns in the presence of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(g). Suppose a mixture of 0.25 mol C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4</a:t>
            </a:r>
            <a:r>
              <a:rPr lang="en-US" sz="2400" dirty="0">
                <a:ea typeface="+mn-lt"/>
                <a:cs typeface="+mn-lt"/>
              </a:rPr>
              <a:t>(g) and 1.0 mol 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leads to a combustion. Determine the limiting reactant, excess reactant and amount of CO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(g) formed in mols.</a:t>
            </a:r>
          </a:p>
          <a:p>
            <a:endParaRPr lang="en-US" sz="2400" dirty="0"/>
          </a:p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4</a:t>
            </a:r>
            <a:r>
              <a:rPr lang="en-US" sz="2400" dirty="0"/>
              <a:t>(g) + 3 O</a:t>
            </a:r>
            <a:r>
              <a:rPr lang="en-US" sz="2400" baseline="-25000" dirty="0"/>
              <a:t>2</a:t>
            </a:r>
            <a:r>
              <a:rPr lang="en-US" sz="2400" dirty="0"/>
              <a:t>(g) ---&gt; 2 CO</a:t>
            </a:r>
            <a:r>
              <a:rPr lang="en-US" sz="2400" baseline="-25000" dirty="0"/>
              <a:t>2</a:t>
            </a:r>
            <a:r>
              <a:rPr lang="en-US" sz="2400" dirty="0"/>
              <a:t>(g) + 2 H</a:t>
            </a:r>
            <a:r>
              <a:rPr lang="en-US" sz="2400" baseline="-25000" dirty="0"/>
              <a:t>2</a:t>
            </a:r>
            <a:r>
              <a:rPr lang="en-US" sz="2400" dirty="0"/>
              <a:t>O(g)</a:t>
            </a:r>
            <a:endParaRPr lang="en-US" sz="240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1014F8-2921-502E-B83C-D94FA3C6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01" y="4579479"/>
            <a:ext cx="6693951" cy="10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6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Your turn: limiting reagent problem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mass of Na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(aq) will be formed by mixing 14.2g NaHCO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(aq) with 4.90g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? (Molar Mass Na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 = 142.04 g/mol; NaHCO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dirty="0">
                <a:latin typeface="Arial"/>
                <a:cs typeface="Arial"/>
              </a:rPr>
              <a:t> = 84.01 g/mol; H</a:t>
            </a:r>
            <a:r>
              <a:rPr lang="en-US" sz="2400" baseline="-25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baseline="-25000" dirty="0">
                <a:latin typeface="Arial"/>
                <a:cs typeface="Arial"/>
              </a:rPr>
              <a:t>4</a:t>
            </a:r>
            <a:r>
              <a:rPr lang="en-US" sz="2400" dirty="0">
                <a:latin typeface="Arial"/>
                <a:cs typeface="Arial"/>
              </a:rPr>
              <a:t> = 98.07 g/mol)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22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Alternative method: limiting reagent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 descr="A diagram of a chemical reaction&#10;&#10;Description automatically generated">
            <a:extLst>
              <a:ext uri="{FF2B5EF4-FFF2-40B4-BE49-F238E27FC236}">
                <a16:creationId xmlns:a16="http://schemas.microsoft.com/office/drawing/2014/main" id="{FF0646D2-A791-F611-918B-F165B41C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50" y="1505835"/>
            <a:ext cx="3704193" cy="51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6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scores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Moles Concept – Molecules, Moles/Mass Conversion, Chemical </a:t>
            </a:r>
            <a:r>
              <a:rPr lang="en-US" sz="2400">
                <a:latin typeface="Arial"/>
                <a:cs typeface="Arial"/>
              </a:rPr>
              <a:t>Equation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Mole/Mass Calculations for Chemical reactions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Limiting Reagent Problems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Theoretical and Percent Yields</a:t>
            </a:r>
          </a:p>
        </p:txBody>
      </p:sp>
    </p:spTree>
    <p:extLst>
      <p:ext uri="{BB962C8B-B14F-4D97-AF65-F5344CB8AC3E}">
        <p14:creationId xmlns:p14="http://schemas.microsoft.com/office/powerpoint/2010/main" val="335263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scores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Moles Concept – Molecules, Moles/Mass Conversion, Chemical Equation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Mole/Mass Calculations for Chemical reactions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Limiting Reagent Problems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Theoretical and Percent Yields</a:t>
            </a: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Theoretical, actual and percent yields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Theoretical yield</a:t>
            </a:r>
            <a:r>
              <a:rPr lang="en-US" sz="2400" dirty="0">
                <a:latin typeface="Arial"/>
                <a:cs typeface="Arial"/>
              </a:rPr>
              <a:t> – maximum amount of product that can be formed from a reaction based on the amount of reagents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Actual yield</a:t>
            </a:r>
            <a:r>
              <a:rPr lang="en-US" sz="2400" dirty="0">
                <a:latin typeface="Arial"/>
                <a:cs typeface="Arial"/>
              </a:rPr>
              <a:t> – the amount of product obtained in an experiment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Percent yield</a:t>
            </a:r>
            <a:r>
              <a:rPr lang="en-US" sz="2400" dirty="0">
                <a:latin typeface="Arial"/>
                <a:cs typeface="Arial"/>
              </a:rPr>
              <a:t> – percentage ratio of the actual to theoretical yields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393FF3E-AEC0-3150-AF66-DFE707EC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14" y="3874675"/>
            <a:ext cx="5300996" cy="943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F66B4F-6A73-E796-3F3A-F43FA7A845E9}"/>
              </a:ext>
            </a:extLst>
          </p:cNvPr>
          <p:cNvSpPr txBox="1"/>
          <p:nvPr/>
        </p:nvSpPr>
        <p:spPr>
          <a:xfrm>
            <a:off x="1067770" y="5309732"/>
            <a:ext cx="102020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Percent yield can be combined with limiting reagent problems</a:t>
            </a:r>
          </a:p>
        </p:txBody>
      </p:sp>
    </p:spTree>
    <p:extLst>
      <p:ext uri="{BB962C8B-B14F-4D97-AF65-F5344CB8AC3E}">
        <p14:creationId xmlns:p14="http://schemas.microsoft.com/office/powerpoint/2010/main" val="21700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8: Stoichiometry​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Exam 1 scores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82C1B698-BFDB-3B47-7383-4DE22190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6" y="2388385"/>
            <a:ext cx="6854348" cy="4244033"/>
          </a:xfrm>
          <a:prstGeom prst="rect">
            <a:avLst/>
          </a:prstGeom>
        </p:spPr>
      </p:pic>
      <p:pic>
        <p:nvPicPr>
          <p:cNvPr id="5" name="Picture 4" descr="A white sheet with black text and numbers&#10;&#10;Description automatically generated">
            <a:extLst>
              <a:ext uri="{FF2B5EF4-FFF2-40B4-BE49-F238E27FC236}">
                <a16:creationId xmlns:a16="http://schemas.microsoft.com/office/drawing/2014/main" id="{39157CC6-A494-4919-CCAE-4B52A5F0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005" y="3328625"/>
            <a:ext cx="2743200" cy="18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Q:</a:t>
            </a:r>
            <a:r>
              <a:rPr lang="en-US" sz="2400" dirty="0">
                <a:latin typeface="Arial"/>
                <a:cs typeface="Arial"/>
              </a:rPr>
              <a:t> What can we do better? What are your thoughts?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redo for half the points – 33 points out of 66 total points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On a separate document/paper, redo all problems with the correct answers for half the points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Submit the corrections online as well as your exam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Due Mon, Oct 2nd at 11:59pm</a:t>
            </a:r>
          </a:p>
        </p:txBody>
      </p:sp>
    </p:spTree>
    <p:extLst>
      <p:ext uri="{BB962C8B-B14F-4D97-AF65-F5344CB8AC3E}">
        <p14:creationId xmlns:p14="http://schemas.microsoft.com/office/powerpoint/2010/main" val="6782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1 scores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5: Stoichiometry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Moles Concept – Molecules, Moles/Mass Conversion, Chemical </a:t>
            </a:r>
            <a:r>
              <a:rPr lang="en-US" sz="2400">
                <a:latin typeface="Arial"/>
                <a:cs typeface="Arial"/>
              </a:rPr>
              <a:t>Equation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Mole/Mass Calculations for Chemical reactions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Limiting Reagent Problems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Theoretical and Percent Yields</a:t>
            </a:r>
          </a:p>
        </p:txBody>
      </p:sp>
    </p:spTree>
    <p:extLst>
      <p:ext uri="{BB962C8B-B14F-4D97-AF65-F5344CB8AC3E}">
        <p14:creationId xmlns:p14="http://schemas.microsoft.com/office/powerpoint/2010/main" val="3589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Concept of the mole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enorite"/>
                <a:cs typeface="Arial"/>
              </a:rPr>
              <a:t>Recall Dalton's Atomic Theory - </a:t>
            </a:r>
            <a:r>
              <a:rPr lang="en-US" sz="2400" dirty="0">
                <a:ea typeface="+mn-lt"/>
                <a:cs typeface="+mn-lt"/>
              </a:rPr>
              <a:t>Atoms of different elements combine in fixed whole-number ratios when forming compounds. 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Examples:</a:t>
            </a:r>
          </a:p>
          <a:p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                  </a:t>
            </a:r>
          </a:p>
          <a:p>
            <a:r>
              <a:rPr lang="en-US" sz="2400" dirty="0">
                <a:ea typeface="+mn-lt"/>
                <a:cs typeface="+mn-lt"/>
              </a:rPr>
              <a:t>Dihydrogen monoxide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endParaRPr lang="en-US">
              <a:ea typeface="+mn-lt"/>
              <a:cs typeface="+mn-lt"/>
            </a:endParaRPr>
          </a:p>
          <a:p>
            <a:r>
              <a:rPr lang="en-US" sz="2400" dirty="0"/>
              <a:t>Dihydrogen dioxide</a:t>
            </a:r>
            <a:endParaRPr lang="en-US" sz="2400" baseline="-25000" dirty="0"/>
          </a:p>
        </p:txBody>
      </p: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5804E198-26FD-317C-4A15-71598B722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68" t="11489" r="31352" b="22766"/>
          <a:stretch/>
        </p:blipFill>
        <p:spPr>
          <a:xfrm>
            <a:off x="4271455" y="3309033"/>
            <a:ext cx="1647067" cy="1410861"/>
          </a:xfrm>
          <a:prstGeom prst="rect">
            <a:avLst/>
          </a:prstGeom>
        </p:spPr>
      </p:pic>
      <p:pic>
        <p:nvPicPr>
          <p:cNvPr id="9" name="Picture 8" descr="A red and white molecule&#10;&#10;Description automatically generated">
            <a:extLst>
              <a:ext uri="{FF2B5EF4-FFF2-40B4-BE49-F238E27FC236}">
                <a16:creationId xmlns:a16="http://schemas.microsoft.com/office/drawing/2014/main" id="{26241369-AC8F-DFB8-8FFF-4275E066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9" y="4719317"/>
            <a:ext cx="1456470" cy="18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Concept of the mole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Examples: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 </a:t>
            </a:r>
          </a:p>
          <a:p>
            <a:r>
              <a:rPr lang="en-US" sz="2400" dirty="0">
                <a:ea typeface="+mn-lt"/>
                <a:cs typeface="+mn-lt"/>
              </a:rPr>
              <a:t>1 molecule 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 -&gt; 2 H atoms and 1 O atom</a:t>
            </a:r>
          </a:p>
          <a:p>
            <a:r>
              <a:rPr lang="en-US" sz="2400" dirty="0">
                <a:ea typeface="+mn-lt"/>
                <a:cs typeface="+mn-lt"/>
              </a:rPr>
              <a:t>1 mol H</a:t>
            </a:r>
            <a:r>
              <a:rPr lang="en-US" sz="16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 -&gt; 2 mol H and 1 mol O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r>
              <a:rPr lang="en-US" sz="2400" dirty="0">
                <a:ea typeface="+mn-lt"/>
                <a:cs typeface="+mn-lt"/>
              </a:rPr>
              <a:t>O</a:t>
            </a:r>
            <a:r>
              <a:rPr lang="en-US" sz="2400" baseline="-25000" dirty="0">
                <a:ea typeface="+mn-lt"/>
                <a:cs typeface="+mn-lt"/>
              </a:rPr>
              <a:t>2</a:t>
            </a:r>
            <a:endParaRPr lang="en-US">
              <a:ea typeface="+mn-lt"/>
              <a:cs typeface="+mn-lt"/>
            </a:endParaRPr>
          </a:p>
          <a:p>
            <a:r>
              <a:rPr lang="en-US" sz="2400" dirty="0"/>
              <a:t>1 molecule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-&gt; 2 H atoms and 2 O atom</a:t>
            </a:r>
            <a:endParaRPr lang="en-US" dirty="0"/>
          </a:p>
          <a:p>
            <a:r>
              <a:rPr lang="en-US" sz="2400" dirty="0"/>
              <a:t>1 mol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-&gt; 2 mol H and 2 mol O</a:t>
            </a:r>
          </a:p>
        </p:txBody>
      </p: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5804E198-26FD-317C-4A15-71598B722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68" t="11489" r="31352" b="22766"/>
          <a:stretch/>
        </p:blipFill>
        <p:spPr>
          <a:xfrm>
            <a:off x="7159754" y="2186566"/>
            <a:ext cx="1647067" cy="1410861"/>
          </a:xfrm>
          <a:prstGeom prst="rect">
            <a:avLst/>
          </a:prstGeom>
        </p:spPr>
      </p:pic>
      <p:pic>
        <p:nvPicPr>
          <p:cNvPr id="9" name="Picture 8" descr="A red and white molecule&#10;&#10;Description automatically generated">
            <a:extLst>
              <a:ext uri="{FF2B5EF4-FFF2-40B4-BE49-F238E27FC236}">
                <a16:creationId xmlns:a16="http://schemas.microsoft.com/office/drawing/2014/main" id="{26241369-AC8F-DFB8-8FFF-4275E066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305" y="4495736"/>
            <a:ext cx="1456470" cy="18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Molar mass calculation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Lecture 8: Stoichiometry​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/>
              <a:t>Molar mass calculations:</a:t>
            </a:r>
            <a:r>
              <a:rPr lang="en-US" sz="2400" dirty="0"/>
              <a:t> Add the molar masses of all elements obtained from the periodic table</a:t>
            </a:r>
          </a:p>
          <a:p>
            <a:endParaRPr lang="en-US" sz="2400" dirty="0"/>
          </a:p>
          <a:p>
            <a:pPr>
              <a:buFont typeface="Arial,Sans-Serif"/>
            </a:pP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O: </a:t>
            </a:r>
          </a:p>
        </p:txBody>
      </p:sp>
      <p:pic>
        <p:nvPicPr>
          <p:cNvPr id="4" name="Picture 3" descr="A black text with numbers&#10;&#10;Description automatically generated">
            <a:extLst>
              <a:ext uri="{FF2B5EF4-FFF2-40B4-BE49-F238E27FC236}">
                <a16:creationId xmlns:a16="http://schemas.microsoft.com/office/drawing/2014/main" id="{B69EE339-D916-D53E-CE45-BC6E2CF1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43" y="2628941"/>
            <a:ext cx="5686253" cy="1198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4575A7-1098-68F9-E70F-17D654BEE9F5}"/>
              </a:ext>
            </a:extLst>
          </p:cNvPr>
          <p:cNvSpPr txBox="1"/>
          <p:nvPr/>
        </p:nvSpPr>
        <p:spPr>
          <a:xfrm>
            <a:off x="839568" y="4106586"/>
            <a:ext cx="95692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Q: </a:t>
            </a:r>
            <a:r>
              <a:rPr lang="en-US" sz="2400" dirty="0"/>
              <a:t>What can the molar mass quantity be used for? Hint: Ratio of mass and moles</a:t>
            </a:r>
          </a:p>
        </p:txBody>
      </p:sp>
    </p:spTree>
    <p:extLst>
      <p:ext uri="{BB962C8B-B14F-4D97-AF65-F5344CB8AC3E}">
        <p14:creationId xmlns:p14="http://schemas.microsoft.com/office/powerpoint/2010/main" val="28831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3F433AB-7807-4CA6-867C-64919B5CD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17F9B5-A097-44C6-9E8A-6F65D534F8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453</Words>
  <Application>Microsoft Office PowerPoint</Application>
  <PresentationFormat>Widescreen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8: Stoichiometry</vt:lpstr>
      <vt:lpstr>QUESTIONS, COMMENTS, AND CONCERNS?</vt:lpstr>
      <vt:lpstr>Outline</vt:lpstr>
      <vt:lpstr>Announcements</vt:lpstr>
      <vt:lpstr>announcement</vt:lpstr>
      <vt:lpstr>Outline</vt:lpstr>
      <vt:lpstr>Concept of the mole</vt:lpstr>
      <vt:lpstr>Concept of the mole</vt:lpstr>
      <vt:lpstr>Molar mass calculation</vt:lpstr>
      <vt:lpstr>Mole to mass conversion and vice versa</vt:lpstr>
      <vt:lpstr>Chemical equation: Analogy to cookbook</vt:lpstr>
      <vt:lpstr>Chemical equation: Analogy to cookbook</vt:lpstr>
      <vt:lpstr>Your turn: generating conversion ratios</vt:lpstr>
      <vt:lpstr>Outline</vt:lpstr>
      <vt:lpstr>Stoichiometry: Flowchart mass-mole conversions</vt:lpstr>
      <vt:lpstr>Mole-mole problems</vt:lpstr>
      <vt:lpstr>Mole-mole problems</vt:lpstr>
      <vt:lpstr>Mole-mass problems</vt:lpstr>
      <vt:lpstr>Mass-mass problems</vt:lpstr>
      <vt:lpstr>Mass-mass problems</vt:lpstr>
      <vt:lpstr>your turn: stoichiometry problems</vt:lpstr>
      <vt:lpstr>Outline</vt:lpstr>
      <vt:lpstr>Limiting and excess reagent</vt:lpstr>
      <vt:lpstr>approach for limiting reagent problems</vt:lpstr>
      <vt:lpstr>Example: limiting reagent problem</vt:lpstr>
      <vt:lpstr>Example: limiting reagent problem</vt:lpstr>
      <vt:lpstr>Your turn: limiting reagent problem</vt:lpstr>
      <vt:lpstr>Alternative method: limiting reagent</vt:lpstr>
      <vt:lpstr>Outline</vt:lpstr>
      <vt:lpstr>Theoretical, actual and percent yields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4767</cp:revision>
  <dcterms:created xsi:type="dcterms:W3CDTF">2023-08-23T13:06:32Z</dcterms:created>
  <dcterms:modified xsi:type="dcterms:W3CDTF">2023-09-25T18:41:11Z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