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jpeg" ContentType="image/jpeg"/>
  <Override PartName="/ppt/media/image8.png" ContentType="image/pn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6938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9600">
                <a:solidFill>
                  <a:srgbClr val="000000"/>
                </a:solidFill>
                <a:latin typeface="Open Sans"/>
                <a:ea typeface="Open Sans"/>
              </a:rPr>
              <a:t>MemoRex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71640" y="2697480"/>
            <a:ext cx="7200000" cy="1185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252525"/>
                </a:solidFill>
                <a:latin typeface="Open Sans"/>
                <a:ea typeface="Open Sans"/>
              </a:rPr>
              <a:t>Não seja o último a saber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252525"/>
                </a:solidFill>
                <a:latin typeface="Open Sans"/>
                <a:ea typeface="Open Sans"/>
              </a:rPr>
              <a:t>O MemoRex ajuda você!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450080" y="3861720"/>
            <a:ext cx="6242760" cy="3137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8800">
                <a:solidFill>
                  <a:srgbClr val="000000"/>
                </a:solidFill>
                <a:latin typeface="Open Sans"/>
                <a:ea typeface="Open Sans"/>
              </a:rPr>
              <a:t>MemoRex</a:t>
            </a:r>
            <a:endParaRPr/>
          </a:p>
        </p:txBody>
      </p:sp>
      <p:pic>
        <p:nvPicPr>
          <p:cNvPr id="74" name="61Hs49iULRL._SX522_.jpg" descr=""/>
          <p:cNvPicPr/>
          <p:nvPr/>
        </p:nvPicPr>
        <p:blipFill>
          <a:blip r:embed="rId1">
            <a:lum contrast="28000"/>
          </a:blip>
          <a:stretch>
            <a:fillRect/>
          </a:stretch>
        </p:blipFill>
        <p:spPr>
          <a:xfrm>
            <a:off x="4811400" y="660960"/>
            <a:ext cx="3043800" cy="3043800"/>
          </a:xfrm>
          <a:prstGeom prst="rect">
            <a:avLst/>
          </a:prstGeom>
          <a:ln w="12600">
            <a:noFill/>
          </a:ln>
        </p:spPr>
      </p:pic>
      <p:pic>
        <p:nvPicPr>
          <p:cNvPr id="7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080" y="1112400"/>
            <a:ext cx="2140200" cy="21402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00" y="158760"/>
            <a:ext cx="6479640" cy="2648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8800">
                <a:solidFill>
                  <a:srgbClr val="000000"/>
                </a:solidFill>
                <a:latin typeface="Open Sans"/>
                <a:ea typeface="Open Sans"/>
              </a:rPr>
              <a:t>3,7 </a:t>
            </a:r>
            <a:r>
              <a:rPr b="1" lang="pt-BR" sz="7000">
                <a:solidFill>
                  <a:srgbClr val="000000"/>
                </a:solidFill>
                <a:latin typeface="Open Sans"/>
                <a:ea typeface="Open Sans"/>
              </a:rPr>
              <a:t>bi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boletos são pagos anualmente no país.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Fonte: Banco Central do Brasil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576600" y="4688640"/>
            <a:ext cx="5294160" cy="203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8800">
                <a:solidFill>
                  <a:srgbClr val="000000"/>
                </a:solidFill>
                <a:latin typeface="Open Sans"/>
                <a:ea typeface="Open Sans"/>
              </a:rPr>
              <a:t>2</a:t>
            </a:r>
            <a:r>
              <a:rPr lang="pt-BR" sz="8800">
                <a:solidFill>
                  <a:srgbClr val="000000"/>
                </a:solidFill>
                <a:latin typeface="Open Sans"/>
                <a:ea typeface="Open Sans"/>
              </a:rPr>
              <a:t>ª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opção mais popular de pagamento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no mercado de e-commerce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47240" y="51120"/>
            <a:ext cx="5468400" cy="3593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8800">
                <a:solidFill>
                  <a:srgbClr val="f2f2f2"/>
                </a:solidFill>
                <a:latin typeface="Open Sans"/>
                <a:ea typeface="Open Sans"/>
              </a:rPr>
              <a:t>212 mil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f2f2f2"/>
                </a:solidFill>
                <a:latin typeface="Open Sans"/>
                <a:ea typeface="Open Sans"/>
              </a:rPr>
              <a:t>agendamentos não liquidados  na primeira quinzena de out/2017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296000" y="4680000"/>
            <a:ext cx="7487640" cy="2324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8800">
                <a:solidFill>
                  <a:srgbClr val="f2f2f2"/>
                </a:solidFill>
                <a:latin typeface="Open Sans"/>
                <a:ea typeface="Open Sans"/>
              </a:rPr>
              <a:t>98%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2000">
                <a:solidFill>
                  <a:srgbClr val="f2f2f2"/>
                </a:solidFill>
                <a:latin typeface="Open Sans"/>
                <a:ea typeface="Open Sans"/>
              </a:rPr>
              <a:t> </a:t>
            </a:r>
            <a:r>
              <a:rPr b="1" lang="pt-BR" sz="2400">
                <a:solidFill>
                  <a:srgbClr val="f2f2f2"/>
                </a:solidFill>
                <a:latin typeface="Open Sans"/>
                <a:ea typeface="Open Sans"/>
              </a:rPr>
              <a:t>não foram efetivados por falta de saldo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36000" y="2379960"/>
            <a:ext cx="8063640" cy="4111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000000"/>
                </a:solidFill>
                <a:latin typeface="Open Sans"/>
                <a:ea typeface="Open Sans"/>
              </a:rPr>
              <a:t>Resultado esperado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71640" y="2379960"/>
            <a:ext cx="7956000" cy="3105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000000"/>
                </a:solidFill>
                <a:latin typeface="Open Sans"/>
                <a:ea typeface="Open Sans"/>
              </a:rPr>
              <a:t>Telas com funcionalidades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28000" y="798120"/>
            <a:ext cx="2663640" cy="109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000000"/>
                </a:solidFill>
                <a:latin typeface="Open Sans"/>
                <a:ea typeface="Open Sans"/>
              </a:rPr>
              <a:t>Time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64000"/>
            <a:ext cx="9143280" cy="51426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5328000" y="5256000"/>
            <a:ext cx="3671640" cy="1367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ffffff"/>
                </a:solidFill>
                <a:latin typeface="Open Sans"/>
                <a:ea typeface="Open Sans"/>
              </a:rPr>
              <a:t>Equipe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