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E9BF1-AD0B-4B36-9ACC-A6092F603273}" type="datetimeFigureOut">
              <a:rPr lang="en-IN" smtClean="0"/>
              <a:t>23-02-2016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B6C4F-108F-45D1-A624-589DF51F9CAA}" type="slidenum">
              <a:rPr lang="en-IN" smtClean="0"/>
              <a:t>‹#›</a:t>
            </a:fld>
            <a:endParaRPr lang="en-IN"/>
          </a:p>
        </p:txBody>
      </p:sp>
    </p:spTree>
    <p:extLst>
      <p:ext uri="{BB962C8B-B14F-4D97-AF65-F5344CB8AC3E}">
        <p14:creationId xmlns:p14="http://schemas.microsoft.com/office/powerpoint/2010/main" val="38295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2/23/2016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0772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6080263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9525300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307048"/>
            <a:ext cx="5378548" cy="218444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307048"/>
            <a:ext cx="5378548" cy="218444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2131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140573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7379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1301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304047"/>
            <a:ext cx="5378548" cy="2256836"/>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304047"/>
            <a:ext cx="5378548" cy="2256836"/>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892619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7743164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2/23/2016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http2/http2-spec/wiki/Implementations" TargetMode="Externa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hyperlink" Target="http://tools.ietf.org/html/draft-ietf-httpbis-http2-14#section-9.2.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httpwg.github.io/specs/rfc7540.html" TargetMode="External"/><Relationship Id="rId2" Type="http://schemas.openxmlformats.org/officeDocument/2006/relationships/hyperlink" Target="https://www.chromium.org/spdy/spdy-protocol/spdy-protocol-draft3" TargetMode="External"/><Relationship Id="rId1" Type="http://schemas.openxmlformats.org/officeDocument/2006/relationships/slideLayout" Target="../slideLayouts/slideLayout21.xml"/><Relationship Id="rId4" Type="http://schemas.openxmlformats.org/officeDocument/2006/relationships/hyperlink" Target="https://httpwg.github.io/specs/rfc7541.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hyperlink" Target="https://msdn.microsoft.com/en-us/library/dn823340(v=vs.110).aspx" TargetMode="External"/><Relationship Id="rId2" Type="http://schemas.openxmlformats.org/officeDocument/2006/relationships/hyperlink" Target="http://http2.github.io/http2-spec/index.html#SETTINGS_ENABLE_PUSH" TargetMode="Externa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8" Type="http://schemas.openxmlformats.org/officeDocument/2006/relationships/hyperlink" Target="http://http2.golang.org/gophertiles" TargetMode="External"/><Relationship Id="rId3" Type="http://schemas.openxmlformats.org/officeDocument/2006/relationships/hyperlink" Target="http://http2-explained.haxx.se/" TargetMode="External"/><Relationship Id="rId7" Type="http://schemas.openxmlformats.org/officeDocument/2006/relationships/hyperlink" Target="https://http2.akamai.com/demo" TargetMode="External"/><Relationship Id="rId2" Type="http://schemas.openxmlformats.org/officeDocument/2006/relationships/hyperlink" Target="http://daniel.haxx.se/http2/" TargetMode="External"/><Relationship Id="rId1" Type="http://schemas.openxmlformats.org/officeDocument/2006/relationships/slideLayout" Target="../slideLayouts/slideLayout6.xml"/><Relationship Id="rId6" Type="http://schemas.openxmlformats.org/officeDocument/2006/relationships/hyperlink" Target="https://httpwg.github.io/specs/rfc7541.html" TargetMode="External"/><Relationship Id="rId5" Type="http://schemas.openxmlformats.org/officeDocument/2006/relationships/hyperlink" Target="https://httpwg.github.io/specs/rfc7540.html" TargetMode="External"/><Relationship Id="rId10" Type="http://schemas.openxmlformats.org/officeDocument/2006/relationships/hyperlink" Target="https://github.com/rohithkrajan/pushpromisedemo" TargetMode="External"/><Relationship Id="rId4" Type="http://schemas.openxmlformats.org/officeDocument/2006/relationships/hyperlink" Target="https://http2.github.io/" TargetMode="External"/><Relationship Id="rId9" Type="http://schemas.openxmlformats.org/officeDocument/2006/relationships/hyperlink" Target="https://github.com/rohithkrajan/http2dem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www.websiteoptimization.com/speed/tweak/average-web-page/" TargetMode="External"/><Relationship Id="rId2" Type="http://schemas.openxmlformats.org/officeDocument/2006/relationships/image" Target="../media/image7.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HTTP/2 – the future of web</a:t>
            </a:r>
          </a:p>
        </p:txBody>
      </p:sp>
      <p:sp>
        <p:nvSpPr>
          <p:cNvPr id="3" name="Text Placeholder 2"/>
          <p:cNvSpPr>
            <a:spLocks noGrp="1"/>
          </p:cNvSpPr>
          <p:nvPr>
            <p:ph type="body" sz="quarter" idx="12"/>
          </p:nvPr>
        </p:nvSpPr>
        <p:spPr>
          <a:xfrm>
            <a:off x="343941" y="3802511"/>
            <a:ext cx="6273418" cy="821728"/>
          </a:xfrm>
        </p:spPr>
        <p:txBody>
          <a:bodyPr/>
          <a:lstStyle/>
          <a:p>
            <a:r>
              <a:rPr lang="en-US" sz="2745"/>
              <a:t>Rohith Rajan  &amp; Mohammed Fasiulla</a:t>
            </a:r>
            <a:endParaRPr lang="en-US" sz="2745" dirty="0"/>
          </a:p>
        </p:txBody>
      </p:sp>
    </p:spTree>
    <p:extLst>
      <p:ext uri="{BB962C8B-B14F-4D97-AF65-F5344CB8AC3E}">
        <p14:creationId xmlns:p14="http://schemas.microsoft.com/office/powerpoint/2010/main" val="475476980"/>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379" y="-95023"/>
            <a:ext cx="8534400" cy="1507067"/>
          </a:xfrm>
        </p:spPr>
        <p:txBody>
          <a:bodyPr/>
          <a:lstStyle/>
          <a:p>
            <a:r>
              <a:rPr lang="en-US" dirty="0"/>
              <a:t>What have we done to improvise?</a:t>
            </a:r>
          </a:p>
        </p:txBody>
      </p:sp>
      <p:sp>
        <p:nvSpPr>
          <p:cNvPr id="3" name="Text Placeholder 2"/>
          <p:cNvSpPr>
            <a:spLocks noGrp="1"/>
          </p:cNvSpPr>
          <p:nvPr>
            <p:ph type="body" sz="quarter" idx="11"/>
          </p:nvPr>
        </p:nvSpPr>
        <p:spPr>
          <a:xfrm>
            <a:off x="792153" y="1412044"/>
            <a:ext cx="11655840" cy="4332790"/>
          </a:xfrm>
        </p:spPr>
        <p:txBody>
          <a:bodyPr>
            <a:normAutofit lnSpcReduction="10000"/>
          </a:bodyPr>
          <a:lstStyle/>
          <a:p>
            <a:pPr marL="560241" indent="-560241">
              <a:buFont typeface="Arial" panose="020B0604020202020204" pitchFamily="34" charset="0"/>
              <a:buChar char="•"/>
            </a:pPr>
            <a:r>
              <a:rPr lang="en-US" sz="3137" dirty="0" err="1"/>
              <a:t>Spriting</a:t>
            </a:r>
            <a:endParaRPr lang="en-US" sz="3137" dirty="0"/>
          </a:p>
          <a:p>
            <a:pPr marL="818575" lvl="4" indent="-560241">
              <a:buFont typeface="Arial" panose="020B0604020202020204" pitchFamily="34" charset="0"/>
              <a:buChar char="•"/>
            </a:pPr>
            <a:r>
              <a:rPr lang="en-US" sz="2353" dirty="0"/>
              <a:t>Reduces number of requests and latency overhead</a:t>
            </a:r>
          </a:p>
          <a:p>
            <a:pPr marL="560241" indent="-560241">
              <a:buFont typeface="Arial" panose="020B0604020202020204" pitchFamily="34" charset="0"/>
              <a:buChar char="•"/>
            </a:pPr>
            <a:r>
              <a:rPr lang="en-US" sz="3137" dirty="0" err="1"/>
              <a:t>Inlining</a:t>
            </a:r>
            <a:endParaRPr lang="en-US" sz="3137" dirty="0"/>
          </a:p>
          <a:p>
            <a:pPr marL="818575" lvl="4" indent="-560241">
              <a:buFont typeface="Arial" panose="020B0604020202020204" pitchFamily="34" charset="0"/>
              <a:buChar char="•"/>
            </a:pPr>
            <a:r>
              <a:rPr lang="en-US" sz="2353" dirty="0"/>
              <a:t>Eliminates the request for small resources</a:t>
            </a:r>
            <a:endParaRPr lang="en-US" sz="3137" dirty="0"/>
          </a:p>
          <a:p>
            <a:pPr marL="560241" indent="-560241">
              <a:buFont typeface="Arial" panose="020B0604020202020204" pitchFamily="34" charset="0"/>
              <a:buChar char="•"/>
            </a:pPr>
            <a:r>
              <a:rPr lang="en-US" sz="3137" dirty="0"/>
              <a:t>Concatenation (</a:t>
            </a:r>
            <a:r>
              <a:rPr lang="en-US" sz="3137" dirty="0" err="1"/>
              <a:t>javascript,css</a:t>
            </a:r>
            <a:r>
              <a:rPr lang="en-US" sz="3137" dirty="0"/>
              <a:t>)</a:t>
            </a:r>
          </a:p>
          <a:p>
            <a:pPr marL="1027109" lvl="3" indent="-560241">
              <a:buFont typeface="Arial" panose="020B0604020202020204" pitchFamily="34" charset="0"/>
              <a:buChar char="•"/>
            </a:pPr>
            <a:r>
              <a:rPr lang="en-US" sz="2353" dirty="0"/>
              <a:t>Reduces number of requests and latency overhead</a:t>
            </a:r>
          </a:p>
          <a:p>
            <a:pPr marL="560241" indent="-560241">
              <a:buFont typeface="Arial" panose="020B0604020202020204" pitchFamily="34" charset="0"/>
              <a:buChar char="•"/>
            </a:pPr>
            <a:r>
              <a:rPr lang="en-US" sz="3137" dirty="0" err="1"/>
              <a:t>Sharding</a:t>
            </a:r>
            <a:endParaRPr lang="en-US" sz="3137" dirty="0"/>
          </a:p>
          <a:p>
            <a:pPr marL="818575" lvl="4" indent="-560241">
              <a:buFont typeface="Arial" panose="020B0604020202020204" pitchFamily="34" charset="0"/>
              <a:buChar char="•"/>
            </a:pPr>
            <a:r>
              <a:rPr lang="en-US" sz="2353" dirty="0"/>
              <a:t>overcome max connections ,cookie free requests</a:t>
            </a:r>
          </a:p>
          <a:p>
            <a:pPr marL="560241" indent="-560241">
              <a:buFont typeface="Arial" panose="020B0604020202020204" pitchFamily="34" charset="0"/>
              <a:buChar char="•"/>
            </a:pPr>
            <a:endParaRPr lang="en-US" sz="3137" dirty="0"/>
          </a:p>
        </p:txBody>
      </p:sp>
    </p:spTree>
    <p:extLst>
      <p:ext uri="{BB962C8B-B14F-4D97-AF65-F5344CB8AC3E}">
        <p14:creationId xmlns:p14="http://schemas.microsoft.com/office/powerpoint/2010/main" val="40770328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11" y="151447"/>
            <a:ext cx="8534400" cy="1507067"/>
          </a:xfrm>
        </p:spPr>
        <p:txBody>
          <a:bodyPr/>
          <a:lstStyle/>
          <a:p>
            <a:r>
              <a:rPr lang="en-US" dirty="0" err="1"/>
              <a:t>Spriting</a:t>
            </a:r>
            <a:endParaRPr lang="en-US" dirty="0"/>
          </a:p>
        </p:txBody>
      </p:sp>
      <p:pic>
        <p:nvPicPr>
          <p:cNvPr id="8" name="Picture 7"/>
          <p:cNvPicPr>
            <a:picLocks noChangeAspect="1"/>
          </p:cNvPicPr>
          <p:nvPr/>
        </p:nvPicPr>
        <p:blipFill>
          <a:blip r:embed="rId2"/>
          <a:stretch>
            <a:fillRect/>
          </a:stretch>
        </p:blipFill>
        <p:spPr>
          <a:xfrm>
            <a:off x="2846460" y="151447"/>
            <a:ext cx="6499080" cy="6555106"/>
          </a:xfrm>
          <a:prstGeom prst="rect">
            <a:avLst/>
          </a:prstGeom>
        </p:spPr>
      </p:pic>
    </p:spTree>
    <p:extLst>
      <p:ext uri="{BB962C8B-B14F-4D97-AF65-F5344CB8AC3E}">
        <p14:creationId xmlns:p14="http://schemas.microsoft.com/office/powerpoint/2010/main" val="32298800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601" y="0"/>
            <a:ext cx="8534400" cy="1507067"/>
          </a:xfrm>
        </p:spPr>
        <p:txBody>
          <a:bodyPr/>
          <a:lstStyle/>
          <a:p>
            <a:r>
              <a:rPr lang="en-US" dirty="0" err="1"/>
              <a:t>Inlining</a:t>
            </a:r>
            <a:endParaRPr lang="en-US" dirty="0"/>
          </a:p>
        </p:txBody>
      </p:sp>
      <p:pic>
        <p:nvPicPr>
          <p:cNvPr id="5" name="Picture 4"/>
          <p:cNvPicPr>
            <a:picLocks noChangeAspect="1"/>
          </p:cNvPicPr>
          <p:nvPr/>
        </p:nvPicPr>
        <p:blipFill>
          <a:blip r:embed="rId2"/>
          <a:stretch>
            <a:fillRect/>
          </a:stretch>
        </p:blipFill>
        <p:spPr>
          <a:xfrm>
            <a:off x="1950035" y="1271978"/>
            <a:ext cx="8291930" cy="4696893"/>
          </a:xfrm>
          <a:prstGeom prst="rect">
            <a:avLst/>
          </a:prstGeom>
        </p:spPr>
      </p:pic>
    </p:spTree>
    <p:extLst>
      <p:ext uri="{BB962C8B-B14F-4D97-AF65-F5344CB8AC3E}">
        <p14:creationId xmlns:p14="http://schemas.microsoft.com/office/powerpoint/2010/main" val="17100421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548" y="108279"/>
            <a:ext cx="8534400" cy="1507067"/>
          </a:xfrm>
        </p:spPr>
        <p:txBody>
          <a:bodyPr/>
          <a:lstStyle/>
          <a:p>
            <a:r>
              <a:rPr lang="en-US" dirty="0" err="1"/>
              <a:t>Sharding</a:t>
            </a:r>
            <a:endParaRPr lang="en-US" dirty="0"/>
          </a:p>
        </p:txBody>
      </p:sp>
      <p:pic>
        <p:nvPicPr>
          <p:cNvPr id="4" name="Picture 3"/>
          <p:cNvPicPr>
            <a:picLocks noChangeAspect="1"/>
          </p:cNvPicPr>
          <p:nvPr/>
        </p:nvPicPr>
        <p:blipFill>
          <a:blip r:embed="rId2"/>
          <a:stretch>
            <a:fillRect/>
          </a:stretch>
        </p:blipFill>
        <p:spPr>
          <a:xfrm>
            <a:off x="2528976" y="1262640"/>
            <a:ext cx="6704511" cy="5154443"/>
          </a:xfrm>
          <a:prstGeom prst="rect">
            <a:avLst/>
          </a:prstGeom>
        </p:spPr>
      </p:pic>
    </p:spTree>
    <p:extLst>
      <p:ext uri="{BB962C8B-B14F-4D97-AF65-F5344CB8AC3E}">
        <p14:creationId xmlns:p14="http://schemas.microsoft.com/office/powerpoint/2010/main" val="22241520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923" y="289958"/>
            <a:ext cx="11655078" cy="899537"/>
          </a:xfrm>
        </p:spPr>
        <p:txBody>
          <a:bodyPr/>
          <a:lstStyle/>
          <a:p>
            <a:r>
              <a:rPr lang="en-US" dirty="0"/>
              <a:t>Problems with “optimizations”</a:t>
            </a:r>
          </a:p>
        </p:txBody>
      </p:sp>
      <p:sp>
        <p:nvSpPr>
          <p:cNvPr id="4" name="Rectangle 3"/>
          <p:cNvSpPr/>
          <p:nvPr/>
        </p:nvSpPr>
        <p:spPr>
          <a:xfrm>
            <a:off x="1539174" y="1337342"/>
            <a:ext cx="8740142" cy="4556067"/>
          </a:xfrm>
          <a:prstGeom prst="rect">
            <a:avLst/>
          </a:prstGeom>
        </p:spPr>
        <p:txBody>
          <a:bodyPr wrap="square">
            <a:spAutoFit/>
          </a:bodyPr>
          <a:lstStyle/>
          <a:p>
            <a:pPr marL="560241" indent="-560241">
              <a:buFont typeface="Arial" panose="020B0604020202020204" pitchFamily="34" charset="0"/>
              <a:buChar char="•"/>
            </a:pPr>
            <a:r>
              <a:rPr lang="en-US" sz="3137" dirty="0" err="1"/>
              <a:t>Spriting</a:t>
            </a:r>
            <a:endParaRPr lang="en-US" sz="3137" dirty="0"/>
          </a:p>
          <a:p>
            <a:pPr marL="818575" lvl="4" indent="-560241">
              <a:buFont typeface="Arial" panose="020B0604020202020204" pitchFamily="34" charset="0"/>
              <a:buChar char="•"/>
            </a:pPr>
            <a:r>
              <a:rPr lang="en-US" sz="2353" dirty="0"/>
              <a:t>Painful and annoying preprocessing, cache invalidations, slower executions </a:t>
            </a:r>
            <a:r>
              <a:rPr lang="en-US" sz="2353" dirty="0" err="1"/>
              <a:t>etc</a:t>
            </a:r>
            <a:endParaRPr lang="en-US" sz="2353" dirty="0"/>
          </a:p>
          <a:p>
            <a:pPr marL="560241" indent="-560241">
              <a:buFont typeface="Arial" panose="020B0604020202020204" pitchFamily="34" charset="0"/>
              <a:buChar char="•"/>
            </a:pPr>
            <a:r>
              <a:rPr lang="en-US" sz="3137" dirty="0" err="1"/>
              <a:t>Inlining</a:t>
            </a:r>
            <a:endParaRPr lang="en-US" sz="3137" dirty="0"/>
          </a:p>
          <a:p>
            <a:pPr marL="818575" lvl="4" indent="-560241">
              <a:buFont typeface="Arial" panose="020B0604020202020204" pitchFamily="34" charset="0"/>
              <a:buChar char="•"/>
            </a:pPr>
            <a:r>
              <a:rPr lang="en-US" sz="2353" dirty="0"/>
              <a:t>Resource can’t be </a:t>
            </a:r>
            <a:r>
              <a:rPr lang="en-US" sz="2353" dirty="0" err="1"/>
              <a:t>cached,inflates</a:t>
            </a:r>
            <a:r>
              <a:rPr lang="en-US" sz="2353" dirty="0"/>
              <a:t> parent document,30% overhead of base64</a:t>
            </a:r>
          </a:p>
          <a:p>
            <a:pPr marL="560241" indent="-560241">
              <a:buFont typeface="Arial" panose="020B0604020202020204" pitchFamily="34" charset="0"/>
              <a:buChar char="•"/>
            </a:pPr>
            <a:r>
              <a:rPr lang="en-US" sz="3137" dirty="0"/>
              <a:t>Concatenation (</a:t>
            </a:r>
            <a:r>
              <a:rPr lang="en-US" sz="3137" dirty="0" err="1"/>
              <a:t>javascript,css</a:t>
            </a:r>
            <a:r>
              <a:rPr lang="en-US" sz="3137" dirty="0"/>
              <a:t>)</a:t>
            </a:r>
          </a:p>
          <a:p>
            <a:pPr marL="818575" lvl="4" indent="-560241">
              <a:buFont typeface="Arial" panose="020B0604020202020204" pitchFamily="34" charset="0"/>
              <a:buChar char="•"/>
            </a:pPr>
            <a:r>
              <a:rPr lang="en-US" sz="2353" dirty="0"/>
              <a:t>Less modular code, expensive cache invalidations, slower execution</a:t>
            </a:r>
          </a:p>
          <a:p>
            <a:pPr marL="560241" indent="-560241">
              <a:buFont typeface="Arial" panose="020B0604020202020204" pitchFamily="34" charset="0"/>
              <a:buChar char="•"/>
            </a:pPr>
            <a:r>
              <a:rPr lang="en-US" sz="3137" dirty="0" err="1"/>
              <a:t>Sharding</a:t>
            </a:r>
            <a:endParaRPr lang="en-US" sz="3137" dirty="0"/>
          </a:p>
          <a:p>
            <a:pPr marL="818575" lvl="4" indent="-560241">
              <a:buFont typeface="Arial" panose="020B0604020202020204" pitchFamily="34" charset="0"/>
              <a:buChar char="•"/>
            </a:pPr>
            <a:r>
              <a:rPr lang="en-US" sz="2353" dirty="0"/>
              <a:t>TCP </a:t>
            </a:r>
            <a:r>
              <a:rPr lang="en-US" sz="2353" dirty="0" err="1"/>
              <a:t>slowstart</a:t>
            </a:r>
            <a:r>
              <a:rPr lang="en-US" sz="2353" dirty="0"/>
              <a:t> ?Cause congestion, latency </a:t>
            </a:r>
            <a:r>
              <a:rPr lang="en-US" sz="2353" dirty="0" err="1"/>
              <a:t>etc</a:t>
            </a:r>
            <a:endParaRPr lang="en-US" sz="1765" dirty="0"/>
          </a:p>
        </p:txBody>
      </p:sp>
    </p:spTree>
    <p:extLst>
      <p:ext uri="{BB962C8B-B14F-4D97-AF65-F5344CB8AC3E}">
        <p14:creationId xmlns:p14="http://schemas.microsoft.com/office/powerpoint/2010/main" val="42055578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53" y="351560"/>
            <a:ext cx="8534400" cy="1507067"/>
          </a:xfrm>
        </p:spPr>
        <p:txBody>
          <a:bodyPr/>
          <a:lstStyle/>
          <a:p>
            <a:r>
              <a:rPr lang="en-US" dirty="0"/>
              <a:t>HTTP/2 to the rescue</a:t>
            </a:r>
          </a:p>
        </p:txBody>
      </p:sp>
      <p:sp>
        <p:nvSpPr>
          <p:cNvPr id="3" name="Text Placeholder 2"/>
          <p:cNvSpPr>
            <a:spLocks noGrp="1"/>
          </p:cNvSpPr>
          <p:nvPr>
            <p:ph type="body" sz="quarter" idx="11"/>
          </p:nvPr>
        </p:nvSpPr>
        <p:spPr>
          <a:xfrm>
            <a:off x="792153" y="2009661"/>
            <a:ext cx="11655840" cy="3656923"/>
          </a:xfrm>
        </p:spPr>
        <p:txBody>
          <a:bodyPr>
            <a:normAutofit fontScale="92500" lnSpcReduction="20000"/>
          </a:bodyPr>
          <a:lstStyle/>
          <a:p>
            <a:pPr marL="560241" indent="-560241">
              <a:buFont typeface="Arial" panose="020B0604020202020204" pitchFamily="34" charset="0"/>
              <a:buChar char="•"/>
            </a:pPr>
            <a:r>
              <a:rPr lang="en-US" sz="3529" dirty="0"/>
              <a:t>Improve latency and less RTT sensitive</a:t>
            </a:r>
          </a:p>
          <a:p>
            <a:pPr marL="560241" indent="-560241">
              <a:buFont typeface="Arial" panose="020B0604020202020204" pitchFamily="34" charset="0"/>
              <a:buChar char="•"/>
            </a:pPr>
            <a:r>
              <a:rPr lang="en-US" sz="3529" dirty="0"/>
              <a:t>Fix pipelining and Remove “head of line blocking”</a:t>
            </a:r>
          </a:p>
          <a:p>
            <a:pPr marL="560241" indent="-560241">
              <a:buFont typeface="Arial" panose="020B0604020202020204" pitchFamily="34" charset="0"/>
              <a:buChar char="•"/>
            </a:pPr>
            <a:r>
              <a:rPr lang="en-US" sz="3529" dirty="0"/>
              <a:t>Not require multiple connections</a:t>
            </a:r>
          </a:p>
          <a:p>
            <a:endParaRPr lang="en-US" sz="3529" dirty="0"/>
          </a:p>
          <a:p>
            <a:endParaRPr lang="en-US" sz="3529" dirty="0"/>
          </a:p>
          <a:p>
            <a:r>
              <a:rPr lang="en-US" sz="3529" b="1" dirty="0"/>
              <a:t>Achieved all this by retaining semantics of HTTP 1.1</a:t>
            </a:r>
          </a:p>
        </p:txBody>
      </p:sp>
    </p:spTree>
    <p:extLst>
      <p:ext uri="{BB962C8B-B14F-4D97-AF65-F5344CB8AC3E}">
        <p14:creationId xmlns:p14="http://schemas.microsoft.com/office/powerpoint/2010/main" val="26081509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20" y="60611"/>
            <a:ext cx="8534400" cy="1507067"/>
          </a:xfrm>
        </p:spPr>
        <p:txBody>
          <a:bodyPr/>
          <a:lstStyle/>
          <a:p>
            <a:r>
              <a:rPr lang="en-US" dirty="0"/>
              <a:t>What is HTTP	/2</a:t>
            </a:r>
          </a:p>
        </p:txBody>
      </p:sp>
      <p:sp>
        <p:nvSpPr>
          <p:cNvPr id="3" name="Text Placeholder 2"/>
          <p:cNvSpPr>
            <a:spLocks noGrp="1"/>
          </p:cNvSpPr>
          <p:nvPr>
            <p:ph type="body" sz="quarter" idx="11"/>
          </p:nvPr>
        </p:nvSpPr>
        <p:spPr>
          <a:xfrm>
            <a:off x="667120" y="1297295"/>
            <a:ext cx="11655840" cy="5244004"/>
          </a:xfrm>
        </p:spPr>
        <p:txBody>
          <a:bodyPr>
            <a:normAutofit fontScale="92500" lnSpcReduction="10000"/>
          </a:bodyPr>
          <a:lstStyle/>
          <a:p>
            <a:pPr marL="336145" indent="-336145">
              <a:buFont typeface="Arial" panose="020B0604020202020204" pitchFamily="34" charset="0"/>
              <a:buChar char="•"/>
            </a:pPr>
            <a:r>
              <a:rPr lang="en-US" sz="3137" dirty="0"/>
              <a:t>HTTP/2 uses a single, multiplexed connection, replacing the multiple connections per domain that browsers opened up in HTTP/1.x. </a:t>
            </a:r>
          </a:p>
          <a:p>
            <a:pPr marL="336145" indent="-336145">
              <a:buFont typeface="Arial" panose="020B0604020202020204" pitchFamily="34" charset="0"/>
              <a:buChar char="•"/>
            </a:pPr>
            <a:endParaRPr lang="en-US" sz="3137" dirty="0"/>
          </a:p>
          <a:p>
            <a:pPr marL="336145" indent="-336145">
              <a:buFont typeface="Arial" panose="020B0604020202020204" pitchFamily="34" charset="0"/>
              <a:buChar char="•"/>
            </a:pPr>
            <a:r>
              <a:rPr lang="en-US" sz="3137" dirty="0"/>
              <a:t>HTTP/2 compresses header data and sends it in a concise, binary format, rather than the plain text format used previously. </a:t>
            </a:r>
          </a:p>
          <a:p>
            <a:pPr marL="336145" indent="-336145">
              <a:buFont typeface="Arial" panose="020B0604020202020204" pitchFamily="34" charset="0"/>
              <a:buChar char="•"/>
            </a:pPr>
            <a:endParaRPr lang="en-US" sz="3137" dirty="0"/>
          </a:p>
          <a:p>
            <a:pPr marL="336145" indent="-336145">
              <a:buFont typeface="Arial" panose="020B0604020202020204" pitchFamily="34" charset="0"/>
              <a:buChar char="•"/>
            </a:pPr>
            <a:r>
              <a:rPr lang="en-US" sz="3137" dirty="0"/>
              <a:t>By using a single connection, HTTP/2 reduces the need for several popular HTTP/1.x optimizations, making your web applications simpler.</a:t>
            </a:r>
          </a:p>
          <a:p>
            <a:endParaRPr lang="en-US" sz="1961" dirty="0"/>
          </a:p>
        </p:txBody>
      </p:sp>
    </p:spTree>
    <p:extLst>
      <p:ext uri="{BB962C8B-B14F-4D97-AF65-F5344CB8AC3E}">
        <p14:creationId xmlns:p14="http://schemas.microsoft.com/office/powerpoint/2010/main" val="8852428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HTTP/2 Demo</a:t>
            </a:r>
            <a:br>
              <a:rPr lang="en-US" dirty="0"/>
            </a:br>
            <a:br>
              <a:rPr lang="en-US" dirty="0"/>
            </a:br>
            <a:r>
              <a:rPr lang="en-US" sz="2400" dirty="0"/>
              <a:t>https://http2demo.cloudapp.net</a:t>
            </a:r>
            <a:endParaRPr lang="en-US" dirty="0"/>
          </a:p>
        </p:txBody>
      </p:sp>
      <p:sp>
        <p:nvSpPr>
          <p:cNvPr id="3" name="Text Placeholder 2"/>
          <p:cNvSpPr>
            <a:spLocks noGrp="1"/>
          </p:cNvSpPr>
          <p:nvPr>
            <p:ph type="body" sz="quarter" idx="12"/>
          </p:nvPr>
        </p:nvSpPr>
        <p:spPr/>
        <p:txBody>
          <a:bodyPr/>
          <a:lstStyle/>
          <a:p>
            <a:r>
              <a:rPr lang="en-US" dirty="0"/>
              <a:t>How fast it can be ?</a:t>
            </a:r>
          </a:p>
        </p:txBody>
      </p:sp>
    </p:spTree>
    <p:extLst>
      <p:ext uri="{BB962C8B-B14F-4D97-AF65-F5344CB8AC3E}">
        <p14:creationId xmlns:p14="http://schemas.microsoft.com/office/powerpoint/2010/main" val="65840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749" y="0"/>
            <a:ext cx="8534400" cy="1507067"/>
          </a:xfrm>
        </p:spPr>
        <p:txBody>
          <a:bodyPr/>
          <a:lstStyle/>
          <a:p>
            <a:r>
              <a:rPr lang="en-US" dirty="0"/>
              <a:t>HTTP/2 support</a:t>
            </a:r>
          </a:p>
        </p:txBody>
      </p:sp>
      <p:sp>
        <p:nvSpPr>
          <p:cNvPr id="3" name="Text Placeholder 2"/>
          <p:cNvSpPr>
            <a:spLocks noGrp="1"/>
          </p:cNvSpPr>
          <p:nvPr>
            <p:ph type="body" sz="quarter" idx="10"/>
          </p:nvPr>
        </p:nvSpPr>
        <p:spPr>
          <a:xfrm>
            <a:off x="269241" y="1206695"/>
            <a:ext cx="5378548" cy="635430"/>
          </a:xfrm>
        </p:spPr>
        <p:txBody>
          <a:bodyPr/>
          <a:lstStyle/>
          <a:p>
            <a:r>
              <a:rPr lang="en-US" dirty="0"/>
              <a:t>Servers</a:t>
            </a:r>
          </a:p>
        </p:txBody>
      </p:sp>
      <p:sp>
        <p:nvSpPr>
          <p:cNvPr id="4" name="Text Placeholder 3"/>
          <p:cNvSpPr>
            <a:spLocks noGrp="1"/>
          </p:cNvSpPr>
          <p:nvPr>
            <p:ph type="body" sz="quarter" idx="11"/>
          </p:nvPr>
        </p:nvSpPr>
        <p:spPr>
          <a:xfrm>
            <a:off x="6544215" y="1206695"/>
            <a:ext cx="5378548" cy="635430"/>
          </a:xfrm>
        </p:spPr>
        <p:txBody>
          <a:bodyPr/>
          <a:lstStyle/>
          <a:p>
            <a:r>
              <a:rPr lang="en-US" dirty="0"/>
              <a:t>Browsers</a:t>
            </a:r>
          </a:p>
        </p:txBody>
      </p:sp>
      <p:sp>
        <p:nvSpPr>
          <p:cNvPr id="5" name="TextBox 4"/>
          <p:cNvSpPr txBox="1"/>
          <p:nvPr/>
        </p:nvSpPr>
        <p:spPr>
          <a:xfrm>
            <a:off x="642749" y="2308470"/>
            <a:ext cx="4706230" cy="256769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Microsoft IIS  – windows 10 and windows server 2016(beta)</a:t>
            </a:r>
          </a:p>
          <a:p>
            <a:pPr>
              <a:lnSpc>
                <a:spcPct val="90000"/>
              </a:lnSpc>
              <a:spcAft>
                <a:spcPts val="588"/>
              </a:spcAft>
            </a:pPr>
            <a:r>
              <a:rPr lang="en-US" sz="1961" dirty="0">
                <a:gradFill>
                  <a:gsLst>
                    <a:gs pos="2917">
                      <a:schemeClr val="tx1"/>
                    </a:gs>
                    <a:gs pos="30000">
                      <a:schemeClr val="tx1"/>
                    </a:gs>
                  </a:gsLst>
                  <a:lin ang="5400000" scaled="0"/>
                </a:gradFill>
              </a:rPr>
              <a:t>Apache 2.4.12</a:t>
            </a:r>
          </a:p>
          <a:p>
            <a:pPr>
              <a:lnSpc>
                <a:spcPct val="90000"/>
              </a:lnSpc>
              <a:spcAft>
                <a:spcPts val="588"/>
              </a:spcAft>
            </a:pPr>
            <a:r>
              <a:rPr lang="en-US" sz="1961" dirty="0">
                <a:gradFill>
                  <a:gsLst>
                    <a:gs pos="2917">
                      <a:schemeClr val="tx1"/>
                    </a:gs>
                    <a:gs pos="30000">
                      <a:schemeClr val="tx1"/>
                    </a:gs>
                  </a:gsLst>
                  <a:lin ang="5400000" scaled="0"/>
                </a:gradFill>
              </a:rPr>
              <a:t>Nginx 1.9.5</a:t>
            </a:r>
          </a:p>
          <a:p>
            <a:pPr>
              <a:lnSpc>
                <a:spcPct val="90000"/>
              </a:lnSpc>
              <a:spcAft>
                <a:spcPts val="588"/>
              </a:spcAft>
            </a:pPr>
            <a:r>
              <a:rPr lang="en-US" sz="1961" dirty="0">
                <a:gradFill>
                  <a:gsLst>
                    <a:gs pos="2917">
                      <a:schemeClr val="tx1"/>
                    </a:gs>
                    <a:gs pos="30000">
                      <a:schemeClr val="tx1"/>
                    </a:gs>
                  </a:gsLst>
                  <a:lin ang="5400000" scaled="0"/>
                </a:gradFill>
              </a:rPr>
              <a:t>Jetty 9.3</a:t>
            </a:r>
          </a:p>
          <a:p>
            <a:pPr>
              <a:lnSpc>
                <a:spcPct val="90000"/>
              </a:lnSpc>
              <a:spcAft>
                <a:spcPts val="588"/>
              </a:spcAft>
            </a:pPr>
            <a:r>
              <a:rPr lang="en-US" sz="1961" dirty="0">
                <a:gradFill>
                  <a:gsLst>
                    <a:gs pos="2917">
                      <a:schemeClr val="tx1"/>
                    </a:gs>
                    <a:gs pos="30000">
                      <a:schemeClr val="tx1"/>
                    </a:gs>
                  </a:gsLst>
                  <a:lin ang="5400000" scaled="0"/>
                </a:gradFill>
              </a:rPr>
              <a:t>And many </a:t>
            </a:r>
            <a:r>
              <a:rPr lang="en-US" sz="1961" dirty="0">
                <a:gradFill>
                  <a:gsLst>
                    <a:gs pos="2917">
                      <a:schemeClr val="tx1"/>
                    </a:gs>
                    <a:gs pos="30000">
                      <a:schemeClr val="tx1"/>
                    </a:gs>
                  </a:gsLst>
                  <a:lin ang="5400000" scaled="0"/>
                </a:gradFill>
                <a:hlinkClick r:id="rId2"/>
              </a:rPr>
              <a:t>more</a:t>
            </a:r>
            <a:endParaRPr lang="en-US" sz="1961" dirty="0">
              <a:gradFill>
                <a:gsLst>
                  <a:gs pos="2917">
                    <a:schemeClr val="tx1"/>
                  </a:gs>
                  <a:gs pos="30000">
                    <a:schemeClr val="tx1"/>
                  </a:gs>
                </a:gsLst>
                <a:lin ang="5400000" scaled="0"/>
              </a:gradFill>
            </a:endParaRPr>
          </a:p>
          <a:p>
            <a:pPr>
              <a:lnSpc>
                <a:spcPct val="90000"/>
              </a:lnSpc>
              <a:spcAft>
                <a:spcPts val="588"/>
              </a:spcAft>
            </a:pPr>
            <a:endParaRPr lang="en-US" sz="1961" dirty="0">
              <a:gradFill>
                <a:gsLst>
                  <a:gs pos="2917">
                    <a:schemeClr val="tx1"/>
                  </a:gs>
                  <a:gs pos="30000">
                    <a:schemeClr val="tx1"/>
                  </a:gs>
                </a:gsLst>
                <a:lin ang="5400000" scaled="0"/>
              </a:gradFill>
            </a:endParaRPr>
          </a:p>
        </p:txBody>
      </p:sp>
      <p:sp>
        <p:nvSpPr>
          <p:cNvPr id="6" name="Rectangle 5"/>
          <p:cNvSpPr/>
          <p:nvPr/>
        </p:nvSpPr>
        <p:spPr>
          <a:xfrm>
            <a:off x="2211492" y="6192976"/>
            <a:ext cx="8291930" cy="362072"/>
          </a:xfrm>
          <a:prstGeom prst="rect">
            <a:avLst/>
          </a:prstGeom>
        </p:spPr>
        <p:txBody>
          <a:bodyPr wrap="square">
            <a:spAutoFit/>
          </a:bodyPr>
          <a:lstStyle/>
          <a:p>
            <a:r>
              <a:rPr lang="en-IN" sz="1765" b="1" dirty="0"/>
              <a:t>HTTP/2 is used by 2.1%</a:t>
            </a:r>
            <a:r>
              <a:rPr lang="en-IN" sz="1765" dirty="0"/>
              <a:t> of all the websites   reference: http://w3techs.com/</a:t>
            </a:r>
            <a:endParaRPr lang="en-US" sz="1765" dirty="0"/>
          </a:p>
        </p:txBody>
      </p:sp>
      <p:sp>
        <p:nvSpPr>
          <p:cNvPr id="7" name="TextBox 6"/>
          <p:cNvSpPr txBox="1"/>
          <p:nvPr/>
        </p:nvSpPr>
        <p:spPr>
          <a:xfrm>
            <a:off x="6444206" y="2100743"/>
            <a:ext cx="4078861" cy="3337093"/>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Edge</a:t>
            </a:r>
          </a:p>
          <a:p>
            <a:pPr>
              <a:lnSpc>
                <a:spcPct val="90000"/>
              </a:lnSpc>
              <a:spcAft>
                <a:spcPts val="588"/>
              </a:spcAft>
            </a:pPr>
            <a:r>
              <a:rPr lang="en-US" sz="1961" dirty="0">
                <a:gradFill>
                  <a:gsLst>
                    <a:gs pos="2917">
                      <a:schemeClr val="tx1"/>
                    </a:gs>
                    <a:gs pos="30000">
                      <a:schemeClr val="tx1"/>
                    </a:gs>
                  </a:gsLst>
                  <a:lin ang="5400000" scaled="0"/>
                </a:gradFill>
              </a:rPr>
              <a:t>IE11 (windows 10)</a:t>
            </a:r>
          </a:p>
          <a:p>
            <a:pPr>
              <a:lnSpc>
                <a:spcPct val="90000"/>
              </a:lnSpc>
              <a:spcAft>
                <a:spcPts val="588"/>
              </a:spcAft>
            </a:pPr>
            <a:r>
              <a:rPr lang="en-US" sz="1961" dirty="0">
                <a:gradFill>
                  <a:gsLst>
                    <a:gs pos="2917">
                      <a:schemeClr val="tx1"/>
                    </a:gs>
                    <a:gs pos="30000">
                      <a:schemeClr val="tx1"/>
                    </a:gs>
                  </a:gsLst>
                  <a:lin ang="5400000" scaled="0"/>
                </a:gradFill>
              </a:rPr>
              <a:t>Firefox 40+</a:t>
            </a:r>
          </a:p>
          <a:p>
            <a:pPr>
              <a:lnSpc>
                <a:spcPct val="90000"/>
              </a:lnSpc>
              <a:spcAft>
                <a:spcPts val="588"/>
              </a:spcAft>
            </a:pPr>
            <a:r>
              <a:rPr lang="en-US" sz="1961" dirty="0">
                <a:gradFill>
                  <a:gsLst>
                    <a:gs pos="2917">
                      <a:schemeClr val="tx1"/>
                    </a:gs>
                    <a:gs pos="30000">
                      <a:schemeClr val="tx1"/>
                    </a:gs>
                  </a:gsLst>
                  <a:lin ang="5400000" scaled="0"/>
                </a:gradFill>
              </a:rPr>
              <a:t>Chrome 43+</a:t>
            </a:r>
          </a:p>
          <a:p>
            <a:pPr>
              <a:lnSpc>
                <a:spcPct val="90000"/>
              </a:lnSpc>
              <a:spcAft>
                <a:spcPts val="588"/>
              </a:spcAft>
            </a:pPr>
            <a:r>
              <a:rPr lang="en-US" sz="1961" dirty="0">
                <a:gradFill>
                  <a:gsLst>
                    <a:gs pos="2917">
                      <a:schemeClr val="tx1"/>
                    </a:gs>
                    <a:gs pos="30000">
                      <a:schemeClr val="tx1"/>
                    </a:gs>
                  </a:gsLst>
                  <a:lin ang="5400000" scaled="0"/>
                </a:gradFill>
              </a:rPr>
              <a:t>Safari 9+</a:t>
            </a:r>
          </a:p>
          <a:p>
            <a:pPr>
              <a:lnSpc>
                <a:spcPct val="90000"/>
              </a:lnSpc>
              <a:spcAft>
                <a:spcPts val="588"/>
              </a:spcAft>
            </a:pPr>
            <a:r>
              <a:rPr lang="en-US" sz="1961" dirty="0">
                <a:gradFill>
                  <a:gsLst>
                    <a:gs pos="2917">
                      <a:schemeClr val="tx1"/>
                    </a:gs>
                    <a:gs pos="30000">
                      <a:schemeClr val="tx1"/>
                    </a:gs>
                  </a:gsLst>
                  <a:lin ang="5400000" scaled="0"/>
                </a:gradFill>
              </a:rPr>
              <a:t>Opera 32+</a:t>
            </a:r>
          </a:p>
          <a:p>
            <a:pPr>
              <a:lnSpc>
                <a:spcPct val="90000"/>
              </a:lnSpc>
              <a:spcAft>
                <a:spcPts val="588"/>
              </a:spcAft>
            </a:pPr>
            <a:r>
              <a:rPr lang="en-US" sz="1961" dirty="0">
                <a:gradFill>
                  <a:gsLst>
                    <a:gs pos="2917">
                      <a:schemeClr val="tx1"/>
                    </a:gs>
                    <a:gs pos="30000">
                      <a:schemeClr val="tx1"/>
                    </a:gs>
                  </a:gsLst>
                  <a:lin ang="5400000" scaled="0"/>
                </a:gradFill>
              </a:rPr>
              <a:t>IOS Safari 9.1+</a:t>
            </a:r>
          </a:p>
          <a:p>
            <a:pPr>
              <a:lnSpc>
                <a:spcPct val="90000"/>
              </a:lnSpc>
              <a:spcAft>
                <a:spcPts val="588"/>
              </a:spcAft>
            </a:pPr>
            <a:r>
              <a:rPr lang="en-US" sz="1961" dirty="0">
                <a:gradFill>
                  <a:gsLst>
                    <a:gs pos="2917">
                      <a:schemeClr val="tx1"/>
                    </a:gs>
                    <a:gs pos="30000">
                      <a:schemeClr val="tx1"/>
                    </a:gs>
                  </a:gsLst>
                  <a:lin ang="5400000" scaled="0"/>
                </a:gradFill>
              </a:rPr>
              <a:t>Chrome for Android 46+</a:t>
            </a:r>
          </a:p>
          <a:p>
            <a:pPr>
              <a:lnSpc>
                <a:spcPct val="90000"/>
              </a:lnSpc>
              <a:spcAft>
                <a:spcPts val="588"/>
              </a:spcAft>
            </a:pPr>
            <a:r>
              <a:rPr lang="en-US" sz="1961" dirty="0">
                <a:gradFill>
                  <a:gsLst>
                    <a:gs pos="2917">
                      <a:schemeClr val="tx1"/>
                    </a:gs>
                    <a:gs pos="30000">
                      <a:schemeClr val="tx1"/>
                    </a:gs>
                  </a:gsLst>
                  <a:lin ang="5400000" scaled="0"/>
                </a:gradFill>
              </a:rPr>
              <a:t>CURL</a:t>
            </a:r>
          </a:p>
        </p:txBody>
      </p:sp>
      <p:sp>
        <p:nvSpPr>
          <p:cNvPr id="8" name="TextBox 7"/>
          <p:cNvSpPr txBox="1"/>
          <p:nvPr/>
        </p:nvSpPr>
        <p:spPr>
          <a:xfrm>
            <a:off x="2211492" y="5711258"/>
            <a:ext cx="10831800" cy="534056"/>
          </a:xfrm>
          <a:prstGeom prst="rect">
            <a:avLst/>
          </a:prstGeom>
          <a:noFill/>
        </p:spPr>
        <p:txBody>
          <a:bodyPr wrap="squar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rPr>
              <a:t>Google ,</a:t>
            </a:r>
            <a:r>
              <a:rPr lang="en-US" sz="1765" dirty="0" err="1">
                <a:gradFill>
                  <a:gsLst>
                    <a:gs pos="2917">
                      <a:schemeClr val="tx1"/>
                    </a:gs>
                    <a:gs pos="30000">
                      <a:schemeClr val="tx1"/>
                    </a:gs>
                  </a:gsLst>
                  <a:lin ang="5400000" scaled="0"/>
                </a:gradFill>
              </a:rPr>
              <a:t>facebook</a:t>
            </a:r>
            <a:r>
              <a:rPr lang="en-US" sz="1765" dirty="0">
                <a:gradFill>
                  <a:gsLst>
                    <a:gs pos="2917">
                      <a:schemeClr val="tx1"/>
                    </a:gs>
                    <a:gs pos="30000">
                      <a:schemeClr val="tx1"/>
                    </a:gs>
                  </a:gsLst>
                  <a:lin ang="5400000" scaled="0"/>
                </a:gradFill>
              </a:rPr>
              <a:t>, twitter ,</a:t>
            </a:r>
            <a:r>
              <a:rPr lang="en-US" sz="1765" dirty="0" err="1">
                <a:gradFill>
                  <a:gsLst>
                    <a:gs pos="2917">
                      <a:schemeClr val="tx1"/>
                    </a:gs>
                    <a:gs pos="30000">
                      <a:schemeClr val="tx1"/>
                    </a:gs>
                  </a:gsLst>
                  <a:lin ang="5400000" scaled="0"/>
                </a:gradFill>
              </a:rPr>
              <a:t>yahoo,youtube</a:t>
            </a:r>
            <a:r>
              <a:rPr lang="en-US" sz="1765" dirty="0">
                <a:gradFill>
                  <a:gsLst>
                    <a:gs pos="2917">
                      <a:schemeClr val="tx1"/>
                    </a:gs>
                    <a:gs pos="30000">
                      <a:schemeClr val="tx1"/>
                    </a:gs>
                  </a:gsLst>
                  <a:lin ang="5400000" scaled="0"/>
                </a:gradFill>
              </a:rPr>
              <a:t> and many more are using http/2 already</a:t>
            </a:r>
          </a:p>
        </p:txBody>
      </p:sp>
    </p:spTree>
    <p:extLst>
      <p:ext uri="{BB962C8B-B14F-4D97-AF65-F5344CB8AC3E}">
        <p14:creationId xmlns:p14="http://schemas.microsoft.com/office/powerpoint/2010/main" val="14506679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585" y="368260"/>
            <a:ext cx="8534400" cy="1507067"/>
          </a:xfrm>
        </p:spPr>
        <p:txBody>
          <a:bodyPr/>
          <a:lstStyle/>
          <a:p>
            <a:r>
              <a:rPr lang="en-US" dirty="0"/>
              <a:t>With HTTP/2 – you can</a:t>
            </a:r>
          </a:p>
        </p:txBody>
      </p:sp>
      <p:sp>
        <p:nvSpPr>
          <p:cNvPr id="3" name="Rectangle 2"/>
          <p:cNvSpPr/>
          <p:nvPr/>
        </p:nvSpPr>
        <p:spPr>
          <a:xfrm>
            <a:off x="301190" y="2448390"/>
            <a:ext cx="6094444" cy="1056042"/>
          </a:xfrm>
          <a:prstGeom prst="rect">
            <a:avLst/>
          </a:prstGeom>
        </p:spPr>
        <p:txBody>
          <a:bodyPr>
            <a:spAutoFit/>
          </a:bodyPr>
          <a:lstStyle/>
          <a:p>
            <a:pPr marL="448193" indent="-448193">
              <a:buFont typeface="Arial" panose="020B0604020202020204" pitchFamily="34" charset="0"/>
              <a:buChar char="•"/>
            </a:pPr>
            <a:r>
              <a:rPr lang="en-US" sz="3137" dirty="0" err="1"/>
              <a:t>Unshard</a:t>
            </a:r>
            <a:r>
              <a:rPr lang="en-US" sz="3137" dirty="0"/>
              <a:t> your assets</a:t>
            </a:r>
          </a:p>
          <a:p>
            <a:pPr marL="448193" indent="-448193">
              <a:buFont typeface="Arial" panose="020B0604020202020204" pitchFamily="34" charset="0"/>
              <a:buChar char="•"/>
            </a:pPr>
            <a:r>
              <a:rPr lang="en-US" sz="3137" dirty="0"/>
              <a:t>Undo http 1.x hacks</a:t>
            </a:r>
          </a:p>
        </p:txBody>
      </p:sp>
      <p:sp>
        <p:nvSpPr>
          <p:cNvPr id="4" name="Rectangle 3"/>
          <p:cNvSpPr/>
          <p:nvPr/>
        </p:nvSpPr>
        <p:spPr>
          <a:xfrm>
            <a:off x="7216531" y="2448390"/>
            <a:ext cx="6094444" cy="1538804"/>
          </a:xfrm>
          <a:prstGeom prst="rect">
            <a:avLst/>
          </a:prstGeom>
        </p:spPr>
        <p:txBody>
          <a:bodyPr>
            <a:spAutoFit/>
          </a:bodyPr>
          <a:lstStyle/>
          <a:p>
            <a:pPr marL="448193" indent="-448193">
              <a:buFont typeface="Arial" panose="020B0604020202020204" pitchFamily="34" charset="0"/>
              <a:buChar char="•"/>
            </a:pPr>
            <a:r>
              <a:rPr lang="en-US" sz="3137" dirty="0"/>
              <a:t>Faster delivery</a:t>
            </a:r>
          </a:p>
          <a:p>
            <a:pPr marL="448193" indent="-448193">
              <a:buFont typeface="Arial" panose="020B0604020202020204" pitchFamily="34" charset="0"/>
              <a:buChar char="•"/>
            </a:pPr>
            <a:r>
              <a:rPr lang="en-US" sz="3137" dirty="0"/>
              <a:t>Better caching</a:t>
            </a:r>
          </a:p>
          <a:p>
            <a:pPr marL="448193" indent="-448193">
              <a:buFont typeface="Arial" panose="020B0604020202020204" pitchFamily="34" charset="0"/>
              <a:buChar char="•"/>
            </a:pPr>
            <a:endParaRPr lang="en-US" sz="3137" dirty="0"/>
          </a:p>
        </p:txBody>
      </p:sp>
    </p:spTree>
    <p:extLst>
      <p:ext uri="{BB962C8B-B14F-4D97-AF65-F5344CB8AC3E}">
        <p14:creationId xmlns:p14="http://schemas.microsoft.com/office/powerpoint/2010/main" val="291689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8478" y="1561449"/>
            <a:ext cx="11653523" cy="4851759"/>
          </a:xfrm>
        </p:spPr>
        <p:txBody>
          <a:bodyPr/>
          <a:lstStyle/>
          <a:p>
            <a:pPr marL="672290" indent="-672290">
              <a:buFont typeface="Arial" panose="020B0604020202020204" pitchFamily="34" charset="0"/>
              <a:buChar char="•"/>
            </a:pPr>
            <a:r>
              <a:rPr lang="en-US" sz="3529" dirty="0"/>
              <a:t>Web (HTTP 1.1) and it’s current state</a:t>
            </a:r>
          </a:p>
          <a:p>
            <a:pPr marL="672290" indent="-672290">
              <a:buFont typeface="Arial" panose="020B0604020202020204" pitchFamily="34" charset="0"/>
              <a:buChar char="•"/>
            </a:pPr>
            <a:r>
              <a:rPr lang="en-US" sz="3529" dirty="0"/>
              <a:t>What is (HTTP/2) – and How fast is it?</a:t>
            </a:r>
          </a:p>
          <a:p>
            <a:pPr marL="672290" indent="-672290">
              <a:buFont typeface="Arial" panose="020B0604020202020204" pitchFamily="34" charset="0"/>
              <a:buChar char="•"/>
            </a:pPr>
            <a:r>
              <a:rPr lang="en-US" sz="3529" dirty="0"/>
              <a:t>Goals of HTTP/2</a:t>
            </a:r>
          </a:p>
          <a:p>
            <a:pPr marL="672290" indent="-672290">
              <a:buFont typeface="Arial" panose="020B0604020202020204" pitchFamily="34" charset="0"/>
              <a:buChar char="•"/>
            </a:pPr>
            <a:r>
              <a:rPr lang="en-US" sz="3529" dirty="0"/>
              <a:t>HTTP/2 Concepts</a:t>
            </a:r>
          </a:p>
          <a:p>
            <a:pPr marL="672290" indent="-672290">
              <a:buFont typeface="Arial" panose="020B0604020202020204" pitchFamily="34" charset="0"/>
              <a:buChar char="•"/>
            </a:pPr>
            <a:r>
              <a:rPr lang="en-US" sz="3529" dirty="0"/>
              <a:t>How to troubleshoot ?</a:t>
            </a:r>
          </a:p>
          <a:p>
            <a:endParaRPr lang="en-US" dirty="0"/>
          </a:p>
          <a:p>
            <a:pPr marL="672290" indent="-672290">
              <a:buFont typeface="Arial" panose="020B0604020202020204" pitchFamily="34" charset="0"/>
              <a:buChar char="•"/>
            </a:pPr>
            <a:endParaRPr lang="en-US" dirty="0"/>
          </a:p>
        </p:txBody>
      </p:sp>
      <p:sp>
        <p:nvSpPr>
          <p:cNvPr id="3" name="Title 2"/>
          <p:cNvSpPr>
            <a:spLocks noGrp="1"/>
          </p:cNvSpPr>
          <p:nvPr>
            <p:ph type="title"/>
          </p:nvPr>
        </p:nvSpPr>
        <p:spPr>
          <a:xfrm>
            <a:off x="119835" y="142110"/>
            <a:ext cx="11655840" cy="899537"/>
          </a:xfrm>
        </p:spPr>
        <p:txBody>
          <a:bodyPr>
            <a:normAutofit fontScale="90000"/>
          </a:bodyPr>
          <a:lstStyle/>
          <a:p>
            <a:r>
              <a:rPr lang="en-US" dirty="0"/>
              <a:t>Agenda</a:t>
            </a:r>
          </a:p>
        </p:txBody>
      </p:sp>
    </p:spTree>
    <p:extLst>
      <p:ext uri="{BB962C8B-B14F-4D97-AF65-F5344CB8AC3E}">
        <p14:creationId xmlns:p14="http://schemas.microsoft.com/office/powerpoint/2010/main" val="28568735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7108" y="1785555"/>
            <a:ext cx="11653523" cy="3928477"/>
          </a:xfrm>
        </p:spPr>
        <p:txBody>
          <a:bodyPr/>
          <a:lstStyle/>
          <a:p>
            <a:r>
              <a:rPr lang="en-IN" sz="3529" dirty="0"/>
              <a:t>http2 shipped with TLS as optional</a:t>
            </a:r>
          </a:p>
          <a:p>
            <a:r>
              <a:rPr lang="en-IN" sz="3529" dirty="0"/>
              <a:t>But Firefox and Chrome </a:t>
            </a:r>
            <a:r>
              <a:rPr lang="en-IN" sz="3529" dirty="0" err="1"/>
              <a:t>devs</a:t>
            </a:r>
            <a:r>
              <a:rPr lang="en-IN" sz="3529" dirty="0"/>
              <a:t> have stated clearly that they will only </a:t>
            </a:r>
            <a:r>
              <a:rPr lang="en-US" sz="3529" dirty="0"/>
              <a:t>implement http2 over TLS</a:t>
            </a:r>
          </a:p>
          <a:p>
            <a:r>
              <a:rPr lang="en-IN" sz="3529" dirty="0"/>
              <a:t>The spec specifies that TLS should be at least version 1.2 and there are cipher suite </a:t>
            </a:r>
            <a:r>
              <a:rPr lang="en-IN" sz="3529" dirty="0">
                <a:hlinkClick r:id="rId2"/>
              </a:rPr>
              <a:t>restrictions</a:t>
            </a:r>
            <a:r>
              <a:rPr lang="en-IN" sz="3529" dirty="0"/>
              <a:t>.</a:t>
            </a:r>
          </a:p>
          <a:p>
            <a:r>
              <a:rPr lang="en-US" sz="3529" dirty="0"/>
              <a:t>Application Layer Protocol Negotiation –protocol used to negotiate HTTP/2 with TLS servers</a:t>
            </a:r>
          </a:p>
        </p:txBody>
      </p:sp>
      <p:sp>
        <p:nvSpPr>
          <p:cNvPr id="3" name="Title 2"/>
          <p:cNvSpPr>
            <a:spLocks noGrp="1"/>
          </p:cNvSpPr>
          <p:nvPr>
            <p:ph type="title"/>
          </p:nvPr>
        </p:nvSpPr>
        <p:spPr>
          <a:xfrm>
            <a:off x="658575" y="0"/>
            <a:ext cx="8534400" cy="1507067"/>
          </a:xfrm>
        </p:spPr>
        <p:txBody>
          <a:bodyPr/>
          <a:lstStyle/>
          <a:p>
            <a:r>
              <a:rPr lang="en-US" b="1" dirty="0"/>
              <a:t>http2 for https://   - h2</a:t>
            </a:r>
            <a:endParaRPr lang="en-US" dirty="0"/>
          </a:p>
        </p:txBody>
      </p:sp>
    </p:spTree>
    <p:extLst>
      <p:ext uri="{BB962C8B-B14F-4D97-AF65-F5344CB8AC3E}">
        <p14:creationId xmlns:p14="http://schemas.microsoft.com/office/powerpoint/2010/main" val="2843316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2051739"/>
          </a:xfrm>
        </p:spPr>
        <p:txBody>
          <a:bodyPr/>
          <a:lstStyle/>
          <a:p>
            <a:r>
              <a:rPr lang="en-US" dirty="0"/>
              <a:t>Uses Upgrade header</a:t>
            </a:r>
          </a:p>
          <a:p>
            <a:r>
              <a:rPr lang="en-IN" dirty="0"/>
              <a:t>Internet Explorer team expressed plans to support</a:t>
            </a:r>
          </a:p>
          <a:p>
            <a:r>
              <a:rPr lang="en-US" dirty="0"/>
              <a:t>curl and </a:t>
            </a:r>
            <a:r>
              <a:rPr lang="en-US" dirty="0" err="1"/>
              <a:t>libcurl</a:t>
            </a:r>
            <a:r>
              <a:rPr lang="en-IN" dirty="0"/>
              <a:t> already supports this.</a:t>
            </a:r>
            <a:endParaRPr lang="en-US" dirty="0"/>
          </a:p>
        </p:txBody>
      </p:sp>
      <p:sp>
        <p:nvSpPr>
          <p:cNvPr id="3" name="Title 2"/>
          <p:cNvSpPr>
            <a:spLocks noGrp="1"/>
          </p:cNvSpPr>
          <p:nvPr>
            <p:ph type="title"/>
          </p:nvPr>
        </p:nvSpPr>
        <p:spPr>
          <a:xfrm>
            <a:off x="818435" y="812954"/>
            <a:ext cx="8534400" cy="1507067"/>
          </a:xfrm>
        </p:spPr>
        <p:txBody>
          <a:bodyPr/>
          <a:lstStyle/>
          <a:p>
            <a:r>
              <a:rPr lang="en-US" dirty="0"/>
              <a:t>http2 for http://    -h2c</a:t>
            </a:r>
          </a:p>
        </p:txBody>
      </p:sp>
      <p:sp>
        <p:nvSpPr>
          <p:cNvPr id="8" name="Rectangle 7"/>
          <p:cNvSpPr/>
          <p:nvPr/>
        </p:nvSpPr>
        <p:spPr>
          <a:xfrm>
            <a:off x="2605834" y="3354298"/>
            <a:ext cx="6094444" cy="1719840"/>
          </a:xfrm>
          <a:prstGeom prst="rect">
            <a:avLst/>
          </a:prstGeom>
        </p:spPr>
        <p:txBody>
          <a:bodyPr>
            <a:spAutoFit/>
          </a:bodyPr>
          <a:lstStyle/>
          <a:p>
            <a:r>
              <a:rPr lang="en-US" sz="1765" dirty="0"/>
              <a:t>GET / HTTP/1.1</a:t>
            </a:r>
          </a:p>
          <a:p>
            <a:r>
              <a:rPr lang="en-US" sz="1765" dirty="0"/>
              <a:t>Host: server.example.com</a:t>
            </a:r>
          </a:p>
          <a:p>
            <a:r>
              <a:rPr lang="en-US" sz="1765" dirty="0"/>
              <a:t>Connection: Upgrade, HTTP2-Settings</a:t>
            </a:r>
          </a:p>
          <a:p>
            <a:r>
              <a:rPr lang="en-US" sz="1765" dirty="0"/>
              <a:t>Upgrade: h2c</a:t>
            </a:r>
          </a:p>
          <a:p>
            <a:r>
              <a:rPr lang="en-US" sz="1765" dirty="0"/>
              <a:t>HTTP2-Settings: &lt;base64url encoding of HTTP/2 SETTINGS payload&gt;</a:t>
            </a:r>
          </a:p>
        </p:txBody>
      </p:sp>
      <p:sp>
        <p:nvSpPr>
          <p:cNvPr id="10" name="Rectangle 9"/>
          <p:cNvSpPr/>
          <p:nvPr/>
        </p:nvSpPr>
        <p:spPr>
          <a:xfrm>
            <a:off x="2605834" y="5296552"/>
            <a:ext cx="6094444" cy="1448287"/>
          </a:xfrm>
          <a:prstGeom prst="rect">
            <a:avLst/>
          </a:prstGeom>
        </p:spPr>
        <p:txBody>
          <a:bodyPr>
            <a:spAutoFit/>
          </a:bodyPr>
          <a:lstStyle/>
          <a:p>
            <a:r>
              <a:rPr lang="en-IN" sz="1765" dirty="0"/>
              <a:t>HTTP/1.1 101 Switching Protocols</a:t>
            </a:r>
          </a:p>
          <a:p>
            <a:r>
              <a:rPr lang="en-IN" sz="1765" dirty="0"/>
              <a:t>Connection: Upgrade</a:t>
            </a:r>
          </a:p>
          <a:p>
            <a:r>
              <a:rPr lang="en-IN" sz="1765" dirty="0"/>
              <a:t>Upgrade: h2c</a:t>
            </a:r>
          </a:p>
          <a:p>
            <a:endParaRPr lang="en-IN" sz="1765" dirty="0"/>
          </a:p>
          <a:p>
            <a:r>
              <a:rPr lang="en-IN" sz="1765" dirty="0"/>
              <a:t>[ HTTP/2 connection ...</a:t>
            </a:r>
            <a:endParaRPr lang="en-US" sz="1765" dirty="0"/>
          </a:p>
        </p:txBody>
      </p:sp>
    </p:spTree>
    <p:extLst>
      <p:ext uri="{BB962C8B-B14F-4D97-AF65-F5344CB8AC3E}">
        <p14:creationId xmlns:p14="http://schemas.microsoft.com/office/powerpoint/2010/main" val="975000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825" y="0"/>
            <a:ext cx="8534400" cy="1507067"/>
          </a:xfrm>
        </p:spPr>
        <p:txBody>
          <a:bodyPr>
            <a:normAutofit fontScale="90000"/>
          </a:bodyPr>
          <a:lstStyle/>
          <a:p>
            <a:r>
              <a:rPr lang="en-IN" sz="4705" dirty="0"/>
              <a:t>HTTP/2 is comprised of two specifications:</a:t>
            </a:r>
          </a:p>
        </p:txBody>
      </p:sp>
      <p:sp>
        <p:nvSpPr>
          <p:cNvPr id="3" name="Text Placeholder 2"/>
          <p:cNvSpPr>
            <a:spLocks noGrp="1"/>
          </p:cNvSpPr>
          <p:nvPr>
            <p:ph type="body" sz="quarter" idx="11"/>
          </p:nvPr>
        </p:nvSpPr>
        <p:spPr>
          <a:xfrm>
            <a:off x="418643" y="1561448"/>
            <a:ext cx="11655840" cy="2208636"/>
          </a:xfrm>
        </p:spPr>
        <p:txBody>
          <a:bodyPr>
            <a:normAutofit fontScale="92500" lnSpcReduction="10000"/>
          </a:bodyPr>
          <a:lstStyle/>
          <a:p>
            <a:r>
              <a:rPr lang="en-IN" sz="3137" dirty="0"/>
              <a:t>Started with SPDY-</a:t>
            </a:r>
            <a:r>
              <a:rPr lang="en-IN" sz="3137" dirty="0">
                <a:hlinkClick r:id="rId2"/>
              </a:rPr>
              <a:t>draft 3</a:t>
            </a:r>
            <a:r>
              <a:rPr lang="en-IN" sz="3137" dirty="0"/>
              <a:t> </a:t>
            </a:r>
          </a:p>
          <a:p>
            <a:endParaRPr lang="en-IN" sz="3137" dirty="0"/>
          </a:p>
          <a:p>
            <a:pPr marL="560241" indent="-560241">
              <a:buFont typeface="Arial" panose="020B0604020202020204" pitchFamily="34" charset="0"/>
              <a:buChar char="•"/>
            </a:pPr>
            <a:r>
              <a:rPr lang="en-IN" sz="3137" dirty="0"/>
              <a:t>Hypertext Transfer Protocol version 2 - </a:t>
            </a:r>
            <a:r>
              <a:rPr lang="en-IN" sz="3137" dirty="0">
                <a:hlinkClick r:id="rId3"/>
              </a:rPr>
              <a:t>RFC7540</a:t>
            </a:r>
            <a:endParaRPr lang="en-IN" sz="3137" dirty="0"/>
          </a:p>
          <a:p>
            <a:pPr marL="560241" indent="-560241">
              <a:buFont typeface="Arial" panose="020B0604020202020204" pitchFamily="34" charset="0"/>
              <a:buChar char="•"/>
            </a:pPr>
            <a:r>
              <a:rPr lang="en-IN" sz="3137" dirty="0"/>
              <a:t>HPACK - Header Compression for HTTP/2 - </a:t>
            </a:r>
            <a:r>
              <a:rPr lang="en-IN" sz="3137" dirty="0">
                <a:hlinkClick r:id="rId4"/>
              </a:rPr>
              <a:t>RFC7541</a:t>
            </a:r>
            <a:endParaRPr lang="en-IN" dirty="0"/>
          </a:p>
        </p:txBody>
      </p:sp>
      <p:sp>
        <p:nvSpPr>
          <p:cNvPr id="4" name="TextBox 3"/>
          <p:cNvSpPr txBox="1"/>
          <p:nvPr/>
        </p:nvSpPr>
        <p:spPr>
          <a:xfrm>
            <a:off x="4153746" y="4997744"/>
            <a:ext cx="3744408" cy="1018318"/>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h2 – http/2 over TLS   </a:t>
            </a:r>
          </a:p>
          <a:p>
            <a:pPr>
              <a:lnSpc>
                <a:spcPct val="90000"/>
              </a:lnSpc>
              <a:spcAft>
                <a:spcPts val="588"/>
              </a:spcAft>
            </a:pPr>
            <a:r>
              <a:rPr lang="en-US" sz="2353" dirty="0">
                <a:gradFill>
                  <a:gsLst>
                    <a:gs pos="2917">
                      <a:schemeClr val="tx1"/>
                    </a:gs>
                    <a:gs pos="30000">
                      <a:schemeClr val="tx1"/>
                    </a:gs>
                  </a:gsLst>
                  <a:lin ang="5400000" scaled="0"/>
                </a:gradFill>
              </a:rPr>
              <a:t>h2c- http/2 over http://</a:t>
            </a:r>
          </a:p>
        </p:txBody>
      </p:sp>
    </p:spTree>
    <p:extLst>
      <p:ext uri="{BB962C8B-B14F-4D97-AF65-F5344CB8AC3E}">
        <p14:creationId xmlns:p14="http://schemas.microsoft.com/office/powerpoint/2010/main" val="19814134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31" y="309615"/>
            <a:ext cx="8534400" cy="1507067"/>
          </a:xfrm>
        </p:spPr>
        <p:txBody>
          <a:bodyPr/>
          <a:lstStyle/>
          <a:p>
            <a:r>
              <a:rPr lang="en-US" dirty="0"/>
              <a:t>HTTP/2 CONCEPTS</a:t>
            </a:r>
          </a:p>
        </p:txBody>
      </p:sp>
      <p:sp>
        <p:nvSpPr>
          <p:cNvPr id="3" name="Text Placeholder 2"/>
          <p:cNvSpPr>
            <a:spLocks noGrp="1"/>
          </p:cNvSpPr>
          <p:nvPr>
            <p:ph type="body" sz="quarter" idx="11"/>
          </p:nvPr>
        </p:nvSpPr>
        <p:spPr>
          <a:xfrm>
            <a:off x="269241" y="1189494"/>
            <a:ext cx="11655840" cy="4043133"/>
          </a:xfrm>
        </p:spPr>
        <p:txBody>
          <a:bodyPr/>
          <a:lstStyle/>
          <a:p>
            <a:endParaRPr lang="en-US" dirty="0"/>
          </a:p>
          <a:p>
            <a:r>
              <a:rPr lang="en-US" dirty="0"/>
              <a:t>.</a:t>
            </a:r>
            <a:r>
              <a:rPr lang="en-US" dirty="0" err="1"/>
              <a:t>MultiPlexing</a:t>
            </a:r>
            <a:endParaRPr lang="en-US" dirty="0"/>
          </a:p>
          <a:p>
            <a:r>
              <a:rPr lang="en-US" dirty="0"/>
              <a:t>.Binary Frames</a:t>
            </a:r>
          </a:p>
          <a:p>
            <a:r>
              <a:rPr lang="en-US" dirty="0"/>
              <a:t>.Header Compression</a:t>
            </a:r>
          </a:p>
          <a:p>
            <a:r>
              <a:rPr lang="en-US" dirty="0"/>
              <a:t>.Server Push</a:t>
            </a:r>
          </a:p>
          <a:p>
            <a:endParaRPr lang="en-US" dirty="0"/>
          </a:p>
        </p:txBody>
      </p:sp>
    </p:spTree>
    <p:extLst>
      <p:ext uri="{BB962C8B-B14F-4D97-AF65-F5344CB8AC3E}">
        <p14:creationId xmlns:p14="http://schemas.microsoft.com/office/powerpoint/2010/main" val="9185603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8112957" y="1653352"/>
            <a:ext cx="2763977" cy="635430"/>
          </a:xfrm>
        </p:spPr>
        <p:txBody>
          <a:bodyPr/>
          <a:lstStyle/>
          <a:p>
            <a:r>
              <a:rPr lang="en-US" dirty="0"/>
              <a:t>HTTP/2</a:t>
            </a:r>
          </a:p>
        </p:txBody>
      </p:sp>
      <p:pic>
        <p:nvPicPr>
          <p:cNvPr id="7" name="Picture 2" descr="\\MAGNUM\Projects\Microsoft\Cloud Power FY12\Design\ICONS_PNG\Server.png"/>
          <p:cNvPicPr>
            <a:picLocks noChangeAspect="1" noChangeArrowheads="1"/>
          </p:cNvPicPr>
          <p:nvPr/>
        </p:nvPicPr>
        <p:blipFill>
          <a:blip r:embed="rId2" cstate="print">
            <a:lum bright="100000"/>
          </a:blip>
          <a:srcRect/>
          <a:stretch>
            <a:fillRect/>
          </a:stretch>
        </p:blipFill>
        <p:spPr bwMode="auto">
          <a:xfrm>
            <a:off x="3929640" y="2699260"/>
            <a:ext cx="1792850" cy="1792850"/>
          </a:xfrm>
          <a:prstGeom prst="rect">
            <a:avLst/>
          </a:prstGeom>
          <a:noFill/>
        </p:spPr>
      </p:pic>
      <p:pic>
        <p:nvPicPr>
          <p:cNvPr id="9" name="Picture 2" descr="\\MAGNUM\Projects\Microsoft\Cloud Power FY12\Design\ICONS_PNG\Devices.png"/>
          <p:cNvPicPr>
            <a:picLocks noChangeAspect="1" noChangeArrowheads="1"/>
          </p:cNvPicPr>
          <p:nvPr/>
        </p:nvPicPr>
        <p:blipFill>
          <a:blip r:embed="rId3" cstate="print">
            <a:lum bright="100000"/>
          </a:blip>
          <a:srcRect l="50000" r="2000" b="50000"/>
          <a:stretch>
            <a:fillRect/>
          </a:stretch>
        </p:blipFill>
        <p:spPr bwMode="auto">
          <a:xfrm>
            <a:off x="194536" y="2512504"/>
            <a:ext cx="1792850" cy="1867552"/>
          </a:xfrm>
          <a:prstGeom prst="rect">
            <a:avLst/>
          </a:prstGeom>
          <a:noFill/>
          <a:ln>
            <a:noFill/>
          </a:ln>
        </p:spPr>
      </p:pic>
      <p:cxnSp>
        <p:nvCxnSpPr>
          <p:cNvPr id="11" name="Straight Arrow Connector 10"/>
          <p:cNvCxnSpPr/>
          <p:nvPr/>
        </p:nvCxnSpPr>
        <p:spPr>
          <a:xfrm>
            <a:off x="2161141" y="2801976"/>
            <a:ext cx="2069376" cy="4201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074960" y="3075105"/>
            <a:ext cx="2155557" cy="352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161142" y="3969195"/>
            <a:ext cx="2067307" cy="22410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47020" y="3310883"/>
            <a:ext cx="2181429" cy="2661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87386" y="3595685"/>
            <a:ext cx="2241062" cy="11205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47020" y="3857142"/>
            <a:ext cx="2181429" cy="466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 Placeholder 3"/>
          <p:cNvSpPr>
            <a:spLocks noGrp="1"/>
          </p:cNvSpPr>
          <p:nvPr>
            <p:ph type="body" sz="quarter" idx="11"/>
          </p:nvPr>
        </p:nvSpPr>
        <p:spPr>
          <a:xfrm>
            <a:off x="2368110" y="1578650"/>
            <a:ext cx="5378548" cy="635430"/>
          </a:xfrm>
        </p:spPr>
        <p:txBody>
          <a:bodyPr/>
          <a:lstStyle/>
          <a:p>
            <a:r>
              <a:rPr lang="en-US" dirty="0"/>
              <a:t>HTTP 1.1</a:t>
            </a:r>
          </a:p>
        </p:txBody>
      </p:sp>
      <p:pic>
        <p:nvPicPr>
          <p:cNvPr id="34" name="Picture 2" descr="\\MAGNUM\Projects\Microsoft\Cloud Power FY12\Design\ICONS_PNG\Server.png"/>
          <p:cNvPicPr>
            <a:picLocks noChangeAspect="1" noChangeArrowheads="1"/>
          </p:cNvPicPr>
          <p:nvPr/>
        </p:nvPicPr>
        <p:blipFill>
          <a:blip r:embed="rId2" cstate="print">
            <a:lum bright="100000"/>
          </a:blip>
          <a:srcRect/>
          <a:stretch>
            <a:fillRect/>
          </a:stretch>
        </p:blipFill>
        <p:spPr bwMode="auto">
          <a:xfrm>
            <a:off x="10129911" y="2699260"/>
            <a:ext cx="1792850" cy="1792850"/>
          </a:xfrm>
          <a:prstGeom prst="rect">
            <a:avLst/>
          </a:prstGeom>
          <a:noFill/>
        </p:spPr>
      </p:pic>
      <p:pic>
        <p:nvPicPr>
          <p:cNvPr id="35" name="Picture 2" descr="\\MAGNUM\Projects\Microsoft\Cloud Power FY12\Design\ICONS_PNG\Devices.png"/>
          <p:cNvPicPr>
            <a:picLocks noChangeAspect="1" noChangeArrowheads="1"/>
          </p:cNvPicPr>
          <p:nvPr/>
        </p:nvPicPr>
        <p:blipFill>
          <a:blip r:embed="rId3" cstate="print">
            <a:lum bright="100000"/>
          </a:blip>
          <a:srcRect l="50000" r="2000" b="50000"/>
          <a:stretch>
            <a:fillRect/>
          </a:stretch>
        </p:blipFill>
        <p:spPr bwMode="auto">
          <a:xfrm>
            <a:off x="6469510" y="2512504"/>
            <a:ext cx="1792850" cy="1867552"/>
          </a:xfrm>
          <a:prstGeom prst="rect">
            <a:avLst/>
          </a:prstGeom>
          <a:noFill/>
          <a:ln>
            <a:noFill/>
          </a:ln>
        </p:spPr>
      </p:pic>
      <p:cxnSp>
        <p:nvCxnSpPr>
          <p:cNvPr id="40" name="Straight Arrow Connector 39"/>
          <p:cNvCxnSpPr/>
          <p:nvPr/>
        </p:nvCxnSpPr>
        <p:spPr>
          <a:xfrm>
            <a:off x="8112956" y="3595685"/>
            <a:ext cx="2241062" cy="11205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 Placeholder 3"/>
          <p:cNvSpPr>
            <a:spLocks noGrp="1"/>
          </p:cNvSpPr>
          <p:nvPr>
            <p:ph type="body" sz="quarter" idx="11"/>
          </p:nvPr>
        </p:nvSpPr>
        <p:spPr>
          <a:xfrm>
            <a:off x="5536797" y="2114013"/>
            <a:ext cx="845140" cy="635430"/>
          </a:xfrm>
        </p:spPr>
        <p:txBody>
          <a:bodyPr/>
          <a:lstStyle/>
          <a:p>
            <a:r>
              <a:rPr lang="en-US" dirty="0"/>
              <a:t>Vs</a:t>
            </a:r>
          </a:p>
        </p:txBody>
      </p:sp>
    </p:spTree>
    <p:extLst>
      <p:ext uri="{BB962C8B-B14F-4D97-AF65-F5344CB8AC3E}">
        <p14:creationId xmlns:p14="http://schemas.microsoft.com/office/powerpoint/2010/main" val="8263603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5"/>
          <p:cNvSpPr txBox="1">
            <a:spLocks/>
          </p:cNvSpPr>
          <p:nvPr/>
        </p:nvSpPr>
        <p:spPr>
          <a:xfrm>
            <a:off x="717451" y="1157717"/>
            <a:ext cx="4482124" cy="619749"/>
          </a:xfrm>
          <a:prstGeom prst="rect">
            <a:avLst/>
          </a:prstGeom>
        </p:spPr>
        <p:txBody>
          <a:bodyPr lIns="179285" tIns="179285" bIns="179285" anchor="ctr"/>
          <a:lstStyle>
            <a:lvl1pPr marL="0" indent="0" algn="l" defTabSz="457200" rtl="0" eaLnBrk="1" latinLnBrk="0" hangingPunct="1">
              <a:spcBef>
                <a:spcPct val="20000"/>
              </a:spcBef>
              <a:buFont typeface="Arial"/>
              <a:buNone/>
              <a:defRPr sz="2000" b="0" kern="1200">
                <a:solidFill>
                  <a:srgbClr val="FFFFFF"/>
                </a:solidFill>
                <a:latin typeface="Segoe UI"/>
                <a:ea typeface="+mn-ea"/>
                <a:cs typeface="Segoe UI"/>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defTabSz="448193">
              <a:defRPr/>
            </a:pPr>
            <a:r>
              <a:rPr lang="en-US" sz="1961" dirty="0">
                <a:solidFill>
                  <a:schemeClr val="tx1"/>
                </a:solidFill>
              </a:rPr>
              <a:t>HTTP/1.1 – Request = Connection</a:t>
            </a:r>
          </a:p>
        </p:txBody>
      </p:sp>
      <p:sp>
        <p:nvSpPr>
          <p:cNvPr id="43" name="Text Placeholder 4"/>
          <p:cNvSpPr txBox="1">
            <a:spLocks/>
          </p:cNvSpPr>
          <p:nvPr/>
        </p:nvSpPr>
        <p:spPr>
          <a:xfrm>
            <a:off x="6768319" y="1188202"/>
            <a:ext cx="4482124" cy="619749"/>
          </a:xfrm>
          <a:prstGeom prst="rect">
            <a:avLst/>
          </a:prstGeom>
        </p:spPr>
        <p:txBody>
          <a:bodyPr lIns="179285" tIns="179285" rIns="179285" bIns="179285" anchor="ctr"/>
          <a:lstStyle>
            <a:lvl1pPr marL="0" indent="0" algn="l" defTabSz="457200" rtl="0" eaLnBrk="1" latinLnBrk="0" hangingPunct="1">
              <a:spcBef>
                <a:spcPct val="20000"/>
              </a:spcBef>
              <a:buFont typeface="Arial"/>
              <a:buNone/>
              <a:defRPr sz="2000" b="0" kern="1200">
                <a:solidFill>
                  <a:srgbClr val="FFFFFF"/>
                </a:solidFill>
                <a:latin typeface="Segoe UI"/>
                <a:ea typeface="+mn-ea"/>
                <a:cs typeface="Segoe UI"/>
              </a:defRPr>
            </a:lvl1pPr>
            <a:lvl2pPr marL="457200" indent="0" algn="l" defTabSz="457200" rtl="0" eaLnBrk="1" latinLnBrk="0" hangingPunct="1">
              <a:spcBef>
                <a:spcPct val="20000"/>
              </a:spcBef>
              <a:buFont typeface="Arial"/>
              <a:buNone/>
              <a:defRPr sz="2000" b="1"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800" b="1"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1600" b="1"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1600" b="1"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defTabSz="448193">
              <a:defRPr/>
            </a:pPr>
            <a:r>
              <a:rPr lang="en-US" sz="1961" dirty="0">
                <a:solidFill>
                  <a:schemeClr val="tx1"/>
                </a:solidFill>
              </a:rPr>
              <a:t>HTTP/2 – Request = Stream</a:t>
            </a:r>
          </a:p>
        </p:txBody>
      </p:sp>
      <p:sp>
        <p:nvSpPr>
          <p:cNvPr id="44" name="Can 43"/>
          <p:cNvSpPr/>
          <p:nvPr/>
        </p:nvSpPr>
        <p:spPr>
          <a:xfrm rot="5400000">
            <a:off x="2286219" y="341638"/>
            <a:ext cx="935589" cy="3646674"/>
          </a:xfrm>
          <a:prstGeom prst="can">
            <a:avLst/>
          </a:prstGeom>
          <a:gradFill rotWithShape="1">
            <a:gsLst>
              <a:gs pos="0">
                <a:srgbClr val="00188F"/>
              </a:gs>
              <a:gs pos="100000">
                <a:srgbClr val="00BCF2"/>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a:solidFill>
                <a:srgbClr val="FFFFFF"/>
              </a:solidFill>
              <a:latin typeface="Segoe UI"/>
            </a:endParaRPr>
          </a:p>
        </p:txBody>
      </p:sp>
      <p:cxnSp>
        <p:nvCxnSpPr>
          <p:cNvPr id="45" name="Straight Arrow Connector 44"/>
          <p:cNvCxnSpPr/>
          <p:nvPr/>
        </p:nvCxnSpPr>
        <p:spPr>
          <a:xfrm>
            <a:off x="1031200" y="1777466"/>
            <a:ext cx="3361593"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46" name="Straight Arrow Connector 45"/>
          <p:cNvCxnSpPr/>
          <p:nvPr/>
        </p:nvCxnSpPr>
        <p:spPr>
          <a:xfrm flipH="1">
            <a:off x="1031200" y="1874651"/>
            <a:ext cx="3361593"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47" name="Straight Arrow Connector 46"/>
          <p:cNvCxnSpPr/>
          <p:nvPr/>
        </p:nvCxnSpPr>
        <p:spPr>
          <a:xfrm>
            <a:off x="1031200" y="2005198"/>
            <a:ext cx="3361593"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48" name="Straight Arrow Connector 47"/>
          <p:cNvCxnSpPr/>
          <p:nvPr/>
        </p:nvCxnSpPr>
        <p:spPr>
          <a:xfrm flipH="1">
            <a:off x="1031200" y="2102383"/>
            <a:ext cx="3361593"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49" name="Straight Arrow Connector 48"/>
          <p:cNvCxnSpPr/>
          <p:nvPr/>
        </p:nvCxnSpPr>
        <p:spPr>
          <a:xfrm>
            <a:off x="1031200" y="2214074"/>
            <a:ext cx="3361593"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50" name="Straight Arrow Connector 49"/>
          <p:cNvCxnSpPr/>
          <p:nvPr/>
        </p:nvCxnSpPr>
        <p:spPr>
          <a:xfrm flipH="1">
            <a:off x="1031200" y="2311259"/>
            <a:ext cx="3361593"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51" name="Straight Arrow Connector 50"/>
          <p:cNvCxnSpPr/>
          <p:nvPr/>
        </p:nvCxnSpPr>
        <p:spPr>
          <a:xfrm>
            <a:off x="1031200" y="2440356"/>
            <a:ext cx="3361593"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52" name="Straight Arrow Connector 51"/>
          <p:cNvCxnSpPr/>
          <p:nvPr/>
        </p:nvCxnSpPr>
        <p:spPr>
          <a:xfrm flipH="1">
            <a:off x="1031200" y="2537542"/>
            <a:ext cx="3361593"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sp>
        <p:nvSpPr>
          <p:cNvPr id="53" name="Can 52"/>
          <p:cNvSpPr/>
          <p:nvPr/>
        </p:nvSpPr>
        <p:spPr>
          <a:xfrm rot="5400000">
            <a:off x="2650299" y="1010331"/>
            <a:ext cx="207427" cy="3646674"/>
          </a:xfrm>
          <a:prstGeom prst="can">
            <a:avLst/>
          </a:prstGeom>
          <a:gradFill rotWithShape="1">
            <a:gsLst>
              <a:gs pos="0">
                <a:srgbClr val="00188F"/>
              </a:gs>
              <a:gs pos="100000">
                <a:srgbClr val="00BCF2"/>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a:solidFill>
                <a:srgbClr val="FFFFFF"/>
              </a:solidFill>
              <a:latin typeface="Segoe UI"/>
            </a:endParaRPr>
          </a:p>
        </p:txBody>
      </p:sp>
      <p:sp>
        <p:nvSpPr>
          <p:cNvPr id="54" name="Can 53"/>
          <p:cNvSpPr/>
          <p:nvPr/>
        </p:nvSpPr>
        <p:spPr>
          <a:xfrm rot="5400000">
            <a:off x="2650299" y="1375358"/>
            <a:ext cx="207427" cy="3646674"/>
          </a:xfrm>
          <a:prstGeom prst="can">
            <a:avLst/>
          </a:prstGeom>
          <a:gradFill rotWithShape="1">
            <a:gsLst>
              <a:gs pos="0">
                <a:srgbClr val="00188F"/>
              </a:gs>
              <a:gs pos="100000">
                <a:srgbClr val="00BCF2"/>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a:solidFill>
                <a:srgbClr val="FFFFFF"/>
              </a:solidFill>
              <a:latin typeface="Segoe UI"/>
            </a:endParaRPr>
          </a:p>
        </p:txBody>
      </p:sp>
      <p:sp>
        <p:nvSpPr>
          <p:cNvPr id="55" name="Can 54"/>
          <p:cNvSpPr/>
          <p:nvPr/>
        </p:nvSpPr>
        <p:spPr>
          <a:xfrm rot="5400000">
            <a:off x="2650299" y="1741835"/>
            <a:ext cx="207427" cy="3646674"/>
          </a:xfrm>
          <a:prstGeom prst="can">
            <a:avLst/>
          </a:prstGeom>
          <a:gradFill rotWithShape="1">
            <a:gsLst>
              <a:gs pos="0">
                <a:srgbClr val="00188F"/>
              </a:gs>
              <a:gs pos="100000">
                <a:srgbClr val="00BCF2"/>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a:solidFill>
                <a:srgbClr val="FFFFFF"/>
              </a:solidFill>
              <a:latin typeface="Segoe UI"/>
            </a:endParaRPr>
          </a:p>
        </p:txBody>
      </p:sp>
      <p:sp>
        <p:nvSpPr>
          <p:cNvPr id="56" name="Can 55"/>
          <p:cNvSpPr/>
          <p:nvPr/>
        </p:nvSpPr>
        <p:spPr>
          <a:xfrm rot="5400000">
            <a:off x="2650298" y="2108313"/>
            <a:ext cx="207427" cy="3646674"/>
          </a:xfrm>
          <a:prstGeom prst="can">
            <a:avLst/>
          </a:prstGeom>
          <a:gradFill rotWithShape="1">
            <a:gsLst>
              <a:gs pos="0">
                <a:srgbClr val="00188F"/>
              </a:gs>
              <a:gs pos="100000">
                <a:srgbClr val="00BCF2"/>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a:solidFill>
                <a:srgbClr val="FFFFFF"/>
              </a:solidFill>
              <a:latin typeface="Segoe UI"/>
            </a:endParaRPr>
          </a:p>
        </p:txBody>
      </p:sp>
      <p:sp>
        <p:nvSpPr>
          <p:cNvPr id="57" name="Can 56"/>
          <p:cNvSpPr/>
          <p:nvPr/>
        </p:nvSpPr>
        <p:spPr>
          <a:xfrm rot="5400000">
            <a:off x="2650298" y="2473340"/>
            <a:ext cx="207427" cy="3646674"/>
          </a:xfrm>
          <a:prstGeom prst="can">
            <a:avLst/>
          </a:prstGeom>
          <a:gradFill rotWithShape="1">
            <a:gsLst>
              <a:gs pos="0">
                <a:srgbClr val="00188F"/>
              </a:gs>
              <a:gs pos="100000">
                <a:srgbClr val="00BCF2"/>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a:solidFill>
                <a:srgbClr val="FFFFFF"/>
              </a:solidFill>
              <a:latin typeface="Segoe UI"/>
            </a:endParaRPr>
          </a:p>
        </p:txBody>
      </p:sp>
      <p:sp>
        <p:nvSpPr>
          <p:cNvPr id="58" name="Can 57"/>
          <p:cNvSpPr/>
          <p:nvPr/>
        </p:nvSpPr>
        <p:spPr>
          <a:xfrm rot="5400000">
            <a:off x="7629502" y="866479"/>
            <a:ext cx="2672726" cy="4395096"/>
          </a:xfrm>
          <a:prstGeom prst="can">
            <a:avLst>
              <a:gd name="adj" fmla="val 15663"/>
            </a:avLst>
          </a:prstGeom>
          <a:gradFill rotWithShape="1">
            <a:gsLst>
              <a:gs pos="0">
                <a:srgbClr val="00188F"/>
              </a:gs>
              <a:gs pos="100000">
                <a:srgbClr val="00BCF2"/>
              </a:gs>
            </a:gsLst>
            <a:lin ang="16200000" scaled="0"/>
          </a:gradFill>
          <a:ln w="9525" cap="flat" cmpd="sng" algn="ctr">
            <a:solidFill>
              <a:srgbClr val="00BCF2">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a:solidFill>
                <a:srgbClr val="FFFFFF"/>
              </a:solidFill>
              <a:latin typeface="Segoe UI"/>
            </a:endParaRPr>
          </a:p>
        </p:txBody>
      </p:sp>
      <p:sp>
        <p:nvSpPr>
          <p:cNvPr id="59" name="Can 58"/>
          <p:cNvSpPr/>
          <p:nvPr/>
        </p:nvSpPr>
        <p:spPr>
          <a:xfrm rot="5400000">
            <a:off x="8785885" y="6282"/>
            <a:ext cx="225062" cy="3833743"/>
          </a:xfrm>
          <a:prstGeom prst="can">
            <a:avLst/>
          </a:prstGeom>
          <a:gradFill rotWithShape="1">
            <a:gsLst>
              <a:gs pos="0">
                <a:srgbClr val="008272">
                  <a:tint val="50000"/>
                  <a:satMod val="300000"/>
                </a:srgbClr>
              </a:gs>
              <a:gs pos="35000">
                <a:srgbClr val="008272">
                  <a:tint val="37000"/>
                  <a:satMod val="300000"/>
                </a:srgbClr>
              </a:gs>
              <a:gs pos="100000">
                <a:srgbClr val="008272">
                  <a:tint val="15000"/>
                  <a:satMod val="350000"/>
                </a:srgbClr>
              </a:gs>
            </a:gsLst>
            <a:lin ang="16200000" scaled="1"/>
          </a:gradFill>
          <a:ln w="9525" cap="flat" cmpd="sng" algn="ctr">
            <a:solidFill>
              <a:srgbClr val="00827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1765" kern="0">
              <a:solidFill>
                <a:srgbClr val="FFFFFE"/>
              </a:solidFill>
              <a:latin typeface="Segoe UI"/>
            </a:endParaRPr>
          </a:p>
        </p:txBody>
      </p:sp>
      <p:cxnSp>
        <p:nvCxnSpPr>
          <p:cNvPr id="60" name="Straight Arrow Connector 59"/>
          <p:cNvCxnSpPr/>
          <p:nvPr/>
        </p:nvCxnSpPr>
        <p:spPr>
          <a:xfrm>
            <a:off x="7044831" y="1868870"/>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61" name="Straight Arrow Connector 60"/>
          <p:cNvCxnSpPr/>
          <p:nvPr/>
        </p:nvCxnSpPr>
        <p:spPr>
          <a:xfrm flipH="1">
            <a:off x="7044831" y="1967002"/>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sp>
        <p:nvSpPr>
          <p:cNvPr id="62" name="Can 61"/>
          <p:cNvSpPr/>
          <p:nvPr/>
        </p:nvSpPr>
        <p:spPr>
          <a:xfrm rot="5400000">
            <a:off x="8785885" y="335486"/>
            <a:ext cx="225062" cy="3833743"/>
          </a:xfrm>
          <a:prstGeom prst="can">
            <a:avLst/>
          </a:prstGeom>
          <a:gradFill rotWithShape="1">
            <a:gsLst>
              <a:gs pos="0">
                <a:srgbClr val="008272">
                  <a:tint val="50000"/>
                  <a:satMod val="300000"/>
                </a:srgbClr>
              </a:gs>
              <a:gs pos="35000">
                <a:srgbClr val="008272">
                  <a:tint val="37000"/>
                  <a:satMod val="300000"/>
                </a:srgbClr>
              </a:gs>
              <a:gs pos="100000">
                <a:srgbClr val="008272">
                  <a:tint val="15000"/>
                  <a:satMod val="350000"/>
                </a:srgbClr>
              </a:gs>
            </a:gsLst>
            <a:lin ang="16200000" scaled="1"/>
          </a:gradFill>
          <a:ln w="9525" cap="flat" cmpd="sng" algn="ctr">
            <a:solidFill>
              <a:srgbClr val="00827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1765" kern="0">
              <a:solidFill>
                <a:srgbClr val="FFFFFE"/>
              </a:solidFill>
              <a:latin typeface="Segoe UI"/>
            </a:endParaRPr>
          </a:p>
        </p:txBody>
      </p:sp>
      <p:cxnSp>
        <p:nvCxnSpPr>
          <p:cNvPr id="63" name="Straight Arrow Connector 62"/>
          <p:cNvCxnSpPr/>
          <p:nvPr/>
        </p:nvCxnSpPr>
        <p:spPr>
          <a:xfrm>
            <a:off x="7044831" y="2198074"/>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64" name="Straight Arrow Connector 63"/>
          <p:cNvCxnSpPr/>
          <p:nvPr/>
        </p:nvCxnSpPr>
        <p:spPr>
          <a:xfrm flipH="1">
            <a:off x="7044831" y="2296206"/>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sp>
        <p:nvSpPr>
          <p:cNvPr id="65" name="Can 64"/>
          <p:cNvSpPr/>
          <p:nvPr/>
        </p:nvSpPr>
        <p:spPr>
          <a:xfrm rot="5400000">
            <a:off x="8782714" y="695394"/>
            <a:ext cx="225062" cy="3833743"/>
          </a:xfrm>
          <a:prstGeom prst="can">
            <a:avLst/>
          </a:prstGeom>
          <a:gradFill rotWithShape="1">
            <a:gsLst>
              <a:gs pos="0">
                <a:srgbClr val="008272">
                  <a:tint val="50000"/>
                  <a:satMod val="300000"/>
                </a:srgbClr>
              </a:gs>
              <a:gs pos="35000">
                <a:srgbClr val="008272">
                  <a:tint val="37000"/>
                  <a:satMod val="300000"/>
                </a:srgbClr>
              </a:gs>
              <a:gs pos="100000">
                <a:srgbClr val="008272">
                  <a:tint val="15000"/>
                  <a:satMod val="350000"/>
                </a:srgbClr>
              </a:gs>
            </a:gsLst>
            <a:lin ang="16200000" scaled="1"/>
          </a:gradFill>
          <a:ln w="9525" cap="flat" cmpd="sng" algn="ctr">
            <a:solidFill>
              <a:srgbClr val="00827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1765" kern="0">
              <a:solidFill>
                <a:srgbClr val="FFFFFE"/>
              </a:solidFill>
              <a:latin typeface="Segoe UI"/>
            </a:endParaRPr>
          </a:p>
        </p:txBody>
      </p:sp>
      <p:cxnSp>
        <p:nvCxnSpPr>
          <p:cNvPr id="66" name="Straight Arrow Connector 65"/>
          <p:cNvCxnSpPr/>
          <p:nvPr/>
        </p:nvCxnSpPr>
        <p:spPr>
          <a:xfrm>
            <a:off x="7041660" y="2557982"/>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67" name="Straight Arrow Connector 66"/>
          <p:cNvCxnSpPr/>
          <p:nvPr/>
        </p:nvCxnSpPr>
        <p:spPr>
          <a:xfrm flipH="1">
            <a:off x="7041660" y="2656114"/>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sp>
        <p:nvSpPr>
          <p:cNvPr id="68" name="TextBox 67"/>
          <p:cNvSpPr txBox="1"/>
          <p:nvPr/>
        </p:nvSpPr>
        <p:spPr>
          <a:xfrm>
            <a:off x="7087312" y="3879866"/>
            <a:ext cx="788036" cy="669929"/>
          </a:xfrm>
          <a:prstGeom prst="rect">
            <a:avLst/>
          </a:prstGeom>
          <a:noFill/>
        </p:spPr>
        <p:txBody>
          <a:bodyPr vert="vert" wrap="square" rtlCol="0">
            <a:spAutoFit/>
          </a:bodyPr>
          <a:lstStyle/>
          <a:p>
            <a:pPr defTabSz="448193">
              <a:defRPr/>
            </a:pPr>
            <a:r>
              <a:rPr lang="en-US" sz="3921" kern="0" dirty="0">
                <a:solidFill>
                  <a:srgbClr val="FFFFFE"/>
                </a:solidFill>
              </a:rPr>
              <a:t>…</a:t>
            </a:r>
          </a:p>
        </p:txBody>
      </p:sp>
      <p:sp>
        <p:nvSpPr>
          <p:cNvPr id="69" name="Can 68"/>
          <p:cNvSpPr/>
          <p:nvPr/>
        </p:nvSpPr>
        <p:spPr>
          <a:xfrm rot="5400000">
            <a:off x="8785884" y="1007145"/>
            <a:ext cx="225062" cy="3833743"/>
          </a:xfrm>
          <a:prstGeom prst="can">
            <a:avLst/>
          </a:prstGeom>
          <a:gradFill rotWithShape="1">
            <a:gsLst>
              <a:gs pos="0">
                <a:srgbClr val="008272">
                  <a:tint val="50000"/>
                  <a:satMod val="300000"/>
                </a:srgbClr>
              </a:gs>
              <a:gs pos="35000">
                <a:srgbClr val="008272">
                  <a:tint val="37000"/>
                  <a:satMod val="300000"/>
                </a:srgbClr>
              </a:gs>
              <a:gs pos="100000">
                <a:srgbClr val="008272">
                  <a:tint val="15000"/>
                  <a:satMod val="350000"/>
                </a:srgbClr>
              </a:gs>
            </a:gsLst>
            <a:lin ang="16200000" scaled="1"/>
          </a:gradFill>
          <a:ln w="9525" cap="flat" cmpd="sng" algn="ctr">
            <a:solidFill>
              <a:srgbClr val="00827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1765" kern="0">
              <a:solidFill>
                <a:srgbClr val="FFFFFE"/>
              </a:solidFill>
              <a:latin typeface="Segoe UI"/>
            </a:endParaRPr>
          </a:p>
        </p:txBody>
      </p:sp>
      <p:cxnSp>
        <p:nvCxnSpPr>
          <p:cNvPr id="70" name="Straight Arrow Connector 69"/>
          <p:cNvCxnSpPr/>
          <p:nvPr/>
        </p:nvCxnSpPr>
        <p:spPr>
          <a:xfrm>
            <a:off x="7044830" y="2869733"/>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71" name="Straight Arrow Connector 70"/>
          <p:cNvCxnSpPr/>
          <p:nvPr/>
        </p:nvCxnSpPr>
        <p:spPr>
          <a:xfrm flipH="1">
            <a:off x="7044830" y="2967866"/>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sp>
        <p:nvSpPr>
          <p:cNvPr id="72" name="Can 71"/>
          <p:cNvSpPr/>
          <p:nvPr/>
        </p:nvSpPr>
        <p:spPr>
          <a:xfrm rot="5400000">
            <a:off x="8785884" y="1336349"/>
            <a:ext cx="225062" cy="3833743"/>
          </a:xfrm>
          <a:prstGeom prst="can">
            <a:avLst/>
          </a:prstGeom>
          <a:gradFill rotWithShape="1">
            <a:gsLst>
              <a:gs pos="0">
                <a:srgbClr val="008272">
                  <a:tint val="50000"/>
                  <a:satMod val="300000"/>
                </a:srgbClr>
              </a:gs>
              <a:gs pos="35000">
                <a:srgbClr val="008272">
                  <a:tint val="37000"/>
                  <a:satMod val="300000"/>
                </a:srgbClr>
              </a:gs>
              <a:gs pos="100000">
                <a:srgbClr val="008272">
                  <a:tint val="15000"/>
                  <a:satMod val="350000"/>
                </a:srgbClr>
              </a:gs>
            </a:gsLst>
            <a:lin ang="16200000" scaled="1"/>
          </a:gradFill>
          <a:ln w="9525" cap="flat" cmpd="sng" algn="ctr">
            <a:solidFill>
              <a:srgbClr val="00827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1765" kern="0">
              <a:solidFill>
                <a:srgbClr val="FFFFFE"/>
              </a:solidFill>
              <a:latin typeface="Segoe UI"/>
            </a:endParaRPr>
          </a:p>
        </p:txBody>
      </p:sp>
      <p:cxnSp>
        <p:nvCxnSpPr>
          <p:cNvPr id="73" name="Straight Arrow Connector 72"/>
          <p:cNvCxnSpPr/>
          <p:nvPr/>
        </p:nvCxnSpPr>
        <p:spPr>
          <a:xfrm>
            <a:off x="7044830" y="3198937"/>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74" name="Straight Arrow Connector 73"/>
          <p:cNvCxnSpPr/>
          <p:nvPr/>
        </p:nvCxnSpPr>
        <p:spPr>
          <a:xfrm flipH="1">
            <a:off x="7044830" y="3297069"/>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sp>
        <p:nvSpPr>
          <p:cNvPr id="75" name="Can 74"/>
          <p:cNvSpPr/>
          <p:nvPr/>
        </p:nvSpPr>
        <p:spPr>
          <a:xfrm rot="5400000">
            <a:off x="8782713" y="1696257"/>
            <a:ext cx="225062" cy="3833743"/>
          </a:xfrm>
          <a:prstGeom prst="can">
            <a:avLst/>
          </a:prstGeom>
          <a:gradFill rotWithShape="1">
            <a:gsLst>
              <a:gs pos="0">
                <a:srgbClr val="008272">
                  <a:tint val="50000"/>
                  <a:satMod val="300000"/>
                </a:srgbClr>
              </a:gs>
              <a:gs pos="35000">
                <a:srgbClr val="008272">
                  <a:tint val="37000"/>
                  <a:satMod val="300000"/>
                </a:srgbClr>
              </a:gs>
              <a:gs pos="100000">
                <a:srgbClr val="008272">
                  <a:tint val="15000"/>
                  <a:satMod val="350000"/>
                </a:srgbClr>
              </a:gs>
            </a:gsLst>
            <a:lin ang="16200000" scaled="1"/>
          </a:gradFill>
          <a:ln w="9525" cap="flat" cmpd="sng" algn="ctr">
            <a:solidFill>
              <a:srgbClr val="00827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1765" kern="0">
              <a:solidFill>
                <a:srgbClr val="FFFFFE"/>
              </a:solidFill>
              <a:latin typeface="Segoe UI"/>
            </a:endParaRPr>
          </a:p>
        </p:txBody>
      </p:sp>
      <p:cxnSp>
        <p:nvCxnSpPr>
          <p:cNvPr id="76" name="Straight Arrow Connector 75"/>
          <p:cNvCxnSpPr/>
          <p:nvPr/>
        </p:nvCxnSpPr>
        <p:spPr>
          <a:xfrm>
            <a:off x="7041659" y="3558845"/>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cxnSp>
        <p:nvCxnSpPr>
          <p:cNvPr id="77" name="Straight Arrow Connector 76"/>
          <p:cNvCxnSpPr/>
          <p:nvPr/>
        </p:nvCxnSpPr>
        <p:spPr>
          <a:xfrm flipH="1">
            <a:off x="7041659" y="3656978"/>
            <a:ext cx="3700829" cy="0"/>
          </a:xfrm>
          <a:prstGeom prst="straightConnector1">
            <a:avLst/>
          </a:prstGeom>
          <a:noFill/>
          <a:ln w="25400" cap="flat" cmpd="sng" algn="ctr">
            <a:solidFill>
              <a:srgbClr val="FF8C00"/>
            </a:solidFill>
            <a:prstDash val="solid"/>
            <a:tailEnd type="triangle"/>
          </a:ln>
          <a:effectLst>
            <a:outerShdw blurRad="40000" dist="20000" dir="5400000" rotWithShape="0">
              <a:srgbClr val="000000">
                <a:alpha val="38000"/>
              </a:srgbClr>
            </a:outerShdw>
          </a:effectLst>
        </p:spPr>
      </p:cxnSp>
      <p:sp>
        <p:nvSpPr>
          <p:cNvPr id="78" name="TextBox 77"/>
          <p:cNvSpPr txBox="1"/>
          <p:nvPr/>
        </p:nvSpPr>
        <p:spPr>
          <a:xfrm>
            <a:off x="5946597" y="71937"/>
            <a:ext cx="5164782" cy="574901"/>
          </a:xfrm>
          <a:prstGeom prst="rect">
            <a:avLst/>
          </a:prstGeom>
          <a:noFill/>
        </p:spPr>
        <p:txBody>
          <a:bodyPr wrap="square" rtlCol="0">
            <a:spAutoFit/>
          </a:bodyPr>
          <a:lstStyle/>
          <a:p>
            <a:pPr algn="ctr" defTabSz="448193">
              <a:defRPr/>
            </a:pPr>
            <a:r>
              <a:rPr lang="en-US" sz="1568" kern="0" dirty="0">
                <a:solidFill>
                  <a:srgbClr val="FFFFFE"/>
                </a:solidFill>
              </a:rPr>
              <a:t>Streams look like TCP connections to IIS/ASP.NET apps</a:t>
            </a:r>
          </a:p>
        </p:txBody>
      </p:sp>
      <p:sp>
        <p:nvSpPr>
          <p:cNvPr id="79" name="Title 3"/>
          <p:cNvSpPr>
            <a:spLocks noGrp="1"/>
          </p:cNvSpPr>
          <p:nvPr>
            <p:ph type="title" idx="4294967295"/>
          </p:nvPr>
        </p:nvSpPr>
        <p:spPr>
          <a:xfrm>
            <a:off x="1031200" y="17772"/>
            <a:ext cx="8058486" cy="1792850"/>
          </a:xfrm>
        </p:spPr>
        <p:txBody>
          <a:bodyPr/>
          <a:lstStyle/>
          <a:p>
            <a:r>
              <a:rPr lang="en-US" dirty="0"/>
              <a:t>Multiplexing</a:t>
            </a:r>
          </a:p>
        </p:txBody>
      </p:sp>
      <p:graphicFrame>
        <p:nvGraphicFramePr>
          <p:cNvPr id="81" name="Table 80"/>
          <p:cNvGraphicFramePr>
            <a:graphicFrameLocks noGrp="1"/>
          </p:cNvGraphicFramePr>
          <p:nvPr>
            <p:extLst/>
          </p:nvPr>
        </p:nvGraphicFramePr>
        <p:xfrm>
          <a:off x="269237" y="4664074"/>
          <a:ext cx="11653524" cy="2004488"/>
        </p:xfrm>
        <a:graphic>
          <a:graphicData uri="http://schemas.openxmlformats.org/drawingml/2006/table">
            <a:tbl>
              <a:tblPr firstRow="1" bandRow="1">
                <a:tableStyleId>{5940675A-B579-460E-94D1-54222C63F5DA}</a:tableStyleId>
              </a:tblPr>
              <a:tblGrid>
                <a:gridCol w="5826762">
                  <a:extLst>
                    <a:ext uri="{9D8B030D-6E8A-4147-A177-3AD203B41FA5}">
                      <a16:colId xmlns:a16="http://schemas.microsoft.com/office/drawing/2014/main" val="20000"/>
                    </a:ext>
                  </a:extLst>
                </a:gridCol>
                <a:gridCol w="5826762">
                  <a:extLst>
                    <a:ext uri="{9D8B030D-6E8A-4147-A177-3AD203B41FA5}">
                      <a16:colId xmlns:a16="http://schemas.microsoft.com/office/drawing/2014/main" val="20001"/>
                    </a:ext>
                  </a:extLst>
                </a:gridCol>
              </a:tblGrid>
              <a:tr h="627497">
                <a:tc>
                  <a:txBody>
                    <a:bodyPr/>
                    <a:lstStyle/>
                    <a:p>
                      <a:r>
                        <a:rPr lang="en-US" sz="1800" dirty="0"/>
                        <a:t>Each</a:t>
                      </a:r>
                      <a:r>
                        <a:rPr lang="en-US" sz="1800" baseline="0" dirty="0"/>
                        <a:t> request required dedicated TCP connection</a:t>
                      </a:r>
                      <a:endParaRPr lang="en-US" sz="1800" dirty="0"/>
                    </a:p>
                  </a:txBody>
                  <a:tcPr marL="89642" marR="89642" marT="44821" marB="44821"/>
                </a:tc>
                <a:tc>
                  <a:txBody>
                    <a:bodyPr/>
                    <a:lstStyle/>
                    <a:p>
                      <a:r>
                        <a:rPr lang="en-US" sz="1800" dirty="0"/>
                        <a:t>TCP connection can have multiple streams</a:t>
                      </a:r>
                      <a:r>
                        <a:rPr lang="en-US" sz="1800" baseline="0" dirty="0"/>
                        <a:t> (requests)</a:t>
                      </a:r>
                      <a:endParaRPr lang="en-US" sz="1800" dirty="0"/>
                    </a:p>
                  </a:txBody>
                  <a:tcPr marL="89642" marR="89642" marT="44821" marB="44821"/>
                </a:tc>
                <a:extLst>
                  <a:ext uri="{0D108BD9-81ED-4DB2-BD59-A6C34878D82A}">
                    <a16:rowId xmlns:a16="http://schemas.microsoft.com/office/drawing/2014/main" val="10000"/>
                  </a:ext>
                </a:extLst>
              </a:tr>
              <a:tr h="627497">
                <a:tc>
                  <a:txBody>
                    <a:bodyPr/>
                    <a:lstStyle/>
                    <a:p>
                      <a:r>
                        <a:rPr lang="en-US" sz="1800" dirty="0"/>
                        <a:t>Responses come in order per connection</a:t>
                      </a:r>
                    </a:p>
                  </a:txBody>
                  <a:tcPr marL="89642" marR="89642" marT="44821" marB="44821"/>
                </a:tc>
                <a:tc>
                  <a:txBody>
                    <a:bodyPr/>
                    <a:lstStyle/>
                    <a:p>
                      <a:r>
                        <a:rPr lang="en-US" sz="1800" dirty="0"/>
                        <a:t>Responses can come out of order, server</a:t>
                      </a:r>
                      <a:r>
                        <a:rPr lang="en-US" sz="1800" baseline="0" dirty="0"/>
                        <a:t> can optimize</a:t>
                      </a:r>
                      <a:endParaRPr lang="en-US" sz="1800" dirty="0"/>
                    </a:p>
                  </a:txBody>
                  <a:tcPr marL="89642" marR="89642" marT="44821" marB="44821"/>
                </a:tc>
                <a:extLst>
                  <a:ext uri="{0D108BD9-81ED-4DB2-BD59-A6C34878D82A}">
                    <a16:rowId xmlns:a16="http://schemas.microsoft.com/office/drawing/2014/main" val="10001"/>
                  </a:ext>
                </a:extLst>
              </a:tr>
              <a:tr h="363550">
                <a:tc>
                  <a:txBody>
                    <a:bodyPr/>
                    <a:lstStyle/>
                    <a:p>
                      <a:r>
                        <a:rPr lang="en-US" sz="1800" dirty="0"/>
                        <a:t>Each connection requires setup +</a:t>
                      </a:r>
                      <a:r>
                        <a:rPr lang="en-US" sz="1800" baseline="0" dirty="0"/>
                        <a:t> slow start</a:t>
                      </a:r>
                      <a:endParaRPr lang="en-US" sz="1800" dirty="0"/>
                    </a:p>
                  </a:txBody>
                  <a:tcPr marL="89642" marR="89642" marT="44821" marB="44821"/>
                </a:tc>
                <a:tc>
                  <a:txBody>
                    <a:bodyPr/>
                    <a:lstStyle/>
                    <a:p>
                      <a:r>
                        <a:rPr lang="en-US" sz="1800" dirty="0"/>
                        <a:t>No</a:t>
                      </a:r>
                      <a:r>
                        <a:rPr lang="en-US" sz="1800" baseline="0" dirty="0"/>
                        <a:t> connection setup for new streams, no slow start</a:t>
                      </a:r>
                      <a:endParaRPr lang="en-US" sz="1800" dirty="0"/>
                    </a:p>
                  </a:txBody>
                  <a:tcPr marL="89642" marR="89642" marT="44821" marB="44821"/>
                </a:tc>
                <a:extLst>
                  <a:ext uri="{0D108BD9-81ED-4DB2-BD59-A6C34878D82A}">
                    <a16:rowId xmlns:a16="http://schemas.microsoft.com/office/drawing/2014/main" val="10002"/>
                  </a:ext>
                </a:extLst>
              </a:tr>
              <a:tr h="363550">
                <a:tc>
                  <a:txBody>
                    <a:bodyPr/>
                    <a:lstStyle/>
                    <a:p>
                      <a:r>
                        <a:rPr lang="en-US" sz="1800" dirty="0"/>
                        <a:t>Application sees “connections”</a:t>
                      </a:r>
                    </a:p>
                  </a:txBody>
                  <a:tcPr marL="89642" marR="89642" marT="44821" marB="44821"/>
                </a:tc>
                <a:tc>
                  <a:txBody>
                    <a:bodyPr/>
                    <a:lstStyle/>
                    <a:p>
                      <a:r>
                        <a:rPr lang="en-US" sz="1800" dirty="0"/>
                        <a:t>Streams are represented as “connections” to apps</a:t>
                      </a:r>
                    </a:p>
                  </a:txBody>
                  <a:tcPr marL="89642" marR="89642" marT="44821" marB="44821"/>
                </a:tc>
                <a:extLst>
                  <a:ext uri="{0D108BD9-81ED-4DB2-BD59-A6C34878D82A}">
                    <a16:rowId xmlns:a16="http://schemas.microsoft.com/office/drawing/2014/main" val="10003"/>
                  </a:ext>
                </a:extLst>
              </a:tr>
            </a:tbl>
          </a:graphicData>
        </a:graphic>
      </p:graphicFrame>
      <p:sp>
        <p:nvSpPr>
          <p:cNvPr id="3" name="TextBox 2"/>
          <p:cNvSpPr txBox="1"/>
          <p:nvPr/>
        </p:nvSpPr>
        <p:spPr>
          <a:xfrm>
            <a:off x="10949374" y="1639004"/>
            <a:ext cx="1028587" cy="425434"/>
          </a:xfrm>
          <a:prstGeom prst="rect">
            <a:avLst/>
          </a:prstGeom>
          <a:noFill/>
        </p:spPr>
        <p:txBody>
          <a:bodyPr wrap="square" lIns="179285" tIns="143428" rIns="179285" bIns="143428" rtlCol="0">
            <a:spAutoFit/>
          </a:bodyPr>
          <a:lstStyle/>
          <a:p>
            <a:pPr>
              <a:lnSpc>
                <a:spcPct val="90000"/>
              </a:lnSpc>
              <a:spcAft>
                <a:spcPts val="588"/>
              </a:spcAft>
            </a:pPr>
            <a:r>
              <a:rPr lang="en-US" sz="980" dirty="0">
                <a:gradFill>
                  <a:gsLst>
                    <a:gs pos="2917">
                      <a:schemeClr val="tx1"/>
                    </a:gs>
                    <a:gs pos="30000">
                      <a:schemeClr val="tx1"/>
                    </a:gs>
                  </a:gsLst>
                  <a:lin ang="5400000" scaled="0"/>
                </a:gradFill>
              </a:rPr>
              <a:t>Hello.aspx</a:t>
            </a:r>
          </a:p>
        </p:txBody>
      </p:sp>
      <p:sp>
        <p:nvSpPr>
          <p:cNvPr id="4" name="TextBox 3"/>
          <p:cNvSpPr txBox="1"/>
          <p:nvPr/>
        </p:nvSpPr>
        <p:spPr>
          <a:xfrm>
            <a:off x="11026337" y="2009661"/>
            <a:ext cx="960787" cy="529152"/>
          </a:xfrm>
          <a:prstGeom prst="rect">
            <a:avLst/>
          </a:prstGeom>
          <a:noFill/>
        </p:spPr>
        <p:txBody>
          <a:bodyPr wrap="square" lIns="179285" tIns="143428" rIns="179285" bIns="143428" rtlCol="0">
            <a:spAutoFit/>
          </a:bodyPr>
          <a:lstStyle/>
          <a:p>
            <a:pPr>
              <a:lnSpc>
                <a:spcPct val="90000"/>
              </a:lnSpc>
              <a:spcAft>
                <a:spcPts val="588"/>
              </a:spcAft>
            </a:pPr>
            <a:r>
              <a:rPr lang="en-US" sz="882" dirty="0">
                <a:gradFill>
                  <a:gsLst>
                    <a:gs pos="2917">
                      <a:schemeClr val="tx1"/>
                    </a:gs>
                    <a:gs pos="30000">
                      <a:schemeClr val="tx1"/>
                    </a:gs>
                  </a:gsLst>
                  <a:lin ang="5400000" scaled="0"/>
                </a:gradFill>
              </a:rPr>
              <a:t>Image1.png</a:t>
            </a:r>
          </a:p>
        </p:txBody>
      </p:sp>
      <p:sp>
        <p:nvSpPr>
          <p:cNvPr id="80" name="TextBox 79"/>
          <p:cNvSpPr txBox="1"/>
          <p:nvPr/>
        </p:nvSpPr>
        <p:spPr>
          <a:xfrm>
            <a:off x="11026337" y="2419528"/>
            <a:ext cx="960787" cy="411856"/>
          </a:xfrm>
          <a:prstGeom prst="rect">
            <a:avLst/>
          </a:prstGeom>
          <a:noFill/>
        </p:spPr>
        <p:txBody>
          <a:bodyPr wrap="square" lIns="179285" tIns="143428" rIns="179285" bIns="143428" rtlCol="0">
            <a:spAutoFit/>
          </a:bodyPr>
          <a:lstStyle/>
          <a:p>
            <a:pPr>
              <a:lnSpc>
                <a:spcPct val="90000"/>
              </a:lnSpc>
              <a:spcAft>
                <a:spcPts val="588"/>
              </a:spcAft>
            </a:pPr>
            <a:r>
              <a:rPr lang="en-US" sz="882" dirty="0">
                <a:gradFill>
                  <a:gsLst>
                    <a:gs pos="2917">
                      <a:schemeClr val="tx1"/>
                    </a:gs>
                    <a:gs pos="30000">
                      <a:schemeClr val="tx1"/>
                    </a:gs>
                  </a:gsLst>
                  <a:lin ang="5400000" scaled="0"/>
                </a:gradFill>
              </a:rPr>
              <a:t>Style.css</a:t>
            </a:r>
          </a:p>
        </p:txBody>
      </p:sp>
      <p:sp>
        <p:nvSpPr>
          <p:cNvPr id="82" name="TextBox 81"/>
          <p:cNvSpPr txBox="1"/>
          <p:nvPr/>
        </p:nvSpPr>
        <p:spPr>
          <a:xfrm>
            <a:off x="11026337" y="2756682"/>
            <a:ext cx="960787" cy="411856"/>
          </a:xfrm>
          <a:prstGeom prst="rect">
            <a:avLst/>
          </a:prstGeom>
          <a:noFill/>
        </p:spPr>
        <p:txBody>
          <a:bodyPr wrap="square" lIns="179285" tIns="143428" rIns="179285" bIns="143428" rtlCol="0">
            <a:spAutoFit/>
          </a:bodyPr>
          <a:lstStyle/>
          <a:p>
            <a:pPr>
              <a:lnSpc>
                <a:spcPct val="90000"/>
              </a:lnSpc>
              <a:spcAft>
                <a:spcPts val="588"/>
              </a:spcAft>
            </a:pPr>
            <a:r>
              <a:rPr lang="en-US" sz="882" dirty="0">
                <a:gradFill>
                  <a:gsLst>
                    <a:gs pos="2917">
                      <a:schemeClr val="tx1"/>
                    </a:gs>
                    <a:gs pos="30000">
                      <a:schemeClr val="tx1"/>
                    </a:gs>
                  </a:gsLst>
                  <a:lin ang="5400000" scaled="0"/>
                </a:gradFill>
              </a:rPr>
              <a:t>File.pdf</a:t>
            </a:r>
          </a:p>
        </p:txBody>
      </p:sp>
    </p:spTree>
    <p:extLst>
      <p:ext uri="{BB962C8B-B14F-4D97-AF65-F5344CB8AC3E}">
        <p14:creationId xmlns:p14="http://schemas.microsoft.com/office/powerpoint/2010/main" val="2426531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right)">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right)">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500"/>
                                        <p:tgtEl>
                                          <p:spTgt spid="49"/>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right)">
                                      <p:cBhvr>
                                        <p:cTn id="34" dur="3500"/>
                                        <p:tgtEl>
                                          <p:spTgt spid="50"/>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par>
                          <p:cTn id="39" fill="hold">
                            <p:stCondLst>
                              <p:cond delay="4500"/>
                            </p:stCondLst>
                            <p:childTnLst>
                              <p:par>
                                <p:cTn id="40" presetID="22" presetClass="entr" presetSubtype="2" fill="hold"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right)">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1000"/>
                                        <p:tgtEl>
                                          <p:spTgt spid="54"/>
                                        </p:tgtEl>
                                      </p:cBhvr>
                                    </p:animEffect>
                                    <p:anim calcmode="lin" valueType="num">
                                      <p:cBhvr>
                                        <p:cTn id="53" dur="1000" fill="hold"/>
                                        <p:tgtEl>
                                          <p:spTgt spid="54"/>
                                        </p:tgtEl>
                                        <p:attrNameLst>
                                          <p:attrName>ppt_x</p:attrName>
                                        </p:attrNameLst>
                                      </p:cBhvr>
                                      <p:tavLst>
                                        <p:tav tm="0">
                                          <p:val>
                                            <p:strVal val="#ppt_x"/>
                                          </p:val>
                                        </p:tav>
                                        <p:tav tm="100000">
                                          <p:val>
                                            <p:strVal val="#ppt_x"/>
                                          </p:val>
                                        </p:tav>
                                      </p:tavLst>
                                    </p:anim>
                                    <p:anim calcmode="lin" valueType="num">
                                      <p:cBhvr>
                                        <p:cTn id="54" dur="1000" fill="hold"/>
                                        <p:tgtEl>
                                          <p:spTgt spid="54"/>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000"/>
                                        <p:tgtEl>
                                          <p:spTgt spid="55"/>
                                        </p:tgtEl>
                                      </p:cBhvr>
                                    </p:animEffect>
                                    <p:anim calcmode="lin" valueType="num">
                                      <p:cBhvr>
                                        <p:cTn id="58" dur="1000" fill="hold"/>
                                        <p:tgtEl>
                                          <p:spTgt spid="55"/>
                                        </p:tgtEl>
                                        <p:attrNameLst>
                                          <p:attrName>ppt_x</p:attrName>
                                        </p:attrNameLst>
                                      </p:cBhvr>
                                      <p:tavLst>
                                        <p:tav tm="0">
                                          <p:val>
                                            <p:strVal val="#ppt_x"/>
                                          </p:val>
                                        </p:tav>
                                        <p:tav tm="100000">
                                          <p:val>
                                            <p:strVal val="#ppt_x"/>
                                          </p:val>
                                        </p:tav>
                                      </p:tavLst>
                                    </p:anim>
                                    <p:anim calcmode="lin" valueType="num">
                                      <p:cBhvr>
                                        <p:cTn id="59" dur="1000" fill="hold"/>
                                        <p:tgtEl>
                                          <p:spTgt spid="55"/>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1000"/>
                                        <p:tgtEl>
                                          <p:spTgt spid="56"/>
                                        </p:tgtEl>
                                      </p:cBhvr>
                                    </p:animEffect>
                                    <p:anim calcmode="lin" valueType="num">
                                      <p:cBhvr>
                                        <p:cTn id="63" dur="1000" fill="hold"/>
                                        <p:tgtEl>
                                          <p:spTgt spid="56"/>
                                        </p:tgtEl>
                                        <p:attrNameLst>
                                          <p:attrName>ppt_x</p:attrName>
                                        </p:attrNameLst>
                                      </p:cBhvr>
                                      <p:tavLst>
                                        <p:tav tm="0">
                                          <p:val>
                                            <p:strVal val="#ppt_x"/>
                                          </p:val>
                                        </p:tav>
                                        <p:tav tm="100000">
                                          <p:val>
                                            <p:strVal val="#ppt_x"/>
                                          </p:val>
                                        </p:tav>
                                      </p:tavLst>
                                    </p:anim>
                                    <p:anim calcmode="lin" valueType="num">
                                      <p:cBhvr>
                                        <p:cTn id="64" dur="1000" fill="hold"/>
                                        <p:tgtEl>
                                          <p:spTgt spid="56"/>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1000"/>
                                        <p:tgtEl>
                                          <p:spTgt spid="57"/>
                                        </p:tgtEl>
                                      </p:cBhvr>
                                    </p:animEffect>
                                    <p:anim calcmode="lin" valueType="num">
                                      <p:cBhvr>
                                        <p:cTn id="68" dur="1000" fill="hold"/>
                                        <p:tgtEl>
                                          <p:spTgt spid="57"/>
                                        </p:tgtEl>
                                        <p:attrNameLst>
                                          <p:attrName>ppt_x</p:attrName>
                                        </p:attrNameLst>
                                      </p:cBhvr>
                                      <p:tavLst>
                                        <p:tav tm="0">
                                          <p:val>
                                            <p:strVal val="#ppt_x"/>
                                          </p:val>
                                        </p:tav>
                                        <p:tav tm="100000">
                                          <p:val>
                                            <p:strVal val="#ppt_x"/>
                                          </p:val>
                                        </p:tav>
                                      </p:tavLst>
                                    </p:anim>
                                    <p:anim calcmode="lin" valueType="num">
                                      <p:cBhvr>
                                        <p:cTn id="6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500"/>
                                        <p:tgtEl>
                                          <p:spTgt spid="6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fade">
                                      <p:cBhvr>
                                        <p:cTn id="85" dur="500"/>
                                        <p:tgtEl>
                                          <p:spTgt spid="65"/>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wipe(left)">
                                      <p:cBhvr>
                                        <p:cTn id="89" dur="500"/>
                                        <p:tgtEl>
                                          <p:spTgt spid="60"/>
                                        </p:tgtEl>
                                      </p:cBhvr>
                                    </p:animEffect>
                                  </p:childTnLst>
                                </p:cTn>
                              </p:par>
                              <p:par>
                                <p:cTn id="90" presetID="22" presetClass="entr" presetSubtype="8" fill="hold"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left)">
                                      <p:cBhvr>
                                        <p:cTn id="92" dur="500"/>
                                        <p:tgtEl>
                                          <p:spTgt spid="66"/>
                                        </p:tgtEl>
                                      </p:cBhvr>
                                    </p:animEffect>
                                  </p:childTnLst>
                                </p:cTn>
                              </p:par>
                              <p:par>
                                <p:cTn id="93" presetID="22" presetClass="entr" presetSubtype="2" fill="hold" nodeType="withEffect">
                                  <p:stCondLst>
                                    <p:cond delay="500"/>
                                  </p:stCondLst>
                                  <p:childTnLst>
                                    <p:set>
                                      <p:cBhvr>
                                        <p:cTn id="94" dur="1" fill="hold">
                                          <p:stCondLst>
                                            <p:cond delay="0"/>
                                          </p:stCondLst>
                                        </p:cTn>
                                        <p:tgtEl>
                                          <p:spTgt spid="61"/>
                                        </p:tgtEl>
                                        <p:attrNameLst>
                                          <p:attrName>style.visibility</p:attrName>
                                        </p:attrNameLst>
                                      </p:cBhvr>
                                      <p:to>
                                        <p:strVal val="visible"/>
                                      </p:to>
                                    </p:set>
                                    <p:animEffect transition="in" filter="wipe(right)">
                                      <p:cBhvr>
                                        <p:cTn id="95" dur="500"/>
                                        <p:tgtEl>
                                          <p:spTgt spid="61"/>
                                        </p:tgtEl>
                                      </p:cBhvr>
                                    </p:animEffect>
                                  </p:childTnLst>
                                </p:cTn>
                              </p:par>
                              <p:par>
                                <p:cTn id="96" presetID="22" presetClass="entr" presetSubtype="2" fill="hold" nodeType="withEffect">
                                  <p:stCondLst>
                                    <p:cond delay="500"/>
                                  </p:stCondLst>
                                  <p:childTnLst>
                                    <p:set>
                                      <p:cBhvr>
                                        <p:cTn id="97" dur="1" fill="hold">
                                          <p:stCondLst>
                                            <p:cond delay="0"/>
                                          </p:stCondLst>
                                        </p:cTn>
                                        <p:tgtEl>
                                          <p:spTgt spid="67"/>
                                        </p:tgtEl>
                                        <p:attrNameLst>
                                          <p:attrName>style.visibility</p:attrName>
                                        </p:attrNameLst>
                                      </p:cBhvr>
                                      <p:to>
                                        <p:strVal val="visible"/>
                                      </p:to>
                                    </p:set>
                                    <p:animEffect transition="in" filter="wipe(right)">
                                      <p:cBhvr>
                                        <p:cTn id="98" dur="500"/>
                                        <p:tgtEl>
                                          <p:spTgt spid="67"/>
                                        </p:tgtEl>
                                      </p:cBhvr>
                                    </p:animEffect>
                                  </p:childTnLst>
                                </p:cTn>
                              </p:par>
                              <p:par>
                                <p:cTn id="99" presetID="22" presetClass="entr" presetSubtype="8" fill="hold"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wipe(left)">
                                      <p:cBhvr>
                                        <p:cTn id="101" dur="5000"/>
                                        <p:tgtEl>
                                          <p:spTgt spid="63"/>
                                        </p:tgtEl>
                                      </p:cBhvr>
                                    </p:animEffect>
                                  </p:childTnLst>
                                </p:cTn>
                              </p:par>
                              <p:par>
                                <p:cTn id="102" presetID="22" presetClass="entr" presetSubtype="2" fill="hold" nodeType="withEffect">
                                  <p:stCondLst>
                                    <p:cond delay="5000"/>
                                  </p:stCondLst>
                                  <p:childTnLst>
                                    <p:set>
                                      <p:cBhvr>
                                        <p:cTn id="103" dur="1" fill="hold">
                                          <p:stCondLst>
                                            <p:cond delay="0"/>
                                          </p:stCondLst>
                                        </p:cTn>
                                        <p:tgtEl>
                                          <p:spTgt spid="64"/>
                                        </p:tgtEl>
                                        <p:attrNameLst>
                                          <p:attrName>style.visibility</p:attrName>
                                        </p:attrNameLst>
                                      </p:cBhvr>
                                      <p:to>
                                        <p:strVal val="visible"/>
                                      </p:to>
                                    </p:set>
                                    <p:animEffect transition="in" filter="wipe(right)">
                                      <p:cBhvr>
                                        <p:cTn id="104" dur="500"/>
                                        <p:tgtEl>
                                          <p:spTgt spid="64"/>
                                        </p:tgtEl>
                                      </p:cBhvr>
                                    </p:animEffect>
                                  </p:childTnLst>
                                </p:cTn>
                              </p:par>
                              <p:par>
                                <p:cTn id="105" presetID="10" presetClass="entr" presetSubtype="0" fill="hold" grpId="0" nodeType="withEffect">
                                  <p:stCondLst>
                                    <p:cond delay="250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500"/>
                                        <p:tgtEl>
                                          <p:spTgt spid="69"/>
                                        </p:tgtEl>
                                      </p:cBhvr>
                                    </p:animEffect>
                                  </p:childTnLst>
                                </p:cTn>
                              </p:par>
                              <p:par>
                                <p:cTn id="108" presetID="10" presetClass="entr" presetSubtype="0" fill="hold" grpId="0" nodeType="withEffect">
                                  <p:stCondLst>
                                    <p:cond delay="250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500"/>
                                        <p:tgtEl>
                                          <p:spTgt spid="72"/>
                                        </p:tgtEl>
                                      </p:cBhvr>
                                    </p:animEffect>
                                  </p:childTnLst>
                                </p:cTn>
                              </p:par>
                              <p:par>
                                <p:cTn id="111" presetID="10" presetClass="entr" presetSubtype="0" fill="hold" grpId="0" nodeType="withEffect">
                                  <p:stCondLst>
                                    <p:cond delay="3500"/>
                                  </p:stCondLst>
                                  <p:childTnLst>
                                    <p:set>
                                      <p:cBhvr>
                                        <p:cTn id="112" dur="1" fill="hold">
                                          <p:stCondLst>
                                            <p:cond delay="0"/>
                                          </p:stCondLst>
                                        </p:cTn>
                                        <p:tgtEl>
                                          <p:spTgt spid="75"/>
                                        </p:tgtEl>
                                        <p:attrNameLst>
                                          <p:attrName>style.visibility</p:attrName>
                                        </p:attrNameLst>
                                      </p:cBhvr>
                                      <p:to>
                                        <p:strVal val="visible"/>
                                      </p:to>
                                    </p:set>
                                    <p:animEffect transition="in" filter="fade">
                                      <p:cBhvr>
                                        <p:cTn id="113" dur="500"/>
                                        <p:tgtEl>
                                          <p:spTgt spid="75"/>
                                        </p:tgtEl>
                                      </p:cBhvr>
                                    </p:animEffect>
                                  </p:childTnLst>
                                </p:cTn>
                              </p:par>
                              <p:par>
                                <p:cTn id="114" presetID="22" presetClass="entr" presetSubtype="8" fill="hold" nodeType="withEffect">
                                  <p:stCondLst>
                                    <p:cond delay="2750"/>
                                  </p:stCondLst>
                                  <p:childTnLst>
                                    <p:set>
                                      <p:cBhvr>
                                        <p:cTn id="115" dur="1" fill="hold">
                                          <p:stCondLst>
                                            <p:cond delay="0"/>
                                          </p:stCondLst>
                                        </p:cTn>
                                        <p:tgtEl>
                                          <p:spTgt spid="70"/>
                                        </p:tgtEl>
                                        <p:attrNameLst>
                                          <p:attrName>style.visibility</p:attrName>
                                        </p:attrNameLst>
                                      </p:cBhvr>
                                      <p:to>
                                        <p:strVal val="visible"/>
                                      </p:to>
                                    </p:set>
                                    <p:animEffect transition="in" filter="wipe(left)">
                                      <p:cBhvr>
                                        <p:cTn id="116" dur="500"/>
                                        <p:tgtEl>
                                          <p:spTgt spid="70"/>
                                        </p:tgtEl>
                                      </p:cBhvr>
                                    </p:animEffect>
                                  </p:childTnLst>
                                </p:cTn>
                              </p:par>
                              <p:par>
                                <p:cTn id="117" presetID="22" presetClass="entr" presetSubtype="8" fill="hold" nodeType="withEffect">
                                  <p:stCondLst>
                                    <p:cond delay="4000"/>
                                  </p:stCondLst>
                                  <p:childTnLst>
                                    <p:set>
                                      <p:cBhvr>
                                        <p:cTn id="118" dur="1" fill="hold">
                                          <p:stCondLst>
                                            <p:cond delay="0"/>
                                          </p:stCondLst>
                                        </p:cTn>
                                        <p:tgtEl>
                                          <p:spTgt spid="76"/>
                                        </p:tgtEl>
                                        <p:attrNameLst>
                                          <p:attrName>style.visibility</p:attrName>
                                        </p:attrNameLst>
                                      </p:cBhvr>
                                      <p:to>
                                        <p:strVal val="visible"/>
                                      </p:to>
                                    </p:set>
                                    <p:animEffect transition="in" filter="wipe(left)">
                                      <p:cBhvr>
                                        <p:cTn id="119" dur="500"/>
                                        <p:tgtEl>
                                          <p:spTgt spid="76"/>
                                        </p:tgtEl>
                                      </p:cBhvr>
                                    </p:animEffect>
                                  </p:childTnLst>
                                </p:cTn>
                              </p:par>
                            </p:childTnLst>
                          </p:cTn>
                        </p:par>
                        <p:par>
                          <p:cTn id="120" fill="hold">
                            <p:stCondLst>
                              <p:cond delay="6000"/>
                            </p:stCondLst>
                            <p:childTnLst>
                              <p:par>
                                <p:cTn id="121" presetID="22" presetClass="entr" presetSubtype="2" fill="hold" nodeType="afterEffect">
                                  <p:stCondLst>
                                    <p:cond delay="0"/>
                                  </p:stCondLst>
                                  <p:childTnLst>
                                    <p:set>
                                      <p:cBhvr>
                                        <p:cTn id="122" dur="1" fill="hold">
                                          <p:stCondLst>
                                            <p:cond delay="0"/>
                                          </p:stCondLst>
                                        </p:cTn>
                                        <p:tgtEl>
                                          <p:spTgt spid="77"/>
                                        </p:tgtEl>
                                        <p:attrNameLst>
                                          <p:attrName>style.visibility</p:attrName>
                                        </p:attrNameLst>
                                      </p:cBhvr>
                                      <p:to>
                                        <p:strVal val="visible"/>
                                      </p:to>
                                    </p:set>
                                    <p:animEffect transition="in" filter="wipe(right)">
                                      <p:cBhvr>
                                        <p:cTn id="123" dur="500"/>
                                        <p:tgtEl>
                                          <p:spTgt spid="77"/>
                                        </p:tgtEl>
                                      </p:cBhvr>
                                    </p:animEffect>
                                  </p:childTnLst>
                                </p:cTn>
                              </p:par>
                              <p:par>
                                <p:cTn id="124" presetID="22" presetClass="entr" presetSubtype="8" fill="hold" nodeType="withEffect">
                                  <p:stCondLst>
                                    <p:cond delay="0"/>
                                  </p:stCondLst>
                                  <p:childTnLst>
                                    <p:set>
                                      <p:cBhvr>
                                        <p:cTn id="125" dur="1" fill="hold">
                                          <p:stCondLst>
                                            <p:cond delay="0"/>
                                          </p:stCondLst>
                                        </p:cTn>
                                        <p:tgtEl>
                                          <p:spTgt spid="73"/>
                                        </p:tgtEl>
                                        <p:attrNameLst>
                                          <p:attrName>style.visibility</p:attrName>
                                        </p:attrNameLst>
                                      </p:cBhvr>
                                      <p:to>
                                        <p:strVal val="visible"/>
                                      </p:to>
                                    </p:set>
                                    <p:animEffect transition="in" filter="wipe(left)">
                                      <p:cBhvr>
                                        <p:cTn id="126" dur="1000"/>
                                        <p:tgtEl>
                                          <p:spTgt spid="73"/>
                                        </p:tgtEl>
                                      </p:cBhvr>
                                    </p:animEffect>
                                  </p:childTnLst>
                                </p:cTn>
                              </p:par>
                              <p:par>
                                <p:cTn id="127" presetID="22" presetClass="entr" presetSubtype="2" fill="hold" nodeType="with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wipe(right)">
                                      <p:cBhvr>
                                        <p:cTn id="129" dur="500"/>
                                        <p:tgtEl>
                                          <p:spTgt spid="71"/>
                                        </p:tgtEl>
                                      </p:cBhvr>
                                    </p:animEffect>
                                  </p:childTnLst>
                                </p:cTn>
                              </p:par>
                              <p:par>
                                <p:cTn id="130" presetID="22" presetClass="entr" presetSubtype="2" fill="hold" nodeType="withEffect">
                                  <p:stCondLst>
                                    <p:cond delay="1000"/>
                                  </p:stCondLst>
                                  <p:childTnLst>
                                    <p:set>
                                      <p:cBhvr>
                                        <p:cTn id="131" dur="1" fill="hold">
                                          <p:stCondLst>
                                            <p:cond delay="0"/>
                                          </p:stCondLst>
                                        </p:cTn>
                                        <p:tgtEl>
                                          <p:spTgt spid="74"/>
                                        </p:tgtEl>
                                        <p:attrNameLst>
                                          <p:attrName>style.visibility</p:attrName>
                                        </p:attrNameLst>
                                      </p:cBhvr>
                                      <p:to>
                                        <p:strVal val="visible"/>
                                      </p:to>
                                    </p:set>
                                    <p:animEffect transition="in" filter="wipe(right)">
                                      <p:cBhvr>
                                        <p:cTn id="132" dur="5000"/>
                                        <p:tgtEl>
                                          <p:spTgt spid="74"/>
                                        </p:tgtEl>
                                      </p:cBhvr>
                                    </p:animEffect>
                                  </p:childTnLst>
                                </p:cTn>
                              </p:par>
                            </p:childTnLst>
                          </p:cTn>
                        </p:par>
                        <p:par>
                          <p:cTn id="133" fill="hold">
                            <p:stCondLst>
                              <p:cond delay="12000"/>
                            </p:stCondLst>
                            <p:childTnLst>
                              <p:par>
                                <p:cTn id="134" presetID="1" presetClass="entr" presetSubtype="0" fill="hold" grpId="0" nodeType="afterEffect">
                                  <p:stCondLst>
                                    <p:cond delay="0"/>
                                  </p:stCondLst>
                                  <p:childTnLst>
                                    <p:set>
                                      <p:cBhvr>
                                        <p:cTn id="135" dur="1" fill="hold">
                                          <p:stCondLst>
                                            <p:cond delay="0"/>
                                          </p:stCondLst>
                                        </p:cTn>
                                        <p:tgtEl>
                                          <p:spTgt spid="6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78"/>
                                        </p:tgtEl>
                                        <p:attrNameLst>
                                          <p:attrName>style.visibility</p:attrName>
                                        </p:attrNameLst>
                                      </p:cBhvr>
                                      <p:to>
                                        <p:strVal val="visible"/>
                                      </p:to>
                                    </p:set>
                                    <p:animEffect transition="in" filter="fade">
                                      <p:cBhvr>
                                        <p:cTn id="14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3" grpId="0" animBg="1"/>
      <p:bldP spid="54" grpId="0" animBg="1"/>
      <p:bldP spid="55" grpId="0" animBg="1"/>
      <p:bldP spid="56" grpId="0" animBg="1"/>
      <p:bldP spid="57" grpId="0" animBg="1"/>
      <p:bldP spid="58" grpId="0" animBg="1"/>
      <p:bldP spid="59" grpId="0" animBg="1"/>
      <p:bldP spid="62" grpId="0" animBg="1"/>
      <p:bldP spid="65" grpId="0" animBg="1"/>
      <p:bldP spid="68" grpId="0"/>
      <p:bldP spid="69" grpId="0" animBg="1"/>
      <p:bldP spid="72" grpId="0" animBg="1"/>
      <p:bldP spid="75" grpId="0" animBg="1"/>
      <p:bldP spid="7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HTTP/2 Connection and Frames</a:t>
            </a:r>
          </a:p>
        </p:txBody>
      </p:sp>
      <p:pic>
        <p:nvPicPr>
          <p:cNvPr id="7" name="Picture 6"/>
          <p:cNvPicPr>
            <a:picLocks noChangeAspect="1"/>
          </p:cNvPicPr>
          <p:nvPr/>
        </p:nvPicPr>
        <p:blipFill>
          <a:blip r:embed="rId2"/>
          <a:stretch>
            <a:fillRect/>
          </a:stretch>
        </p:blipFill>
        <p:spPr>
          <a:xfrm>
            <a:off x="8486466" y="2308469"/>
            <a:ext cx="3585699" cy="1942254"/>
          </a:xfrm>
          <a:prstGeom prst="rect">
            <a:avLst/>
          </a:prstGeom>
        </p:spPr>
      </p:pic>
      <p:pic>
        <p:nvPicPr>
          <p:cNvPr id="5" name="Picture 4"/>
          <p:cNvPicPr>
            <a:picLocks noChangeAspect="1"/>
          </p:cNvPicPr>
          <p:nvPr/>
        </p:nvPicPr>
        <p:blipFill>
          <a:blip r:embed="rId3"/>
          <a:stretch>
            <a:fillRect/>
          </a:stretch>
        </p:blipFill>
        <p:spPr>
          <a:xfrm>
            <a:off x="194537" y="1710852"/>
            <a:ext cx="8114512" cy="3641726"/>
          </a:xfrm>
          <a:prstGeom prst="rect">
            <a:avLst/>
          </a:prstGeom>
        </p:spPr>
      </p:pic>
    </p:spTree>
    <p:extLst>
      <p:ext uri="{BB962C8B-B14F-4D97-AF65-F5344CB8AC3E}">
        <p14:creationId xmlns:p14="http://schemas.microsoft.com/office/powerpoint/2010/main" val="95461006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208" y="359949"/>
            <a:ext cx="8534400" cy="1507067"/>
          </a:xfrm>
        </p:spPr>
        <p:txBody>
          <a:bodyPr/>
          <a:lstStyle/>
          <a:p>
            <a:r>
              <a:rPr lang="en-US" dirty="0"/>
              <a:t>HTTP/2 is Binary</a:t>
            </a:r>
          </a:p>
        </p:txBody>
      </p:sp>
      <p:sp>
        <p:nvSpPr>
          <p:cNvPr id="3" name="Text Placeholder 2"/>
          <p:cNvSpPr>
            <a:spLocks noGrp="1"/>
          </p:cNvSpPr>
          <p:nvPr>
            <p:ph type="body" sz="quarter" idx="11"/>
          </p:nvPr>
        </p:nvSpPr>
        <p:spPr>
          <a:xfrm>
            <a:off x="642749" y="1561449"/>
            <a:ext cx="11655840" cy="2051739"/>
          </a:xfrm>
        </p:spPr>
        <p:txBody>
          <a:bodyPr/>
          <a:lstStyle/>
          <a:p>
            <a:r>
              <a:rPr lang="en-US" dirty="0"/>
              <a:t>.Binary protocols are more efficient to parse</a:t>
            </a:r>
          </a:p>
          <a:p>
            <a:r>
              <a:rPr lang="en-US" dirty="0"/>
              <a:t>.More Compact on Wire</a:t>
            </a:r>
          </a:p>
          <a:p>
            <a:r>
              <a:rPr lang="en-US" dirty="0"/>
              <a:t>.Less Error-prone</a:t>
            </a:r>
          </a:p>
        </p:txBody>
      </p:sp>
    </p:spTree>
    <p:extLst>
      <p:ext uri="{BB962C8B-B14F-4D97-AF65-F5344CB8AC3E}">
        <p14:creationId xmlns:p14="http://schemas.microsoft.com/office/powerpoint/2010/main" val="37218500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22" y="620007"/>
            <a:ext cx="8534400" cy="1507067"/>
          </a:xfrm>
        </p:spPr>
        <p:txBody>
          <a:bodyPr/>
          <a:lstStyle/>
          <a:p>
            <a:r>
              <a:rPr lang="en-US" dirty="0"/>
              <a:t>HOW TO TROUBLESHOOT?</a:t>
            </a:r>
          </a:p>
        </p:txBody>
      </p:sp>
      <p:sp>
        <p:nvSpPr>
          <p:cNvPr id="3" name="Text Placeholder 2"/>
          <p:cNvSpPr>
            <a:spLocks noGrp="1"/>
          </p:cNvSpPr>
          <p:nvPr>
            <p:ph type="body" sz="quarter" idx="11"/>
          </p:nvPr>
        </p:nvSpPr>
        <p:spPr>
          <a:xfrm>
            <a:off x="1165664" y="1785555"/>
            <a:ext cx="11655840" cy="2051739"/>
          </a:xfrm>
        </p:spPr>
        <p:txBody>
          <a:bodyPr/>
          <a:lstStyle/>
          <a:p>
            <a:r>
              <a:rPr lang="en-US" dirty="0"/>
              <a:t>.View http/2 Traffic- Dev Tool Bar</a:t>
            </a:r>
          </a:p>
          <a:p>
            <a:r>
              <a:rPr lang="en-US" dirty="0"/>
              <a:t>.SSLKEYLOGFILE</a:t>
            </a:r>
          </a:p>
          <a:p>
            <a:r>
              <a:rPr lang="en-US" dirty="0"/>
              <a:t>.</a:t>
            </a:r>
            <a:r>
              <a:rPr lang="en-US" dirty="0" err="1"/>
              <a:t>WireShark</a:t>
            </a:r>
            <a:r>
              <a:rPr lang="en-US" dirty="0"/>
              <a:t> Developer version</a:t>
            </a:r>
          </a:p>
        </p:txBody>
      </p:sp>
    </p:spTree>
    <p:extLst>
      <p:ext uri="{BB962C8B-B14F-4D97-AF65-F5344CB8AC3E}">
        <p14:creationId xmlns:p14="http://schemas.microsoft.com/office/powerpoint/2010/main" val="25630541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990" y="301226"/>
            <a:ext cx="8534400" cy="1507067"/>
          </a:xfrm>
        </p:spPr>
        <p:txBody>
          <a:bodyPr/>
          <a:lstStyle/>
          <a:p>
            <a:r>
              <a:rPr lang="en-US" dirty="0"/>
              <a:t>DEMO-HTTP2 Traffic </a:t>
            </a:r>
          </a:p>
        </p:txBody>
      </p:sp>
      <p:sp>
        <p:nvSpPr>
          <p:cNvPr id="3" name="Text Placeholder 2"/>
          <p:cNvSpPr>
            <a:spLocks noGrp="1"/>
          </p:cNvSpPr>
          <p:nvPr>
            <p:ph type="body" sz="quarter" idx="11"/>
          </p:nvPr>
        </p:nvSpPr>
        <p:spPr>
          <a:xfrm>
            <a:off x="1016259" y="1883464"/>
            <a:ext cx="11655840" cy="1387941"/>
          </a:xfrm>
        </p:spPr>
        <p:txBody>
          <a:bodyPr/>
          <a:lstStyle/>
          <a:p>
            <a:r>
              <a:rPr lang="en-US" dirty="0"/>
              <a:t>.http/2 Handshake- </a:t>
            </a:r>
            <a:r>
              <a:rPr lang="en-US" dirty="0" err="1"/>
              <a:t>overhttp</a:t>
            </a:r>
            <a:r>
              <a:rPr lang="en-US" dirty="0"/>
              <a:t> v/s TLS</a:t>
            </a:r>
          </a:p>
          <a:p>
            <a:r>
              <a:rPr lang="en-US" dirty="0"/>
              <a:t>.Frames and Settings.</a:t>
            </a:r>
          </a:p>
        </p:txBody>
      </p:sp>
    </p:spTree>
    <p:extLst>
      <p:ext uri="{BB962C8B-B14F-4D97-AF65-F5344CB8AC3E}">
        <p14:creationId xmlns:p14="http://schemas.microsoft.com/office/powerpoint/2010/main" val="2136156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548" y="0"/>
            <a:ext cx="8534400" cy="1507067"/>
          </a:xfrm>
        </p:spPr>
        <p:txBody>
          <a:bodyPr/>
          <a:lstStyle/>
          <a:p>
            <a:r>
              <a:rPr lang="en-US" dirty="0"/>
              <a:t>Web – current state</a:t>
            </a:r>
          </a:p>
        </p:txBody>
      </p:sp>
      <p:sp>
        <p:nvSpPr>
          <p:cNvPr id="3" name="Text Placeholder 2"/>
          <p:cNvSpPr>
            <a:spLocks noGrp="1"/>
          </p:cNvSpPr>
          <p:nvPr>
            <p:ph type="body" sz="quarter" idx="10"/>
          </p:nvPr>
        </p:nvSpPr>
        <p:spPr>
          <a:xfrm>
            <a:off x="1016260" y="1367726"/>
            <a:ext cx="11354713" cy="6078202"/>
          </a:xfrm>
        </p:spPr>
        <p:txBody>
          <a:bodyPr/>
          <a:lstStyle/>
          <a:p>
            <a:pPr marL="336145" indent="-336145">
              <a:buFont typeface="Arial" panose="020B0604020202020204" pitchFamily="34" charset="0"/>
              <a:buChar char="•"/>
            </a:pPr>
            <a:r>
              <a:rPr lang="en-US" sz="3921" dirty="0"/>
              <a:t>HTTP 1.1 is huge</a:t>
            </a:r>
          </a:p>
          <a:p>
            <a:pPr marL="787450" lvl="3" indent="-336145">
              <a:buFont typeface="Arial" panose="020B0604020202020204" pitchFamily="34" charset="0"/>
              <a:buChar char="•"/>
            </a:pPr>
            <a:r>
              <a:rPr lang="en-US" sz="2353" dirty="0"/>
              <a:t>HTTP 1.0 RFC 1945 – released 1996 -60 pages</a:t>
            </a:r>
          </a:p>
          <a:p>
            <a:pPr marL="787450" lvl="3" indent="-336145">
              <a:buFont typeface="Arial" panose="020B0604020202020204" pitchFamily="34" charset="0"/>
              <a:buChar char="•"/>
            </a:pPr>
            <a:r>
              <a:rPr lang="en-US" sz="2353" dirty="0"/>
              <a:t>HTTP 1.1 RFC 2626-released 1999-176 pages</a:t>
            </a:r>
          </a:p>
          <a:p>
            <a:pPr marL="787450" lvl="3" indent="-336145">
              <a:buFont typeface="Arial" panose="020B0604020202020204" pitchFamily="34" charset="0"/>
              <a:buChar char="•"/>
            </a:pPr>
            <a:r>
              <a:rPr lang="en-US" sz="2353" dirty="0"/>
              <a:t>Now split into 6 documents-RFC 7230 and family</a:t>
            </a:r>
          </a:p>
          <a:p>
            <a:pPr marL="336145" indent="-336145">
              <a:buFont typeface="Arial" panose="020B0604020202020204" pitchFamily="34" charset="0"/>
              <a:buChar char="•"/>
            </a:pPr>
            <a:r>
              <a:rPr lang="en-US" sz="3921" dirty="0"/>
              <a:t>Incomplete implementations of RFC</a:t>
            </a:r>
          </a:p>
          <a:p>
            <a:pPr marL="563354" lvl="2" indent="-336145">
              <a:buFont typeface="Arial" panose="020B0604020202020204" pitchFamily="34" charset="0"/>
              <a:buChar char="•"/>
            </a:pPr>
            <a:r>
              <a:rPr lang="en-US" sz="2353" dirty="0" err="1"/>
              <a:t>Eg</a:t>
            </a:r>
            <a:r>
              <a:rPr lang="en-US" sz="2353" dirty="0"/>
              <a:t>. http pipelining</a:t>
            </a:r>
          </a:p>
          <a:p>
            <a:pPr marL="336145" indent="-336145">
              <a:buFont typeface="Arial" panose="020B0604020202020204" pitchFamily="34" charset="0"/>
              <a:buChar char="•"/>
            </a:pPr>
            <a:r>
              <a:rPr lang="en-US" sz="3921" dirty="0"/>
              <a:t>Inadequate use of TCP</a:t>
            </a:r>
          </a:p>
          <a:p>
            <a:pPr marL="336145" indent="-336145">
              <a:buFont typeface="Arial" panose="020B0604020202020204" pitchFamily="34" charset="0"/>
              <a:buChar char="•"/>
            </a:pPr>
            <a:endParaRPr lang="en-US" sz="3921" dirty="0"/>
          </a:p>
          <a:p>
            <a:pPr marL="336145" indent="-336145">
              <a:buFont typeface="Arial" panose="020B0604020202020204" pitchFamily="34" charset="0"/>
              <a:buChar char="•"/>
            </a:pPr>
            <a:endParaRPr lang="en-US" sz="3921" dirty="0"/>
          </a:p>
        </p:txBody>
      </p:sp>
    </p:spTree>
    <p:extLst>
      <p:ext uri="{BB962C8B-B14F-4D97-AF65-F5344CB8AC3E}">
        <p14:creationId xmlns:p14="http://schemas.microsoft.com/office/powerpoint/2010/main" val="236042560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324" y="150224"/>
            <a:ext cx="8534400" cy="1507067"/>
          </a:xfrm>
        </p:spPr>
        <p:txBody>
          <a:bodyPr/>
          <a:lstStyle/>
          <a:p>
            <a:r>
              <a:rPr lang="en-US" dirty="0"/>
              <a:t>Server Push/Demo</a:t>
            </a:r>
          </a:p>
        </p:txBody>
      </p:sp>
      <p:sp>
        <p:nvSpPr>
          <p:cNvPr id="3" name="Text Placeholder 2"/>
          <p:cNvSpPr>
            <a:spLocks noGrp="1"/>
          </p:cNvSpPr>
          <p:nvPr>
            <p:ph type="body" sz="quarter" idx="11"/>
          </p:nvPr>
        </p:nvSpPr>
        <p:spPr>
          <a:xfrm>
            <a:off x="941557" y="1561448"/>
            <a:ext cx="11655840" cy="4375032"/>
          </a:xfrm>
        </p:spPr>
        <p:txBody>
          <a:bodyPr>
            <a:normAutofit fontScale="92500" lnSpcReduction="20000"/>
          </a:bodyPr>
          <a:lstStyle/>
          <a:p>
            <a:r>
              <a:rPr lang="en-US" sz="1961" dirty="0"/>
              <a:t>.Server may know what client will request before client does</a:t>
            </a:r>
          </a:p>
          <a:p>
            <a:pPr lvl="1"/>
            <a:r>
              <a:rPr lang="en-US" dirty="0">
                <a:latin typeface="+mj-lt"/>
              </a:rPr>
              <a:t>If you request index.htm, you’ll probably be back for style.css, script.js, logo.png, </a:t>
            </a:r>
            <a:r>
              <a:rPr lang="en-US" dirty="0" err="1">
                <a:latin typeface="+mj-lt"/>
              </a:rPr>
              <a:t>etc</a:t>
            </a:r>
            <a:r>
              <a:rPr lang="en-US" dirty="0">
                <a:latin typeface="+mj-lt"/>
              </a:rPr>
              <a:t>…</a:t>
            </a:r>
          </a:p>
          <a:p>
            <a:r>
              <a:rPr lang="en-US" sz="1961" dirty="0"/>
              <a:t>Push allows server to anticipate these requests and pre-respond</a:t>
            </a:r>
          </a:p>
          <a:p>
            <a:pPr lvl="1"/>
            <a:r>
              <a:rPr lang="en-US" dirty="0">
                <a:latin typeface="+mj-lt"/>
              </a:rPr>
              <a:t>Several possible uses:</a:t>
            </a:r>
          </a:p>
          <a:p>
            <a:pPr lvl="2"/>
            <a:r>
              <a:rPr lang="en-US" dirty="0">
                <a:latin typeface="+mj-lt"/>
              </a:rPr>
              <a:t>Dependent resources</a:t>
            </a:r>
          </a:p>
          <a:p>
            <a:pPr lvl="2"/>
            <a:r>
              <a:rPr lang="en-US" dirty="0">
                <a:latin typeface="+mj-lt"/>
              </a:rPr>
              <a:t>Future navigations</a:t>
            </a:r>
          </a:p>
          <a:p>
            <a:pPr lvl="2"/>
            <a:r>
              <a:rPr lang="en-US" dirty="0">
                <a:latin typeface="+mj-lt"/>
              </a:rPr>
              <a:t>Cache revalidation/invalidation</a:t>
            </a:r>
          </a:p>
          <a:p>
            <a:pPr lvl="1"/>
            <a:endParaRPr lang="en-US" dirty="0"/>
          </a:p>
          <a:p>
            <a:pPr lvl="1"/>
            <a:r>
              <a:rPr lang="en-US" dirty="0"/>
              <a:t>.A client can request that server push be disabled.</a:t>
            </a:r>
            <a:r>
              <a:rPr lang="en-US" dirty="0">
                <a:hlinkClick r:id="rId2"/>
              </a:rPr>
              <a:t> The SETTINGS_ENABLE_PUSH</a:t>
            </a:r>
            <a:r>
              <a:rPr lang="en-US" dirty="0"/>
              <a:t> setting can be set to 0 to indicate that server push is disabled</a:t>
            </a:r>
          </a:p>
          <a:p>
            <a:pPr lvl="1"/>
            <a:r>
              <a:rPr lang="en-US" dirty="0"/>
              <a:t>.ASP.NET Support through </a:t>
            </a:r>
            <a:r>
              <a:rPr lang="en-US" b="1" dirty="0" err="1"/>
              <a:t>HttpResponse.PushPromise</a:t>
            </a:r>
            <a:r>
              <a:rPr lang="en-US" b="1" dirty="0"/>
              <a:t> Method </a:t>
            </a:r>
          </a:p>
          <a:p>
            <a:pPr lvl="1"/>
            <a:r>
              <a:rPr lang="en-US" dirty="0">
                <a:hlinkClick r:id="rId3"/>
              </a:rPr>
              <a:t>https://msdn.microsoft.com/en-us/library/dn823340(v=vs.110).aspx</a:t>
            </a:r>
            <a:endParaRPr lang="en-US" dirty="0"/>
          </a:p>
          <a:p>
            <a:pPr lvl="1"/>
            <a:endParaRPr lang="en-US" dirty="0"/>
          </a:p>
        </p:txBody>
      </p:sp>
    </p:spTree>
    <p:extLst>
      <p:ext uri="{BB962C8B-B14F-4D97-AF65-F5344CB8AC3E}">
        <p14:creationId xmlns:p14="http://schemas.microsoft.com/office/powerpoint/2010/main" val="8115433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67" y="74723"/>
            <a:ext cx="8534400" cy="1507067"/>
          </a:xfrm>
        </p:spPr>
        <p:txBody>
          <a:bodyPr/>
          <a:lstStyle/>
          <a:p>
            <a:r>
              <a:rPr lang="en-US" dirty="0"/>
              <a:t>Summary-HTTP/2 – the future</a:t>
            </a:r>
          </a:p>
        </p:txBody>
      </p:sp>
      <p:sp>
        <p:nvSpPr>
          <p:cNvPr id="3" name="Text Placeholder 2"/>
          <p:cNvSpPr>
            <a:spLocks noGrp="1"/>
          </p:cNvSpPr>
          <p:nvPr>
            <p:ph type="body" sz="quarter" idx="10"/>
          </p:nvPr>
        </p:nvSpPr>
        <p:spPr>
          <a:xfrm>
            <a:off x="642267" y="1252556"/>
            <a:ext cx="9263054" cy="5197770"/>
          </a:xfrm>
        </p:spPr>
        <p:txBody>
          <a:bodyPr/>
          <a:lstStyle/>
          <a:p>
            <a:r>
              <a:rPr lang="en-US" sz="2353" dirty="0"/>
              <a:t>Multiplexing</a:t>
            </a:r>
          </a:p>
          <a:p>
            <a:pPr marL="0" indent="0">
              <a:buNone/>
            </a:pPr>
            <a:r>
              <a:rPr lang="en-US" sz="2353" dirty="0"/>
              <a:t>	 .Multiple Request and Response </a:t>
            </a:r>
          </a:p>
          <a:p>
            <a:pPr marL="0" indent="0">
              <a:buNone/>
            </a:pPr>
            <a:r>
              <a:rPr lang="en-US" sz="2353" dirty="0"/>
              <a:t>	 .Fix Head of Line Blocking Problem</a:t>
            </a:r>
          </a:p>
          <a:p>
            <a:pPr marL="0" indent="0">
              <a:buNone/>
            </a:pPr>
            <a:r>
              <a:rPr lang="en-US" sz="2353" dirty="0"/>
              <a:t>	 .Avoid the http1.1 hacks like </a:t>
            </a:r>
            <a:r>
              <a:rPr lang="en-US" sz="2353" dirty="0" err="1"/>
              <a:t>spriting</a:t>
            </a:r>
            <a:r>
              <a:rPr lang="en-US" sz="2353" dirty="0"/>
              <a:t>, </a:t>
            </a:r>
            <a:r>
              <a:rPr lang="en-US" sz="2353" dirty="0" err="1"/>
              <a:t>inlining</a:t>
            </a:r>
            <a:r>
              <a:rPr lang="en-US" sz="2353" dirty="0"/>
              <a:t>, </a:t>
            </a:r>
            <a:r>
              <a:rPr lang="en-US" sz="2353" dirty="0" err="1"/>
              <a:t>sharding</a:t>
            </a:r>
            <a:endParaRPr lang="en-US" sz="2353" dirty="0"/>
          </a:p>
          <a:p>
            <a:r>
              <a:rPr lang="en-US" sz="2353" dirty="0"/>
              <a:t>Mechanism for Request Prioritization</a:t>
            </a:r>
          </a:p>
          <a:p>
            <a:r>
              <a:rPr lang="en-US" sz="2353" dirty="0"/>
              <a:t>Fewer TCP connections</a:t>
            </a:r>
          </a:p>
          <a:p>
            <a:pPr marL="0" indent="0">
              <a:buNone/>
            </a:pPr>
            <a:r>
              <a:rPr lang="en-US" sz="2353" dirty="0"/>
              <a:t>	  .Reduce the TCP Slow Start</a:t>
            </a:r>
          </a:p>
          <a:p>
            <a:r>
              <a:rPr lang="en-US" sz="2353" dirty="0"/>
              <a:t>Better header compression using HPACK</a:t>
            </a:r>
          </a:p>
          <a:p>
            <a:r>
              <a:rPr lang="en-US" sz="2353" dirty="0"/>
              <a:t>Server Push</a:t>
            </a:r>
          </a:p>
        </p:txBody>
      </p:sp>
      <p:sp>
        <p:nvSpPr>
          <p:cNvPr id="4" name="Text Placeholder 3"/>
          <p:cNvSpPr>
            <a:spLocks noGrp="1"/>
          </p:cNvSpPr>
          <p:nvPr>
            <p:ph type="body" sz="quarter" idx="11"/>
          </p:nvPr>
        </p:nvSpPr>
        <p:spPr>
          <a:xfrm>
            <a:off x="6693617" y="2444530"/>
            <a:ext cx="5378548" cy="1146852"/>
          </a:xfrm>
        </p:spPr>
        <p:txBody>
          <a:bodyPr/>
          <a:lstStyle/>
          <a:p>
            <a:pPr marL="0" indent="0">
              <a:buNone/>
            </a:pPr>
            <a:endParaRPr lang="en-US" dirty="0"/>
          </a:p>
          <a:p>
            <a:pPr lvl="1"/>
            <a:endParaRPr lang="en-US" dirty="0"/>
          </a:p>
        </p:txBody>
      </p:sp>
    </p:spTree>
    <p:extLst>
      <p:ext uri="{BB962C8B-B14F-4D97-AF65-F5344CB8AC3E}">
        <p14:creationId xmlns:p14="http://schemas.microsoft.com/office/powerpoint/2010/main" val="29590195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324" y="0"/>
            <a:ext cx="8534400" cy="1507067"/>
          </a:xfrm>
        </p:spPr>
        <p:txBody>
          <a:bodyPr/>
          <a:lstStyle/>
          <a:p>
            <a:r>
              <a:rPr lang="en-US" dirty="0"/>
              <a:t>Credits/References</a:t>
            </a:r>
          </a:p>
        </p:txBody>
      </p:sp>
      <p:sp>
        <p:nvSpPr>
          <p:cNvPr id="3" name="Rectangle 2"/>
          <p:cNvSpPr/>
          <p:nvPr/>
        </p:nvSpPr>
        <p:spPr>
          <a:xfrm>
            <a:off x="2062088" y="1262640"/>
            <a:ext cx="8814844" cy="7694021"/>
          </a:xfrm>
          <a:prstGeom prst="rect">
            <a:avLst/>
          </a:prstGeom>
        </p:spPr>
        <p:txBody>
          <a:bodyPr wrap="square">
            <a:spAutoFit/>
          </a:bodyPr>
          <a:lstStyle/>
          <a:p>
            <a:r>
              <a:rPr lang="en-US" sz="2353" dirty="0"/>
              <a:t>References:</a:t>
            </a:r>
            <a:endParaRPr lang="en-US" sz="2353" dirty="0">
              <a:hlinkClick r:id="rId2"/>
            </a:endParaRPr>
          </a:p>
          <a:p>
            <a:endParaRPr lang="en-US" sz="2353" dirty="0">
              <a:hlinkClick r:id="rId2"/>
            </a:endParaRPr>
          </a:p>
          <a:p>
            <a:r>
              <a:rPr lang="en-US" sz="2353" dirty="0">
                <a:hlinkClick r:id="rId2"/>
              </a:rPr>
              <a:t>http://daniel.haxx.se/http2/</a:t>
            </a:r>
            <a:endParaRPr lang="en-US" sz="2353" dirty="0"/>
          </a:p>
          <a:p>
            <a:r>
              <a:rPr lang="en-US" sz="2353" dirty="0">
                <a:hlinkClick r:id="rId3"/>
              </a:rPr>
              <a:t>http://http2-explained.haxx.se/</a:t>
            </a:r>
            <a:r>
              <a:rPr lang="en-US" sz="2353" dirty="0"/>
              <a:t> </a:t>
            </a:r>
          </a:p>
          <a:p>
            <a:r>
              <a:rPr lang="en-US" sz="2353" dirty="0">
                <a:hlinkClick r:id="rId4"/>
              </a:rPr>
              <a:t>https://http2.github.io/</a:t>
            </a:r>
            <a:endParaRPr lang="en-US" sz="2353" dirty="0"/>
          </a:p>
          <a:p>
            <a:r>
              <a:rPr lang="en-IN" sz="2353" dirty="0">
                <a:hlinkClick r:id="rId5"/>
              </a:rPr>
              <a:t>RFC7540</a:t>
            </a:r>
            <a:r>
              <a:rPr lang="en-IN" sz="2353" dirty="0"/>
              <a:t> </a:t>
            </a:r>
          </a:p>
          <a:p>
            <a:r>
              <a:rPr lang="en-IN" sz="2353" dirty="0">
                <a:hlinkClick r:id="rId6"/>
              </a:rPr>
              <a:t>RFC7541</a:t>
            </a:r>
            <a:endParaRPr lang="en-US" sz="2353" dirty="0"/>
          </a:p>
          <a:p>
            <a:endParaRPr lang="en-US" sz="2353" dirty="0"/>
          </a:p>
          <a:p>
            <a:r>
              <a:rPr lang="en-US" sz="2353" dirty="0"/>
              <a:t>Demos inspired from:</a:t>
            </a:r>
          </a:p>
          <a:p>
            <a:r>
              <a:rPr lang="en-US" sz="2353" dirty="0">
                <a:hlinkClick r:id="rId7"/>
              </a:rPr>
              <a:t>https://http2.akamai.com/demo</a:t>
            </a:r>
            <a:endParaRPr lang="en-US" sz="2353" dirty="0"/>
          </a:p>
          <a:p>
            <a:r>
              <a:rPr lang="en-US" sz="2353" dirty="0">
                <a:hlinkClick r:id="rId8"/>
              </a:rPr>
              <a:t>http://http2.golang.org/gophertiles</a:t>
            </a:r>
            <a:endParaRPr lang="en-US" sz="2353" dirty="0"/>
          </a:p>
          <a:p>
            <a:endParaRPr lang="en-US" sz="2353" dirty="0"/>
          </a:p>
          <a:p>
            <a:r>
              <a:rPr lang="en-US" sz="2353" dirty="0"/>
              <a:t>Source Code :</a:t>
            </a:r>
          </a:p>
          <a:p>
            <a:r>
              <a:rPr lang="en-US" sz="2353" dirty="0">
                <a:hlinkClick r:id="rId9"/>
              </a:rPr>
              <a:t>https://github.com/rohithkrajan/http2demo</a:t>
            </a:r>
            <a:endParaRPr lang="en-US" sz="2353" dirty="0"/>
          </a:p>
          <a:p>
            <a:r>
              <a:rPr lang="en-US" sz="2353" dirty="0">
                <a:hlinkClick r:id="rId10"/>
              </a:rPr>
              <a:t>https://github.com/rohithkrajan/pushpromisedemo</a:t>
            </a:r>
            <a:r>
              <a:rPr lang="en-US" sz="2353" dirty="0"/>
              <a:t>  </a:t>
            </a:r>
          </a:p>
          <a:p>
            <a:endParaRPr lang="en-US" sz="2353" dirty="0"/>
          </a:p>
          <a:p>
            <a:endParaRPr lang="en-US" sz="2353" dirty="0"/>
          </a:p>
          <a:p>
            <a:endParaRPr lang="en-US" sz="2353" dirty="0"/>
          </a:p>
          <a:p>
            <a:endParaRPr lang="en-US" sz="2353" dirty="0"/>
          </a:p>
          <a:p>
            <a:endParaRPr lang="en-US" sz="2353" dirty="0"/>
          </a:p>
          <a:p>
            <a:endParaRPr lang="en-US" sz="2353" dirty="0"/>
          </a:p>
        </p:txBody>
      </p:sp>
    </p:spTree>
    <p:extLst>
      <p:ext uri="{BB962C8B-B14F-4D97-AF65-F5344CB8AC3E}">
        <p14:creationId xmlns:p14="http://schemas.microsoft.com/office/powerpoint/2010/main" val="372115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74806627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br>
              <a:rPr lang="en-US" dirty="0"/>
            </a:br>
            <a:br>
              <a:rPr lang="en-US" dirty="0"/>
            </a:br>
            <a:r>
              <a:rPr lang="en-US" dirty="0"/>
              <a:t>				Questions?</a:t>
            </a:r>
          </a:p>
        </p:txBody>
      </p:sp>
    </p:spTree>
    <p:extLst>
      <p:ext uri="{BB962C8B-B14F-4D97-AF65-F5344CB8AC3E}">
        <p14:creationId xmlns:p14="http://schemas.microsoft.com/office/powerpoint/2010/main" val="25413461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049" y="234114"/>
            <a:ext cx="8534400" cy="1507067"/>
          </a:xfrm>
        </p:spPr>
        <p:txBody>
          <a:bodyPr>
            <a:normAutofit fontScale="90000"/>
          </a:bodyPr>
          <a:lstStyle/>
          <a:p>
            <a:r>
              <a:rPr lang="en-IN" sz="3921" dirty="0"/>
              <a:t>The average web page has grown 150%  in just three years</a:t>
            </a:r>
            <a:br>
              <a:rPr lang="en-IN" sz="3921" dirty="0"/>
            </a:br>
            <a:endParaRPr lang="en-US" sz="3921" dirty="0"/>
          </a:p>
        </p:txBody>
      </p:sp>
      <p:pic>
        <p:nvPicPr>
          <p:cNvPr id="1026" name="Picture 2" descr="http://chart.googleapis.com/chart?chd=t:-1|61,60,65,64,62,64,58,63,60,62,63,63,60,62,60,60,61,60,69,67,70,73,71,71,70,71,70,70,70,71,73,76,72,75,73,73,71,72,70,64,71,73,85,86,87,80,90,88,81,91,84,87,94,79,81,79,84,84,94,90,88,93,93,98,91,94,98,96,95,101,100,98,97,103,98,99,97,93,90,90,90,94,96,101,95,102,102,94,97,89,94,90|-1|522,510,559,541,515,555,529,549,530,580,595,577,550,590,567,565,574,566,739,744,906,850,834,935,939,1035,1015,881,946,987,987,1131,847,922,938,1014,919,850,933,751,888,921,1321,1270,1186,1093,1293,1190,1022,1274,1312,1130,1362,1190,1241,1666,1186,1378,1652,1612,1274,1572,1661,1610,1318,1368,1288,1349,1351,1297,1314,1448,1335,1438,1370,1343,1307,1343,1280,1391,1383,1606,1588,1566,1440,1454,1491,1425,1673,1416,1384,1507&amp;chxl=0:|+%7C1%2F15%7C+%7C+%7C+%7C+%7C4%2F1%7C+%7C+%7C+%7C+%7C6%2F15%7C+%7C+%7C+%7C+%7C9%2F1%7C+%7C+%7C+%7C+%7C11%2F15%7C+%7C+%7C+%7C+%7C2%2F1%7C+%7C+%7C+%7C+%7C4%2F15%7C+%7C+%7C+%7C+%7C7%2F1%7C+%7C+%7C+%7C+%7C9%2F15%7C+%7C+%7C+%7C+%7C12%2F15%7C+%7C+%7C+%7C+%7C3%2F1%7C+%7C+%7C+%7C+%7C5%2F15%7C+%7C+%7C+%7C+%7C8%2F1%7C+%7C+%7C+%7C+%7C10%2F15%7C+%7C+%7C+%7C+%7C1%2F1%7C+%7C+%7C+%7C+%7C3%2F15%7C+%7C+%7C+%7C+%7C6%2F1%7C+%7C+%7C+%7C+%7C8%2F15%7C+%7C+%7C+%7C+%7C11%2F1&amp;chxt=x,y,r&amp;chs=600x300&amp;cht=lxy&amp;chco=15A50E,006600&amp;chm=N,15A50E,0,1::5,12,,h::8|N**kB,006600,1,1::5,12,,h::8&amp;chds=9,99,40,300,9,99,400,2000&amp;chts=006600,24&amp;chtt=Total+Transfer+Size+%26+Total+Requests&amp;chma=5,5,5,25&amp;chls=1,6,3|1&amp;chxr=1,400,2000,500|2,40,300,100&amp;chxs=1,006600,11.5,-0.5,lt,006600,006600|2,15A50E,11.5,-0.5,lt,15A50E,15A50E&amp;chxtc=0,4|1,4&amp;chxp=0&amp;chdl=Total+Requests|Total+Transfer+Size+(kB)&amp;chdlp=bv|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845" y="1561448"/>
            <a:ext cx="5602655" cy="28013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195" y="4540579"/>
            <a:ext cx="7761533"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Jan 2012- Nov 2015 (httparchive.org) top 1000 sites</a:t>
            </a:r>
          </a:p>
        </p:txBody>
      </p:sp>
    </p:spTree>
    <p:extLst>
      <p:ext uri="{BB962C8B-B14F-4D97-AF65-F5344CB8AC3E}">
        <p14:creationId xmlns:p14="http://schemas.microsoft.com/office/powerpoint/2010/main" val="161801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53" y="259281"/>
            <a:ext cx="8534400" cy="1507067"/>
          </a:xfrm>
        </p:spPr>
        <p:txBody>
          <a:bodyPr/>
          <a:lstStyle/>
          <a:p>
            <a:r>
              <a:rPr lang="en-US" dirty="0"/>
              <a:t>Shortcomings –current web</a:t>
            </a:r>
          </a:p>
        </p:txBody>
      </p:sp>
      <p:sp>
        <p:nvSpPr>
          <p:cNvPr id="3" name="Text Placeholder 2"/>
          <p:cNvSpPr>
            <a:spLocks noGrp="1"/>
          </p:cNvSpPr>
          <p:nvPr>
            <p:ph type="body" sz="quarter" idx="11"/>
          </p:nvPr>
        </p:nvSpPr>
        <p:spPr>
          <a:xfrm>
            <a:off x="792153" y="1486746"/>
            <a:ext cx="11655840" cy="3379335"/>
          </a:xfrm>
        </p:spPr>
        <p:txBody>
          <a:bodyPr/>
          <a:lstStyle/>
          <a:p>
            <a:pPr marL="560241" indent="-560241">
              <a:buFont typeface="Arial" panose="020B0604020202020204" pitchFamily="34" charset="0"/>
              <a:buChar char="•"/>
            </a:pPr>
            <a:r>
              <a:rPr lang="en-US" dirty="0"/>
              <a:t>Concurrent connection limit</a:t>
            </a:r>
          </a:p>
          <a:p>
            <a:pPr marL="560241" indent="-560241">
              <a:buFont typeface="Arial" panose="020B0604020202020204" pitchFamily="34" charset="0"/>
              <a:buChar char="•"/>
            </a:pPr>
            <a:r>
              <a:rPr lang="en-US" dirty="0"/>
              <a:t>Latency –Page Load Time </a:t>
            </a:r>
          </a:p>
          <a:p>
            <a:pPr marL="560241" indent="-560241">
              <a:buFont typeface="Arial" panose="020B0604020202020204" pitchFamily="34" charset="0"/>
              <a:buChar char="•"/>
            </a:pPr>
            <a:r>
              <a:rPr lang="en-US" dirty="0"/>
              <a:t>Head of line blocking </a:t>
            </a:r>
          </a:p>
          <a:p>
            <a:pPr marL="560241" indent="-560241">
              <a:buFont typeface="Arial" panose="020B0604020202020204" pitchFamily="34" charset="0"/>
              <a:buChar char="•"/>
            </a:pPr>
            <a:r>
              <a:rPr lang="en-US" dirty="0"/>
              <a:t>TCP </a:t>
            </a:r>
            <a:r>
              <a:rPr lang="en-US" dirty="0" err="1"/>
              <a:t>slowstart</a:t>
            </a:r>
            <a:endParaRPr lang="en-US" dirty="0"/>
          </a:p>
          <a:p>
            <a:pPr marL="560241" indent="-560241">
              <a:buFont typeface="Arial" panose="020B0604020202020204" pitchFamily="34" charset="0"/>
              <a:buChar char="•"/>
            </a:pPr>
            <a:r>
              <a:rPr lang="en-US" dirty="0"/>
              <a:t>Inadequate use of TCP</a:t>
            </a:r>
          </a:p>
        </p:txBody>
      </p:sp>
    </p:spTree>
    <p:extLst>
      <p:ext uri="{BB962C8B-B14F-4D97-AF65-F5344CB8AC3E}">
        <p14:creationId xmlns:p14="http://schemas.microsoft.com/office/powerpoint/2010/main" val="13879500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65" y="45428"/>
            <a:ext cx="8534400" cy="1507067"/>
          </a:xfrm>
        </p:spPr>
        <p:txBody>
          <a:bodyPr/>
          <a:lstStyle/>
          <a:p>
            <a:r>
              <a:rPr lang="en-US" dirty="0"/>
              <a:t>Max Persistent Connections </a:t>
            </a:r>
          </a:p>
        </p:txBody>
      </p:sp>
      <p:sp>
        <p:nvSpPr>
          <p:cNvPr id="7" name="TextBox 6"/>
          <p:cNvSpPr txBox="1"/>
          <p:nvPr/>
        </p:nvSpPr>
        <p:spPr>
          <a:xfrm>
            <a:off x="717451" y="1337342"/>
            <a:ext cx="5602655" cy="3684079"/>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Firefox 2:  2</a:t>
            </a:r>
          </a:p>
          <a:p>
            <a:pPr>
              <a:lnSpc>
                <a:spcPct val="90000"/>
              </a:lnSpc>
              <a:spcAft>
                <a:spcPts val="588"/>
              </a:spcAft>
            </a:pPr>
            <a:r>
              <a:rPr lang="en-US" sz="1961" dirty="0">
                <a:gradFill>
                  <a:gsLst>
                    <a:gs pos="2917">
                      <a:schemeClr val="tx1"/>
                    </a:gs>
                    <a:gs pos="30000">
                      <a:schemeClr val="tx1"/>
                    </a:gs>
                  </a:gsLst>
                  <a:lin ang="5400000" scaled="0"/>
                </a:gradFill>
              </a:rPr>
              <a:t>Firefox 3+: 6</a:t>
            </a:r>
          </a:p>
          <a:p>
            <a:pPr>
              <a:lnSpc>
                <a:spcPct val="90000"/>
              </a:lnSpc>
              <a:spcAft>
                <a:spcPts val="588"/>
              </a:spcAft>
            </a:pPr>
            <a:r>
              <a:rPr lang="en-US" sz="1961" dirty="0">
                <a:gradFill>
                  <a:gsLst>
                    <a:gs pos="2917">
                      <a:schemeClr val="tx1"/>
                    </a:gs>
                    <a:gs pos="30000">
                      <a:schemeClr val="tx1"/>
                    </a:gs>
                  </a:gsLst>
                  <a:lin ang="5400000" scaled="0"/>
                </a:gradFill>
              </a:rPr>
              <a:t>Opera 9.26: 4</a:t>
            </a:r>
          </a:p>
          <a:p>
            <a:pPr>
              <a:lnSpc>
                <a:spcPct val="90000"/>
              </a:lnSpc>
              <a:spcAft>
                <a:spcPts val="588"/>
              </a:spcAft>
            </a:pPr>
            <a:r>
              <a:rPr lang="en-US" sz="1961" dirty="0">
                <a:gradFill>
                  <a:gsLst>
                    <a:gs pos="2917">
                      <a:schemeClr val="tx1"/>
                    </a:gs>
                    <a:gs pos="30000">
                      <a:schemeClr val="tx1"/>
                    </a:gs>
                  </a:gsLst>
                  <a:lin ang="5400000" scaled="0"/>
                </a:gradFill>
              </a:rPr>
              <a:t>Opera 12:   6</a:t>
            </a:r>
          </a:p>
          <a:p>
            <a:pPr>
              <a:lnSpc>
                <a:spcPct val="90000"/>
              </a:lnSpc>
              <a:spcAft>
                <a:spcPts val="588"/>
              </a:spcAft>
            </a:pPr>
            <a:r>
              <a:rPr lang="en-US" sz="1961" dirty="0">
                <a:gradFill>
                  <a:gsLst>
                    <a:gs pos="2917">
                      <a:schemeClr val="tx1"/>
                    </a:gs>
                    <a:gs pos="30000">
                      <a:schemeClr val="tx1"/>
                    </a:gs>
                  </a:gsLst>
                  <a:lin ang="5400000" scaled="0"/>
                </a:gradFill>
              </a:rPr>
              <a:t>Safari 3:   4</a:t>
            </a:r>
          </a:p>
          <a:p>
            <a:pPr>
              <a:lnSpc>
                <a:spcPct val="90000"/>
              </a:lnSpc>
              <a:spcAft>
                <a:spcPts val="588"/>
              </a:spcAft>
            </a:pPr>
            <a:r>
              <a:rPr lang="en-US" sz="1961" dirty="0">
                <a:gradFill>
                  <a:gsLst>
                    <a:gs pos="2917">
                      <a:schemeClr val="tx1"/>
                    </a:gs>
                    <a:gs pos="30000">
                      <a:schemeClr val="tx1"/>
                    </a:gs>
                  </a:gsLst>
                  <a:lin ang="5400000" scaled="0"/>
                </a:gradFill>
              </a:rPr>
              <a:t>Safari 5:   6</a:t>
            </a:r>
          </a:p>
          <a:p>
            <a:pPr>
              <a:lnSpc>
                <a:spcPct val="90000"/>
              </a:lnSpc>
              <a:spcAft>
                <a:spcPts val="588"/>
              </a:spcAft>
            </a:pPr>
            <a:r>
              <a:rPr lang="en-US" sz="1961" dirty="0">
                <a:gradFill>
                  <a:gsLst>
                    <a:gs pos="2917">
                      <a:schemeClr val="tx1"/>
                    </a:gs>
                    <a:gs pos="30000">
                      <a:schemeClr val="tx1"/>
                    </a:gs>
                  </a:gsLst>
                  <a:lin ang="5400000" scaled="0"/>
                </a:gradFill>
              </a:rPr>
              <a:t>IE 7:       2</a:t>
            </a:r>
          </a:p>
          <a:p>
            <a:pPr>
              <a:lnSpc>
                <a:spcPct val="90000"/>
              </a:lnSpc>
              <a:spcAft>
                <a:spcPts val="588"/>
              </a:spcAft>
            </a:pPr>
            <a:r>
              <a:rPr lang="en-US" sz="1961" dirty="0">
                <a:gradFill>
                  <a:gsLst>
                    <a:gs pos="2917">
                      <a:schemeClr val="tx1"/>
                    </a:gs>
                    <a:gs pos="30000">
                      <a:schemeClr val="tx1"/>
                    </a:gs>
                  </a:gsLst>
                  <a:lin ang="5400000" scaled="0"/>
                </a:gradFill>
              </a:rPr>
              <a:t>IE 8:       6</a:t>
            </a:r>
          </a:p>
          <a:p>
            <a:pPr>
              <a:lnSpc>
                <a:spcPct val="90000"/>
              </a:lnSpc>
              <a:spcAft>
                <a:spcPts val="588"/>
              </a:spcAft>
            </a:pPr>
            <a:r>
              <a:rPr lang="en-US" sz="1961" dirty="0">
                <a:gradFill>
                  <a:gsLst>
                    <a:gs pos="2917">
                      <a:schemeClr val="tx1"/>
                    </a:gs>
                    <a:gs pos="30000">
                      <a:schemeClr val="tx1"/>
                    </a:gs>
                  </a:gsLst>
                  <a:lin ang="5400000" scaled="0"/>
                </a:gradFill>
              </a:rPr>
              <a:t>IE 10:      8</a:t>
            </a:r>
          </a:p>
          <a:p>
            <a:pPr>
              <a:lnSpc>
                <a:spcPct val="90000"/>
              </a:lnSpc>
              <a:spcAft>
                <a:spcPts val="588"/>
              </a:spcAft>
            </a:pPr>
            <a:r>
              <a:rPr lang="en-US" sz="1961" dirty="0">
                <a:gradFill>
                  <a:gsLst>
                    <a:gs pos="2917">
                      <a:schemeClr val="tx1"/>
                    </a:gs>
                    <a:gs pos="30000">
                      <a:schemeClr val="tx1"/>
                    </a:gs>
                  </a:gsLst>
                  <a:lin ang="5400000" scaled="0"/>
                </a:gradFill>
              </a:rPr>
              <a:t>Chrome:     6</a:t>
            </a:r>
          </a:p>
        </p:txBody>
      </p:sp>
      <p:sp>
        <p:nvSpPr>
          <p:cNvPr id="8" name="Rectangle 7"/>
          <p:cNvSpPr/>
          <p:nvPr/>
        </p:nvSpPr>
        <p:spPr>
          <a:xfrm>
            <a:off x="1240366" y="5712377"/>
            <a:ext cx="8964248" cy="633625"/>
          </a:xfrm>
          <a:prstGeom prst="rect">
            <a:avLst/>
          </a:prstGeom>
        </p:spPr>
        <p:txBody>
          <a:bodyPr wrap="square">
            <a:spAutoFit/>
          </a:bodyPr>
          <a:lstStyle/>
          <a:p>
            <a:r>
              <a:rPr lang="en-IN" sz="1765" dirty="0"/>
              <a:t>The HTTP 1.1 specification (RFC2616) mandates the two-connection limit. Most browsers does not conform anymore</a:t>
            </a:r>
            <a:endParaRPr lang="en-US" sz="1765" dirty="0"/>
          </a:p>
        </p:txBody>
      </p:sp>
      <p:pic>
        <p:nvPicPr>
          <p:cNvPr id="1026" name="Picture 2" descr="http://chart.googleapis.com/chart?chd=t:-1|39,38,37,37,37,38,38,38,36,35,38,38,39,39,39,39,40,40,39,39,39,37,40,40&amp;chxl=0:|+%7C12%2F1%7C+%7C1%2F1%7C+%7C2%2F1%7C+%7C3%2F1%7C+%7C4%2F1%7C+%7C5%2F1%7C+%7C6%2F1%7C+%7C7%2F1%7C+%7C8%2F1%7C+%7C9%2F1%7C+%7C10%2F1%7C+%7C11%2F1&amp;chxt=x&amp;chs=600x300&amp;cht=lxy&amp;chco=007099&amp;chxs=0,676767,11.5,0,lt,676767&amp;chxtc=0,8&amp;chm=N,007099,0,1::2,12,,h::8&amp;chds=0,100,0,40&amp;chts=007099,24&amp;chtt=TCP+Connections&amp;chls=2&amp;chma=5,5,5,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894" y="1860256"/>
            <a:ext cx="5602655" cy="28013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33351" y="1244735"/>
            <a:ext cx="5527953" cy="941374"/>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Top 300K URLS –avg. TCP connections</a:t>
            </a:r>
          </a:p>
        </p:txBody>
      </p:sp>
      <p:sp>
        <p:nvSpPr>
          <p:cNvPr id="4" name="Rectangle 3"/>
          <p:cNvSpPr/>
          <p:nvPr/>
        </p:nvSpPr>
        <p:spPr>
          <a:xfrm>
            <a:off x="8827485" y="4677546"/>
            <a:ext cx="3050835" cy="303481"/>
          </a:xfrm>
          <a:prstGeom prst="rect">
            <a:avLst/>
          </a:prstGeom>
        </p:spPr>
        <p:txBody>
          <a:bodyPr wrap="none">
            <a:spAutoFit/>
          </a:bodyPr>
          <a:lstStyle/>
          <a:p>
            <a:r>
              <a:rPr lang="en-US" sz="1372" dirty="0"/>
              <a:t>http://httparchive.org/trends.php</a:t>
            </a:r>
          </a:p>
        </p:txBody>
      </p:sp>
    </p:spTree>
    <p:extLst>
      <p:ext uri="{BB962C8B-B14F-4D97-AF65-F5344CB8AC3E}">
        <p14:creationId xmlns:p14="http://schemas.microsoft.com/office/powerpoint/2010/main" val="180277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827" y="203786"/>
            <a:ext cx="8534400" cy="1507067"/>
          </a:xfrm>
        </p:spPr>
        <p:txBody>
          <a:bodyPr/>
          <a:lstStyle/>
          <a:p>
            <a:r>
              <a:rPr lang="en-US" dirty="0"/>
              <a:t>Head of Line Blocking</a:t>
            </a:r>
          </a:p>
        </p:txBody>
      </p:sp>
      <p:pic>
        <p:nvPicPr>
          <p:cNvPr id="7" name="Picture 6"/>
          <p:cNvPicPr>
            <a:picLocks noChangeAspect="1"/>
          </p:cNvPicPr>
          <p:nvPr/>
        </p:nvPicPr>
        <p:blipFill>
          <a:blip r:embed="rId2"/>
          <a:stretch>
            <a:fillRect/>
          </a:stretch>
        </p:blipFill>
        <p:spPr>
          <a:xfrm>
            <a:off x="1090961" y="1710853"/>
            <a:ext cx="3959210" cy="4631528"/>
          </a:xfrm>
          <a:prstGeom prst="rect">
            <a:avLst/>
          </a:prstGeom>
        </p:spPr>
      </p:pic>
      <p:sp>
        <p:nvSpPr>
          <p:cNvPr id="8" name="TextBox 7"/>
          <p:cNvSpPr txBox="1"/>
          <p:nvPr/>
        </p:nvSpPr>
        <p:spPr>
          <a:xfrm>
            <a:off x="6745752" y="2358070"/>
            <a:ext cx="3182620" cy="1668546"/>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HTTP 1.1 </a:t>
            </a:r>
            <a:r>
              <a:rPr lang="en-US" sz="2353" dirty="0" err="1">
                <a:gradFill>
                  <a:gsLst>
                    <a:gs pos="2917">
                      <a:schemeClr val="tx1"/>
                    </a:gs>
                    <a:gs pos="30000">
                      <a:schemeClr val="tx1"/>
                    </a:gs>
                  </a:gsLst>
                  <a:lin ang="5400000" scaled="0"/>
                </a:gradFill>
              </a:rPr>
              <a:t>MaxConnections</a:t>
            </a:r>
            <a:r>
              <a:rPr lang="en-US" sz="2353" dirty="0">
                <a:gradFill>
                  <a:gsLst>
                    <a:gs pos="2917">
                      <a:schemeClr val="tx1"/>
                    </a:gs>
                    <a:gs pos="30000">
                      <a:schemeClr val="tx1"/>
                    </a:gs>
                  </a:gsLst>
                  <a:lin ang="5400000" scaled="0"/>
                </a:gradFill>
              </a:rPr>
              <a:t> </a:t>
            </a:r>
            <a:r>
              <a:rPr lang="en-US" sz="2353" dirty="0" err="1">
                <a:gradFill>
                  <a:gsLst>
                    <a:gs pos="2917">
                      <a:schemeClr val="tx1"/>
                    </a:gs>
                    <a:gs pos="30000">
                      <a:schemeClr val="tx1"/>
                    </a:gs>
                  </a:gsLst>
                  <a:lin ang="5400000" scaled="0"/>
                </a:gradFill>
              </a:rPr>
              <a:t>PerSever</a:t>
            </a:r>
            <a:endParaRPr lang="en-US" sz="2353" dirty="0">
              <a:gradFill>
                <a:gsLst>
                  <a:gs pos="2917">
                    <a:schemeClr val="tx1"/>
                  </a:gs>
                  <a:gs pos="30000">
                    <a:schemeClr val="tx1"/>
                  </a:gs>
                </a:gsLst>
                <a:lin ang="5400000" scaled="0"/>
              </a:gradFill>
            </a:endParaRPr>
          </a:p>
          <a:p>
            <a:pPr>
              <a:lnSpc>
                <a:spcPct val="90000"/>
              </a:lnSpc>
              <a:spcAft>
                <a:spcPts val="588"/>
              </a:spcAft>
            </a:pPr>
            <a:endParaRPr lang="en-US" sz="2353" dirty="0">
              <a:gradFill>
                <a:gsLst>
                  <a:gs pos="2917">
                    <a:schemeClr val="tx1"/>
                  </a:gs>
                  <a:gs pos="30000">
                    <a:schemeClr val="tx1"/>
                  </a:gs>
                </a:gsLst>
                <a:lin ang="5400000" scaled="0"/>
              </a:gradFill>
            </a:endParaRPr>
          </a:p>
        </p:txBody>
      </p:sp>
      <p:sp>
        <p:nvSpPr>
          <p:cNvPr id="5" name="Rectangle 4"/>
          <p:cNvSpPr/>
          <p:nvPr/>
        </p:nvSpPr>
        <p:spPr>
          <a:xfrm>
            <a:off x="8337063" y="6342380"/>
            <a:ext cx="3974165" cy="363946"/>
          </a:xfrm>
          <a:prstGeom prst="rect">
            <a:avLst/>
          </a:prstGeom>
        </p:spPr>
        <p:txBody>
          <a:bodyPr wrap="none">
            <a:spAutoFit/>
          </a:bodyPr>
          <a:lstStyle/>
          <a:p>
            <a:r>
              <a:rPr lang="en-US" sz="1765" dirty="0" err="1"/>
              <a:t>Img</a:t>
            </a:r>
            <a:r>
              <a:rPr lang="en-US" sz="1765" dirty="0"/>
              <a:t> </a:t>
            </a:r>
            <a:r>
              <a:rPr lang="en-US" sz="1765" dirty="0" err="1"/>
              <a:t>Src</a:t>
            </a:r>
            <a:r>
              <a:rPr lang="en-US" sz="1765" dirty="0"/>
              <a:t>: atmbusinessblueprint.com</a:t>
            </a:r>
          </a:p>
        </p:txBody>
      </p:sp>
    </p:spTree>
    <p:extLst>
      <p:ext uri="{BB962C8B-B14F-4D97-AF65-F5344CB8AC3E}">
        <p14:creationId xmlns:p14="http://schemas.microsoft.com/office/powerpoint/2010/main" val="39659650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820" y="0"/>
            <a:ext cx="8534400" cy="1507067"/>
          </a:xfrm>
        </p:spPr>
        <p:txBody>
          <a:bodyPr/>
          <a:lstStyle/>
          <a:p>
            <a:r>
              <a:rPr lang="en-US" dirty="0"/>
              <a:t>TCP Slow Start</a:t>
            </a:r>
          </a:p>
        </p:txBody>
      </p:sp>
      <p:pic>
        <p:nvPicPr>
          <p:cNvPr id="3" name="Picture 2"/>
          <p:cNvPicPr>
            <a:picLocks noChangeAspect="1"/>
          </p:cNvPicPr>
          <p:nvPr/>
        </p:nvPicPr>
        <p:blipFill>
          <a:blip r:embed="rId2"/>
          <a:stretch>
            <a:fillRect/>
          </a:stretch>
        </p:blipFill>
        <p:spPr>
          <a:xfrm>
            <a:off x="568047" y="1262640"/>
            <a:ext cx="3118811" cy="4631528"/>
          </a:xfrm>
          <a:prstGeom prst="rect">
            <a:avLst/>
          </a:prstGeom>
        </p:spPr>
      </p:pic>
      <p:sp>
        <p:nvSpPr>
          <p:cNvPr id="4" name="TextBox 3"/>
          <p:cNvSpPr txBox="1"/>
          <p:nvPr/>
        </p:nvSpPr>
        <p:spPr>
          <a:xfrm>
            <a:off x="6131746" y="2681980"/>
            <a:ext cx="5378549" cy="2069842"/>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TCP does not use full bandwidth capacity from start</a:t>
            </a:r>
          </a:p>
          <a:p>
            <a:pPr marL="336145" indent="-336145">
              <a:lnSpc>
                <a:spcPct val="90000"/>
              </a:lnSpc>
              <a:spcAft>
                <a:spcPts val="588"/>
              </a:spcAft>
              <a:buFont typeface="Arial" panose="020B0604020202020204" pitchFamily="34" charset="0"/>
              <a:buChar char="•"/>
            </a:pPr>
            <a:r>
              <a:rPr lang="en-US" sz="2353" dirty="0">
                <a:gradFill>
                  <a:gsLst>
                    <a:gs pos="2917">
                      <a:schemeClr val="tx1"/>
                    </a:gs>
                    <a:gs pos="30000">
                      <a:schemeClr val="tx1"/>
                    </a:gs>
                  </a:gsLst>
                  <a:lin ang="5400000" scaled="0"/>
                </a:gradFill>
              </a:rPr>
              <a:t>TCP probes network to find available capacity</a:t>
            </a:r>
          </a:p>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3905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548" y="122932"/>
            <a:ext cx="8534400" cy="1507067"/>
          </a:xfrm>
        </p:spPr>
        <p:txBody>
          <a:bodyPr/>
          <a:lstStyle/>
          <a:p>
            <a:r>
              <a:rPr lang="en-US" dirty="0"/>
              <a:t>Latency </a:t>
            </a:r>
          </a:p>
        </p:txBody>
      </p:sp>
      <p:pic>
        <p:nvPicPr>
          <p:cNvPr id="2050" name="Picture 2" descr="https://1-ps.googleusercontent.com/sk/bYSmB63yuhjL_l7bPRuu4R3ENi/www.igvita.com/posts/12/xbandwidth-vs-latency.png.pagespeed.ic.6DXWil9BW1aiFe7UVJ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280" y="2766018"/>
            <a:ext cx="7190074" cy="25305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34095" y="5546420"/>
            <a:ext cx="9027905" cy="855453"/>
          </a:xfrm>
          <a:prstGeom prst="rect">
            <a:avLst/>
          </a:prstGeom>
          <a:noFill/>
        </p:spPr>
        <p:txBody>
          <a:bodyPr wrap="none" lIns="179285" tIns="143428" rIns="179285" bIns="143428" rtlCol="0">
            <a:spAutoFit/>
          </a:bodyPr>
          <a:lstStyle/>
          <a:p>
            <a:pPr>
              <a:lnSpc>
                <a:spcPct val="90000"/>
              </a:lnSpc>
              <a:spcAft>
                <a:spcPts val="588"/>
              </a:spcAft>
            </a:pPr>
            <a:r>
              <a:rPr lang="en-IN" sz="1765" b="1" dirty="0"/>
              <a:t>round-trip time (RTT)</a:t>
            </a:r>
            <a:r>
              <a:rPr lang="en-IN" sz="1765" dirty="0"/>
              <a:t> is the length of time it takes for a packet to be sent plus </a:t>
            </a:r>
          </a:p>
          <a:p>
            <a:pPr>
              <a:lnSpc>
                <a:spcPct val="90000"/>
              </a:lnSpc>
              <a:spcAft>
                <a:spcPts val="588"/>
              </a:spcAft>
            </a:pPr>
            <a:r>
              <a:rPr lang="en-IN" sz="1765" dirty="0"/>
              <a:t>the length of time it takes for an acknowledgment of that signal to be received</a:t>
            </a:r>
            <a:endParaRPr lang="en-US" sz="2353" dirty="0" err="1">
              <a:gradFill>
                <a:gsLst>
                  <a:gs pos="2917">
                    <a:schemeClr val="tx1"/>
                  </a:gs>
                  <a:gs pos="30000">
                    <a:schemeClr val="tx1"/>
                  </a:gs>
                </a:gsLst>
                <a:lin ang="5400000" scaled="0"/>
              </a:gradFill>
            </a:endParaRPr>
          </a:p>
        </p:txBody>
      </p:sp>
      <p:sp>
        <p:nvSpPr>
          <p:cNvPr id="6" name="TextBox 5"/>
          <p:cNvSpPr txBox="1"/>
          <p:nvPr/>
        </p:nvSpPr>
        <p:spPr>
          <a:xfrm>
            <a:off x="6347647" y="5181613"/>
            <a:ext cx="3528003" cy="479709"/>
          </a:xfrm>
          <a:prstGeom prst="rect">
            <a:avLst/>
          </a:prstGeom>
          <a:noFill/>
        </p:spPr>
        <p:txBody>
          <a:bodyPr wrap="none" lIns="179285" tIns="143428" rIns="179285" bIns="143428" rtlCol="0">
            <a:spAutoFit/>
          </a:bodyPr>
          <a:lstStyle/>
          <a:p>
            <a:pPr>
              <a:lnSpc>
                <a:spcPct val="90000"/>
              </a:lnSpc>
              <a:spcAft>
                <a:spcPts val="588"/>
              </a:spcAft>
            </a:pPr>
            <a:r>
              <a:rPr lang="en-US" sz="1372" i="1" dirty="0"/>
              <a:t>Graphic credit: Ilya </a:t>
            </a:r>
            <a:r>
              <a:rPr lang="en-US" sz="1372" i="1" dirty="0" err="1"/>
              <a:t>Grigorik</a:t>
            </a:r>
            <a:r>
              <a:rPr lang="en-US" sz="1372" i="1" dirty="0"/>
              <a:t> (Google)</a:t>
            </a:r>
            <a:endParaRPr lang="en-US" sz="1765" dirty="0">
              <a:gradFill>
                <a:gsLst>
                  <a:gs pos="2917">
                    <a:schemeClr val="tx1"/>
                  </a:gs>
                  <a:gs pos="30000">
                    <a:schemeClr val="tx1"/>
                  </a:gs>
                </a:gsLst>
                <a:lin ang="5400000" scaled="0"/>
              </a:gradFill>
            </a:endParaRPr>
          </a:p>
        </p:txBody>
      </p:sp>
      <p:sp>
        <p:nvSpPr>
          <p:cNvPr id="3" name="Rectangle 2"/>
          <p:cNvSpPr/>
          <p:nvPr/>
        </p:nvSpPr>
        <p:spPr>
          <a:xfrm>
            <a:off x="1472356" y="1204590"/>
            <a:ext cx="9927491" cy="905179"/>
          </a:xfrm>
          <a:prstGeom prst="rect">
            <a:avLst/>
          </a:prstGeom>
        </p:spPr>
        <p:txBody>
          <a:bodyPr wrap="square">
            <a:spAutoFit/>
          </a:bodyPr>
          <a:lstStyle/>
          <a:p>
            <a:r>
              <a:rPr lang="en-IN" sz="1765" dirty="0"/>
              <a:t>The average web page has over 50 objects that will need to be downloaded  to complete page rendering of a single page </a:t>
            </a:r>
          </a:p>
          <a:p>
            <a:r>
              <a:rPr lang="en-IN" sz="1765" dirty="0"/>
              <a:t>(reference: </a:t>
            </a:r>
            <a:r>
              <a:rPr lang="en-IN" sz="1765" dirty="0">
                <a:solidFill>
                  <a:srgbClr val="4D4F53"/>
                </a:solidFill>
                <a:latin typeface="Helvetica Neue Lt Std"/>
              </a:rPr>
              <a:t> </a:t>
            </a:r>
            <a:r>
              <a:rPr lang="en-IN" sz="1765" dirty="0">
                <a:solidFill>
                  <a:srgbClr val="0083C0"/>
                </a:solidFill>
                <a:latin typeface="Helvetica Neue Lt Std"/>
                <a:hlinkClick r:id="rId3" tooltip="http://www.websiteoptimization.com/speed/tweak/average-web-page/"/>
              </a:rPr>
              <a:t>http://www.websiteoptimization.com/speed/tweak/average-web-page/</a:t>
            </a:r>
            <a:r>
              <a:rPr lang="en-IN" sz="1765" dirty="0">
                <a:solidFill>
                  <a:srgbClr val="4D4F53"/>
                </a:solidFill>
                <a:latin typeface="Helvetica Neue Lt Std"/>
              </a:rPr>
              <a:t>)</a:t>
            </a:r>
            <a:endParaRPr lang="en-US" sz="1765" dirty="0"/>
          </a:p>
        </p:txBody>
      </p:sp>
    </p:spTree>
    <p:extLst>
      <p:ext uri="{BB962C8B-B14F-4D97-AF65-F5344CB8AC3E}">
        <p14:creationId xmlns:p14="http://schemas.microsoft.com/office/powerpoint/2010/main" val="2508953337"/>
      </p:ext>
    </p:extLst>
  </p:cSld>
  <p:clrMapOvr>
    <a:masterClrMapping/>
  </p:clrMapOvr>
  <p:transition>
    <p:fad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TotalTime>
  <Words>1117</Words>
  <Application>Microsoft Office PowerPoint</Application>
  <PresentationFormat>Widescreen</PresentationFormat>
  <Paragraphs>221</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Century Gothic</vt:lpstr>
      <vt:lpstr>Helvetica Neue Lt Std</vt:lpstr>
      <vt:lpstr>Segoe UI</vt:lpstr>
      <vt:lpstr>Wingdings</vt:lpstr>
      <vt:lpstr>Wingdings 3</vt:lpstr>
      <vt:lpstr>Slice</vt:lpstr>
      <vt:lpstr>HTTP/2 – the future of web</vt:lpstr>
      <vt:lpstr>Agenda</vt:lpstr>
      <vt:lpstr>Web – current state</vt:lpstr>
      <vt:lpstr>The average web page has grown 150%  in just three years </vt:lpstr>
      <vt:lpstr>Shortcomings –current web</vt:lpstr>
      <vt:lpstr>Max Persistent Connections </vt:lpstr>
      <vt:lpstr>Head of Line Blocking</vt:lpstr>
      <vt:lpstr>TCP Slow Start</vt:lpstr>
      <vt:lpstr>Latency </vt:lpstr>
      <vt:lpstr>What have we done to improvise?</vt:lpstr>
      <vt:lpstr>Spriting</vt:lpstr>
      <vt:lpstr>Inlining</vt:lpstr>
      <vt:lpstr>Sharding</vt:lpstr>
      <vt:lpstr>Problems with “optimizations”</vt:lpstr>
      <vt:lpstr>HTTP/2 to the rescue</vt:lpstr>
      <vt:lpstr>What is HTTP /2</vt:lpstr>
      <vt:lpstr>HTTP/2 Demo  https://http2demo.cloudapp.net</vt:lpstr>
      <vt:lpstr>HTTP/2 support</vt:lpstr>
      <vt:lpstr>With HTTP/2 – you can</vt:lpstr>
      <vt:lpstr>http2 for https://   - h2</vt:lpstr>
      <vt:lpstr>http2 for http://    -h2c</vt:lpstr>
      <vt:lpstr>HTTP/2 is comprised of two specifications:</vt:lpstr>
      <vt:lpstr>HTTP/2 CONCEPTS</vt:lpstr>
      <vt:lpstr>PowerPoint Presentation</vt:lpstr>
      <vt:lpstr>Multiplexing</vt:lpstr>
      <vt:lpstr>HTTP/2 Connection and Frames</vt:lpstr>
      <vt:lpstr>HTTP/2 is Binary</vt:lpstr>
      <vt:lpstr>HOW TO TROUBLESHOOT?</vt:lpstr>
      <vt:lpstr>DEMO-HTTP2 Traffic </vt:lpstr>
      <vt:lpstr>Server Push/Demo</vt:lpstr>
      <vt:lpstr>Summary-HTTP/2 – the future</vt:lpstr>
      <vt:lpstr>Credits/References</vt:lpstr>
      <vt:lpstr>Thank You.</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HTTP/2 – the future of web</dc:title>
  <dc:creator>Rohith Rajan</dc:creator>
  <cp:lastModifiedBy>Rohith Rajan</cp:lastModifiedBy>
  <cp:revision>26</cp:revision>
  <dcterms:created xsi:type="dcterms:W3CDTF">2016-02-23T05:56:14Z</dcterms:created>
  <dcterms:modified xsi:type="dcterms:W3CDTF">2016-02-23T06:01:34Z</dcterms:modified>
</cp:coreProperties>
</file>