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lvl1pPr defTabSz="449262">
      <a:defRPr>
        <a:latin typeface="Times New Roman"/>
        <a:ea typeface="Times New Roman"/>
        <a:cs typeface="Times New Roman"/>
        <a:sym typeface="Times New Roman"/>
      </a:defRPr>
    </a:lvl1pPr>
    <a:lvl2pPr indent="457200" defTabSz="449262">
      <a:defRPr>
        <a:latin typeface="Times New Roman"/>
        <a:ea typeface="Times New Roman"/>
        <a:cs typeface="Times New Roman"/>
        <a:sym typeface="Times New Roman"/>
      </a:defRPr>
    </a:lvl2pPr>
    <a:lvl3pPr indent="914400" defTabSz="449262">
      <a:defRPr>
        <a:latin typeface="Times New Roman"/>
        <a:ea typeface="Times New Roman"/>
        <a:cs typeface="Times New Roman"/>
        <a:sym typeface="Times New Roman"/>
      </a:defRPr>
    </a:lvl3pPr>
    <a:lvl4pPr indent="1371600" defTabSz="449262">
      <a:defRPr>
        <a:latin typeface="Times New Roman"/>
        <a:ea typeface="Times New Roman"/>
        <a:cs typeface="Times New Roman"/>
        <a:sym typeface="Times New Roman"/>
      </a:defRPr>
    </a:lvl4pPr>
    <a:lvl5pPr indent="1828800" defTabSz="449262">
      <a:defRPr>
        <a:latin typeface="Times New Roman"/>
        <a:ea typeface="Times New Roman"/>
        <a:cs typeface="Times New Roman"/>
        <a:sym typeface="Times New Roman"/>
      </a:defRPr>
    </a:lvl5pPr>
    <a:lvl6pPr defTabSz="449262">
      <a:defRPr>
        <a:latin typeface="Times New Roman"/>
        <a:ea typeface="Times New Roman"/>
        <a:cs typeface="Times New Roman"/>
        <a:sym typeface="Times New Roman"/>
      </a:defRPr>
    </a:lvl6pPr>
    <a:lvl7pPr defTabSz="449262">
      <a:defRPr>
        <a:latin typeface="Times New Roman"/>
        <a:ea typeface="Times New Roman"/>
        <a:cs typeface="Times New Roman"/>
        <a:sym typeface="Times New Roman"/>
      </a:defRPr>
    </a:lvl7pPr>
    <a:lvl8pPr defTabSz="449262">
      <a:defRPr>
        <a:latin typeface="Times New Roman"/>
        <a:ea typeface="Times New Roman"/>
        <a:cs typeface="Times New Roman"/>
        <a:sym typeface="Times New Roman"/>
      </a:defRPr>
    </a:lvl8pPr>
    <a:lvl9pPr defTabSz="449262">
      <a:defRPr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1" y="0"/>
            <a:ext cx="9144002" cy="1439863"/>
          </a:xfrm>
          <a:prstGeom prst="rect">
            <a:avLst/>
          </a:prstGeom>
          <a:solidFill>
            <a:srgbClr val="DEEBE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314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-1" y="6675437"/>
            <a:ext cx="9144002" cy="360363"/>
          </a:xfrm>
          <a:prstGeom prst="rect">
            <a:avLst/>
          </a:prstGeom>
          <a:solidFill>
            <a:srgbClr val="DEEBE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314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8362" y="358775"/>
            <a:ext cx="5064126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6200" y="6858000"/>
            <a:ext cx="1433513" cy="17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8120062" y="6627812"/>
            <a:ext cx="703263" cy="351382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6675437"/>
            <a:ext cx="9144002" cy="179388"/>
          </a:xfrm>
          <a:prstGeom prst="rect">
            <a:avLst/>
          </a:prstGeom>
          <a:solidFill>
            <a:srgbClr val="DEEBE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314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1" y="0"/>
            <a:ext cx="9144002" cy="935038"/>
          </a:xfrm>
          <a:prstGeom prst="rect">
            <a:avLst/>
          </a:prstGeom>
          <a:solidFill>
            <a:srgbClr val="DEEBE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314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7362" y="358775"/>
            <a:ext cx="1863726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6200" y="6832600"/>
            <a:ext cx="1433513" cy="1778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304800" y="457200"/>
            <a:ext cx="4251325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EEBE2"/>
                </a:solidFill>
              </a:rPr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304800" y="931862"/>
            <a:ext cx="8670925" cy="5453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1</a:t>
            </a:r>
            <a:endParaRPr sz="3200">
              <a:solidFill>
                <a:srgbClr val="05474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2</a:t>
            </a:r>
            <a:endParaRPr sz="3200">
              <a:solidFill>
                <a:srgbClr val="05474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3</a:t>
            </a:r>
            <a:endParaRPr sz="3200">
              <a:solidFill>
                <a:srgbClr val="05474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 4</a:t>
            </a:r>
            <a:endParaRPr sz="3200">
              <a:solidFill>
                <a:srgbClr val="05474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5474F"/>
                </a:solidFill>
              </a:rPr>
              <a:t>Texte niveau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120062" y="6629400"/>
            <a:ext cx="703263" cy="351382"/>
          </a:xfrm>
          <a:prstGeom prst="rect">
            <a:avLst/>
          </a:prstGeom>
          <a:ln w="12700">
            <a:miter lim="400000"/>
          </a:ln>
        </p:spPr>
        <p:txBody>
          <a:bodyPr lIns="46079" tIns="46079" rIns="46079" bIns="46079">
            <a:spAutoFit/>
          </a:bodyPr>
          <a:lstStyle>
            <a:lvl1pPr>
              <a:defRPr>
                <a:solidFill>
                  <a:srgbClr val="0031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spd="med" advClick="1"/>
  <p:txStyles>
    <p:titleStyle>
      <a:lvl1pPr defTabSz="449262">
        <a:lnSpc>
          <a:spcPct val="80000"/>
        </a:lnSpc>
        <a:defRPr sz="3200">
          <a:solidFill>
            <a:srgbClr val="DEEBE2"/>
          </a:solidFill>
          <a:latin typeface="Times New Roman"/>
          <a:ea typeface="Times New Roman"/>
          <a:cs typeface="Times New Roman"/>
          <a:sym typeface="Times New Roman"/>
        </a:defRPr>
      </a:lvl1pPr>
      <a:lvl2pPr defTabSz="449262">
        <a:lnSpc>
          <a:spcPct val="80000"/>
        </a:lnSpc>
        <a:defRPr sz="3200">
          <a:solidFill>
            <a:srgbClr val="DEEBE2"/>
          </a:solidFill>
          <a:latin typeface="Times New Roman"/>
          <a:ea typeface="Times New Roman"/>
          <a:cs typeface="Times New Roman"/>
          <a:sym typeface="Times New Roman"/>
        </a:defRPr>
      </a:lvl2pPr>
      <a:lvl3pPr defTabSz="449262">
        <a:lnSpc>
          <a:spcPct val="80000"/>
        </a:lnSpc>
        <a:defRPr sz="3200">
          <a:solidFill>
            <a:srgbClr val="DEEBE2"/>
          </a:solidFill>
          <a:latin typeface="Times New Roman"/>
          <a:ea typeface="Times New Roman"/>
          <a:cs typeface="Times New Roman"/>
          <a:sym typeface="Times New Roman"/>
        </a:defRPr>
      </a:lvl3pPr>
      <a:lvl4pPr defTabSz="449262">
        <a:lnSpc>
          <a:spcPct val="80000"/>
        </a:lnSpc>
        <a:defRPr sz="3200">
          <a:solidFill>
            <a:srgbClr val="DEEBE2"/>
          </a:solidFill>
          <a:latin typeface="Times New Roman"/>
          <a:ea typeface="Times New Roman"/>
          <a:cs typeface="Times New Roman"/>
          <a:sym typeface="Times New Roman"/>
        </a:defRPr>
      </a:lvl4pPr>
      <a:lvl5pPr defTabSz="449262">
        <a:lnSpc>
          <a:spcPct val="80000"/>
        </a:lnSpc>
        <a:defRPr sz="3200">
          <a:solidFill>
            <a:srgbClr val="DEEBE2"/>
          </a:solidFill>
          <a:latin typeface="Times New Roman"/>
          <a:ea typeface="Times New Roman"/>
          <a:cs typeface="Times New Roman"/>
          <a:sym typeface="Times New Roman"/>
        </a:defRPr>
      </a:lvl5pPr>
      <a:lvl6pPr indent="457200" defTabSz="449262">
        <a:lnSpc>
          <a:spcPct val="80000"/>
        </a:lnSpc>
        <a:defRPr sz="3200">
          <a:solidFill>
            <a:srgbClr val="DEEBE2"/>
          </a:solidFill>
          <a:latin typeface="Times New Roman"/>
          <a:ea typeface="Times New Roman"/>
          <a:cs typeface="Times New Roman"/>
          <a:sym typeface="Times New Roman"/>
        </a:defRPr>
      </a:lvl6pPr>
      <a:lvl7pPr indent="914400" defTabSz="449262">
        <a:lnSpc>
          <a:spcPct val="80000"/>
        </a:lnSpc>
        <a:defRPr sz="3200">
          <a:solidFill>
            <a:srgbClr val="DEEBE2"/>
          </a:solidFill>
          <a:latin typeface="Times New Roman"/>
          <a:ea typeface="Times New Roman"/>
          <a:cs typeface="Times New Roman"/>
          <a:sym typeface="Times New Roman"/>
        </a:defRPr>
      </a:lvl7pPr>
      <a:lvl8pPr indent="1371600" defTabSz="449262">
        <a:lnSpc>
          <a:spcPct val="80000"/>
        </a:lnSpc>
        <a:defRPr sz="3200">
          <a:solidFill>
            <a:srgbClr val="DEEBE2"/>
          </a:solidFill>
          <a:latin typeface="Times New Roman"/>
          <a:ea typeface="Times New Roman"/>
          <a:cs typeface="Times New Roman"/>
          <a:sym typeface="Times New Roman"/>
        </a:defRPr>
      </a:lvl8pPr>
      <a:lvl9pPr indent="1828800" defTabSz="449262">
        <a:lnSpc>
          <a:spcPct val="80000"/>
        </a:lnSpc>
        <a:defRPr sz="3200">
          <a:solidFill>
            <a:srgbClr val="DEEBE2"/>
          </a:solid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indent="-342900" defTabSz="449262">
        <a:spcBef>
          <a:spcPts val="800"/>
        </a:spcBef>
        <a:defRPr sz="3200">
          <a:solidFill>
            <a:srgbClr val="05474F"/>
          </a:solidFill>
          <a:latin typeface="Times New Roman"/>
          <a:ea typeface="Times New Roman"/>
          <a:cs typeface="Times New Roman"/>
          <a:sym typeface="Times New Roman"/>
        </a:defRPr>
      </a:lvl1pPr>
      <a:lvl2pPr marL="342900" indent="114300" defTabSz="449262">
        <a:spcBef>
          <a:spcPts val="800"/>
        </a:spcBef>
        <a:defRPr sz="3200">
          <a:solidFill>
            <a:srgbClr val="05474F"/>
          </a:solidFill>
          <a:latin typeface="Times New Roman"/>
          <a:ea typeface="Times New Roman"/>
          <a:cs typeface="Times New Roman"/>
          <a:sym typeface="Times New Roman"/>
        </a:defRPr>
      </a:lvl2pPr>
      <a:lvl3pPr marL="342900" indent="571500" defTabSz="449262">
        <a:spcBef>
          <a:spcPts val="800"/>
        </a:spcBef>
        <a:defRPr sz="3200">
          <a:solidFill>
            <a:srgbClr val="05474F"/>
          </a:solidFill>
          <a:latin typeface="Times New Roman"/>
          <a:ea typeface="Times New Roman"/>
          <a:cs typeface="Times New Roman"/>
          <a:sym typeface="Times New Roman"/>
        </a:defRPr>
      </a:lvl3pPr>
      <a:lvl4pPr marL="342900" indent="1028700" defTabSz="449262">
        <a:spcBef>
          <a:spcPts val="800"/>
        </a:spcBef>
        <a:defRPr sz="3200">
          <a:solidFill>
            <a:srgbClr val="05474F"/>
          </a:solidFill>
          <a:latin typeface="Times New Roman"/>
          <a:ea typeface="Times New Roman"/>
          <a:cs typeface="Times New Roman"/>
          <a:sym typeface="Times New Roman"/>
        </a:defRPr>
      </a:lvl4pPr>
      <a:lvl5pPr marL="342900" indent="1485900" defTabSz="449262">
        <a:spcBef>
          <a:spcPts val="800"/>
        </a:spcBef>
        <a:defRPr sz="3200">
          <a:solidFill>
            <a:srgbClr val="05474F"/>
          </a:solidFill>
          <a:latin typeface="Times New Roman"/>
          <a:ea typeface="Times New Roman"/>
          <a:cs typeface="Times New Roman"/>
          <a:sym typeface="Times New Roman"/>
        </a:defRPr>
      </a:lvl5pPr>
      <a:lvl6pPr marL="342900" indent="1943100" defTabSz="449262">
        <a:spcBef>
          <a:spcPts val="800"/>
        </a:spcBef>
        <a:defRPr sz="3200">
          <a:solidFill>
            <a:srgbClr val="05474F"/>
          </a:solidFill>
          <a:latin typeface="Times New Roman"/>
          <a:ea typeface="Times New Roman"/>
          <a:cs typeface="Times New Roman"/>
          <a:sym typeface="Times New Roman"/>
        </a:defRPr>
      </a:lvl6pPr>
      <a:lvl7pPr marL="342900" indent="2400300" defTabSz="449262">
        <a:spcBef>
          <a:spcPts val="800"/>
        </a:spcBef>
        <a:defRPr sz="3200">
          <a:solidFill>
            <a:srgbClr val="05474F"/>
          </a:solidFill>
          <a:latin typeface="Times New Roman"/>
          <a:ea typeface="Times New Roman"/>
          <a:cs typeface="Times New Roman"/>
          <a:sym typeface="Times New Roman"/>
        </a:defRPr>
      </a:lvl7pPr>
      <a:lvl8pPr marL="342900" indent="2857500" defTabSz="449262">
        <a:spcBef>
          <a:spcPts val="800"/>
        </a:spcBef>
        <a:defRPr sz="3200">
          <a:solidFill>
            <a:srgbClr val="05474F"/>
          </a:solidFill>
          <a:latin typeface="Times New Roman"/>
          <a:ea typeface="Times New Roman"/>
          <a:cs typeface="Times New Roman"/>
          <a:sym typeface="Times New Roman"/>
        </a:defRPr>
      </a:lvl8pPr>
      <a:lvl9pPr marL="342900" indent="3314700" defTabSz="449262">
        <a:spcBef>
          <a:spcPts val="800"/>
        </a:spcBef>
        <a:defRPr sz="3200">
          <a:solidFill>
            <a:srgbClr val="05474F"/>
          </a:solidFill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defTabSz="449262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defTabSz="449262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defTabSz="449262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defTabSz="449262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defTabSz="449262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defTabSz="449262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defTabSz="449262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defTabSz="449262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defTabSz="449262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250825" y="82550"/>
            <a:ext cx="8424863" cy="840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b="1" sz="2600">
                <a:solidFill>
                  <a:srgbClr val="00314B"/>
                </a:solidFill>
              </a:rPr>
              <a:t>In Situ Calibration Process </a:t>
            </a:r>
            <a:endParaRPr b="1" sz="2600">
              <a:solidFill>
                <a:srgbClr val="00314B"/>
              </a:solidFill>
            </a:endParaRP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b="1" sz="2600">
                <a:solidFill>
                  <a:srgbClr val="00314B"/>
                </a:solidFill>
              </a:rPr>
              <a:t>for seismic/infrasonic sensors</a:t>
            </a:r>
          </a:p>
        </p:txBody>
      </p:sp>
      <p:sp>
        <p:nvSpPr>
          <p:cNvPr id="67" name="Shape 67"/>
          <p:cNvSpPr/>
          <p:nvPr/>
        </p:nvSpPr>
        <p:spPr>
          <a:xfrm>
            <a:off x="8120062" y="6629400"/>
            <a:ext cx="555626" cy="276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algn="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solidFill>
                  <a:srgbClr val="05474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5474F"/>
                </a:solidFill>
              </a:rPr>
              <a:t>1</a:t>
            </a:r>
          </a:p>
        </p:txBody>
      </p:sp>
      <p:sp>
        <p:nvSpPr>
          <p:cNvPr id="68" name="Shape 68"/>
          <p:cNvSpPr/>
          <p:nvPr/>
        </p:nvSpPr>
        <p:spPr>
          <a:xfrm>
            <a:off x="466725" y="6627812"/>
            <a:ext cx="3529013" cy="27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solidFill>
                  <a:srgbClr val="05474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5474F"/>
                </a:solidFill>
              </a:rPr>
              <a:t>ED section meeting</a:t>
            </a:r>
          </a:p>
        </p:txBody>
      </p:sp>
      <p:sp>
        <p:nvSpPr>
          <p:cNvPr id="69" name="Shape 69"/>
          <p:cNvSpPr/>
          <p:nvPr/>
        </p:nvSpPr>
        <p:spPr>
          <a:xfrm>
            <a:off x="5364162" y="6629400"/>
            <a:ext cx="1728788" cy="276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sz="1200">
                <a:solidFill>
                  <a:srgbClr val="05474F"/>
                </a:solidFill>
              </a:rPr>
              <a:t>July 8</a:t>
            </a:r>
            <a:r>
              <a:rPr baseline="30000" sz="1200">
                <a:solidFill>
                  <a:srgbClr val="05474F"/>
                </a:solidFill>
              </a:rPr>
              <a:t>th</a:t>
            </a:r>
            <a:r>
              <a:rPr sz="1200">
                <a:solidFill>
                  <a:srgbClr val="05474F"/>
                </a:solidFill>
              </a:rPr>
              <a:t>, 2015</a:t>
            </a:r>
          </a:p>
        </p:txBody>
      </p:sp>
      <p:sp>
        <p:nvSpPr>
          <p:cNvPr id="70" name="Shape 70"/>
          <p:cNvSpPr/>
          <p:nvPr/>
        </p:nvSpPr>
        <p:spPr>
          <a:xfrm>
            <a:off x="1387475" y="1511300"/>
            <a:ext cx="5638861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lvl="0"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>
                <a:solidFill>
                  <a:srgbClr val="00314B"/>
                </a:solidFill>
                <a:latin typeface="Arial"/>
                <a:ea typeface="Arial"/>
                <a:cs typeface="Arial"/>
                <a:sym typeface="Arial"/>
              </a:rPr>
              <a:t> Theoretical asymptotic results</a:t>
            </a:r>
            <a:endParaRPr>
              <a:solidFill>
                <a:srgbClr val="00314B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>
                <a:solidFill>
                  <a:srgbClr val="00314B"/>
                </a:solidFill>
                <a:latin typeface="Arial"/>
                <a:ea typeface="Arial"/>
                <a:cs typeface="Arial"/>
                <a:sym typeface="Arial"/>
              </a:rPr>
              <a:t> Test on the MSC </a:t>
            </a:r>
            <a:endParaRPr>
              <a:solidFill>
                <a:srgbClr val="00314B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>
                <a:solidFill>
                  <a:srgbClr val="00314B"/>
                </a:solidFill>
                <a:latin typeface="Arial"/>
                <a:ea typeface="Arial"/>
                <a:cs typeface="Arial"/>
                <a:sym typeface="Arial"/>
              </a:rPr>
              <a:t> Weighted estimation of the SUT response</a:t>
            </a:r>
            <a:endParaRPr>
              <a:solidFill>
                <a:srgbClr val="00314B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>
                <a:solidFill>
                  <a:srgbClr val="00314B"/>
                </a:solidFill>
                <a:latin typeface="Arial"/>
                <a:ea typeface="Arial"/>
                <a:cs typeface="Arial"/>
                <a:sym typeface="Arial"/>
              </a:rPr>
              <a:t> Codes for FB analysis</a:t>
            </a:r>
            <a:endParaRPr>
              <a:solidFill>
                <a:srgbClr val="00314B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>
                <a:solidFill>
                  <a:srgbClr val="00314B"/>
                </a:solidFill>
                <a:latin typeface="Arial"/>
                <a:ea typeface="Arial"/>
                <a:cs typeface="Arial"/>
                <a:sym typeface="Arial"/>
              </a:rPr>
              <a:t> Wind coherence model (explaining the curve shape)</a:t>
            </a:r>
            <a:endParaRPr>
              <a:solidFill>
                <a:srgbClr val="00314B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ct val="45000"/>
              <a:buFont typeface="Wingdings"/>
              <a:buChar char="●"/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>
                <a:solidFill>
                  <a:srgbClr val="00314B"/>
                </a:solidFill>
                <a:latin typeface="Arial"/>
                <a:ea typeface="Arial"/>
                <a:cs typeface="Arial"/>
                <a:sym typeface="Arial"/>
              </a:rPr>
              <a:t> Evaluation on a very large campaign of measurement</a:t>
            </a:r>
          </a:p>
        </p:txBody>
      </p:sp>
      <p:sp>
        <p:nvSpPr>
          <p:cNvPr id="71" name="Shape 71"/>
          <p:cNvSpPr/>
          <p:nvPr/>
        </p:nvSpPr>
        <p:spPr>
          <a:xfrm>
            <a:off x="1871662" y="3455987"/>
            <a:ext cx="3177527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solidFill>
                  <a:srgbClr val="0031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314B"/>
                </a:solidFill>
              </a:rPr>
              <a:t>Here we focus on the last item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250825" y="82550"/>
            <a:ext cx="8424863" cy="840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b="1" sz="2600">
                <a:solidFill>
                  <a:srgbClr val="00314B"/>
                </a:solidFill>
              </a:rPr>
              <a:t>In Situ Calibration Process </a:t>
            </a:r>
            <a:endParaRPr b="1" sz="2600">
              <a:solidFill>
                <a:srgbClr val="00314B"/>
              </a:solidFill>
            </a:endParaRP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b="1" sz="2600">
                <a:solidFill>
                  <a:srgbClr val="00314B"/>
                </a:solidFill>
              </a:rPr>
              <a:t>for seismic/infrasonic sensors</a:t>
            </a:r>
          </a:p>
        </p:txBody>
      </p:sp>
      <p:sp>
        <p:nvSpPr>
          <p:cNvPr id="74" name="Shape 74"/>
          <p:cNvSpPr/>
          <p:nvPr/>
        </p:nvSpPr>
        <p:spPr>
          <a:xfrm>
            <a:off x="8120062" y="6629400"/>
            <a:ext cx="555626" cy="276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algn="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solidFill>
                  <a:srgbClr val="05474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5474F"/>
                </a:solidFill>
              </a:rPr>
              <a:t>2</a:t>
            </a:r>
          </a:p>
        </p:txBody>
      </p:sp>
      <p:sp>
        <p:nvSpPr>
          <p:cNvPr id="75" name="Shape 75"/>
          <p:cNvSpPr/>
          <p:nvPr/>
        </p:nvSpPr>
        <p:spPr>
          <a:xfrm>
            <a:off x="466725" y="6627812"/>
            <a:ext cx="3529013" cy="27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solidFill>
                  <a:srgbClr val="05474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5474F"/>
                </a:solidFill>
              </a:rPr>
              <a:t>ED section meeting</a:t>
            </a:r>
          </a:p>
        </p:txBody>
      </p:sp>
      <p:sp>
        <p:nvSpPr>
          <p:cNvPr id="76" name="Shape 76"/>
          <p:cNvSpPr/>
          <p:nvPr/>
        </p:nvSpPr>
        <p:spPr>
          <a:xfrm>
            <a:off x="5364162" y="6629400"/>
            <a:ext cx="1728788" cy="276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sz="1200">
                <a:solidFill>
                  <a:srgbClr val="05474F"/>
                </a:solidFill>
              </a:rPr>
              <a:t>July 8</a:t>
            </a:r>
            <a:r>
              <a:rPr baseline="30000" sz="1200">
                <a:solidFill>
                  <a:srgbClr val="05474F"/>
                </a:solidFill>
              </a:rPr>
              <a:t>th</a:t>
            </a:r>
            <a:r>
              <a:rPr sz="1200">
                <a:solidFill>
                  <a:srgbClr val="05474F"/>
                </a:solidFill>
              </a:rPr>
              <a:t>, 2015</a:t>
            </a:r>
          </a:p>
        </p:txBody>
      </p:sp>
      <p:pic>
        <p:nvPicPr>
          <p:cNvPr id="7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8356" y="5002212"/>
            <a:ext cx="24892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fulltestbedIS26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0178" y="2113059"/>
            <a:ext cx="6285556" cy="1711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50825" y="82550"/>
            <a:ext cx="8424863" cy="840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b="1" sz="2600">
                <a:solidFill>
                  <a:srgbClr val="00314B"/>
                </a:solidFill>
              </a:rPr>
              <a:t>In Situ Calibration Process </a:t>
            </a:r>
            <a:endParaRPr b="1" sz="2600">
              <a:solidFill>
                <a:srgbClr val="00314B"/>
              </a:solidFill>
            </a:endParaRP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b="1" sz="2600">
                <a:solidFill>
                  <a:srgbClr val="00314B"/>
                </a:solidFill>
              </a:rPr>
              <a:t>for seismic/infrasonic sensors</a:t>
            </a:r>
          </a:p>
        </p:txBody>
      </p:sp>
      <p:sp>
        <p:nvSpPr>
          <p:cNvPr id="81" name="Shape 81"/>
          <p:cNvSpPr/>
          <p:nvPr/>
        </p:nvSpPr>
        <p:spPr>
          <a:xfrm>
            <a:off x="8120062" y="6629400"/>
            <a:ext cx="555626" cy="276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 algn="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solidFill>
                  <a:srgbClr val="05474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5474F"/>
                </a:solidFill>
              </a:rPr>
              <a:t>2</a:t>
            </a:r>
          </a:p>
        </p:txBody>
      </p:sp>
      <p:sp>
        <p:nvSpPr>
          <p:cNvPr id="82" name="Shape 82"/>
          <p:cNvSpPr/>
          <p:nvPr/>
        </p:nvSpPr>
        <p:spPr>
          <a:xfrm>
            <a:off x="466725" y="6627812"/>
            <a:ext cx="3529013" cy="276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200">
                <a:solidFill>
                  <a:srgbClr val="05474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5474F"/>
                </a:solidFill>
              </a:rPr>
              <a:t>ED section meeting</a:t>
            </a:r>
          </a:p>
        </p:txBody>
      </p:sp>
      <p:sp>
        <p:nvSpPr>
          <p:cNvPr id="83" name="Shape 83"/>
          <p:cNvSpPr/>
          <p:nvPr/>
        </p:nvSpPr>
        <p:spPr>
          <a:xfrm>
            <a:off x="5364162" y="6629400"/>
            <a:ext cx="1728788" cy="276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79" tIns="46079" rIns="46079" bIns="46079">
            <a:sp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pPr>
            <a:r>
              <a:rPr sz="1200">
                <a:solidFill>
                  <a:srgbClr val="05474F"/>
                </a:solidFill>
              </a:rPr>
              <a:t>July 8</a:t>
            </a:r>
            <a:r>
              <a:rPr baseline="30000" sz="1200">
                <a:solidFill>
                  <a:srgbClr val="05474F"/>
                </a:solidFill>
              </a:rPr>
              <a:t>th</a:t>
            </a:r>
            <a:r>
              <a:rPr sz="1200">
                <a:solidFill>
                  <a:srgbClr val="05474F"/>
                </a:solidFill>
              </a:rPr>
              <a:t>, 2015</a:t>
            </a:r>
          </a:p>
        </p:txBody>
      </p:sp>
      <p:pic>
        <p:nvPicPr>
          <p:cNvPr id="84" name="schema-of-observation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3123" y="1189570"/>
            <a:ext cx="6609254" cy="3067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DEEBE2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