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5" r:id="rId7"/>
    <p:sldId id="275" r:id="rId8"/>
    <p:sldId id="267" r:id="rId9"/>
    <p:sldId id="268" r:id="rId10"/>
    <p:sldId id="269" r:id="rId11"/>
    <p:sldId id="260" r:id="rId12"/>
    <p:sldId id="270" r:id="rId13"/>
    <p:sldId id="272" r:id="rId14"/>
    <p:sldId id="273" r:id="rId15"/>
    <p:sldId id="271" r:id="rId16"/>
    <p:sldId id="274" r:id="rId17"/>
    <p:sldId id="261"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65B9-2673-4E37-AC78-2837B7FACB60}" v="47" dt="2020-01-16T22:33:45.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8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8228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04141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75296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23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6057D-A193-4CDB-AD4E-0222AF2C9990}"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0147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6057D-A193-4CDB-AD4E-0222AF2C9990}"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0010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6057D-A193-4CDB-AD4E-0222AF2C9990}"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410560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06057D-A193-4CDB-AD4E-0222AF2C9990}" type="datetimeFigureOut">
              <a:rPr lang="en-US" smtClean="0"/>
              <a:t>1/21/2020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50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06057D-A193-4CDB-AD4E-0222AF2C9990}" type="datetimeFigureOut">
              <a:rPr lang="en-US" smtClean="0"/>
              <a:t>1/21/2020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6E4553-822D-44C5-80F1-C7583A9FFCF6}" type="slidenum">
              <a:rPr lang="en-US" smtClean="0"/>
              <a:t>‹#›</a:t>
            </a:fld>
            <a:endParaRPr lang="en-US"/>
          </a:p>
        </p:txBody>
      </p:sp>
    </p:spTree>
    <p:extLst>
      <p:ext uri="{BB962C8B-B14F-4D97-AF65-F5344CB8AC3E}">
        <p14:creationId xmlns:p14="http://schemas.microsoft.com/office/powerpoint/2010/main" val="353010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6057D-A193-4CDB-AD4E-0222AF2C9990}"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991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06057D-A193-4CDB-AD4E-0222AF2C9990}" type="datetimeFigureOut">
              <a:rPr lang="en-US" smtClean="0"/>
              <a:t>1/21/2020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6E4553-822D-44C5-80F1-C7583A9FFCF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2935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collegefootballdat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A840-91AE-4446-A3C8-D5B0AD4501E7}"/>
              </a:ext>
            </a:extLst>
          </p:cNvPr>
          <p:cNvSpPr>
            <a:spLocks noGrp="1"/>
          </p:cNvSpPr>
          <p:nvPr>
            <p:ph type="ctrTitle"/>
          </p:nvPr>
        </p:nvSpPr>
        <p:spPr/>
        <p:txBody>
          <a:bodyPr>
            <a:noAutofit/>
          </a:bodyPr>
          <a:lstStyle/>
          <a:p>
            <a:r>
              <a:rPr lang="en-US" sz="6000" b="1"/>
              <a:t>College Football Recruiting and Team Statistics and their impact on overall Team Success</a:t>
            </a:r>
            <a:endParaRPr lang="en-US" sz="6000" b="1" dirty="0"/>
          </a:p>
        </p:txBody>
      </p:sp>
      <p:sp>
        <p:nvSpPr>
          <p:cNvPr id="3" name="Subtitle 2">
            <a:extLst>
              <a:ext uri="{FF2B5EF4-FFF2-40B4-BE49-F238E27FC236}">
                <a16:creationId xmlns:a16="http://schemas.microsoft.com/office/drawing/2014/main" id="{6D8F4980-7F2F-418D-89F3-C2312FB239DF}"/>
              </a:ext>
            </a:extLst>
          </p:cNvPr>
          <p:cNvSpPr>
            <a:spLocks noGrp="1"/>
          </p:cNvSpPr>
          <p:nvPr>
            <p:ph type="subTitle" idx="1"/>
          </p:nvPr>
        </p:nvSpPr>
        <p:spPr/>
        <p:txBody>
          <a:bodyPr>
            <a:normAutofit fontScale="85000" lnSpcReduction="20000"/>
          </a:bodyPr>
          <a:lstStyle/>
          <a:p>
            <a:r>
              <a:rPr lang="en-US"/>
              <a:t>Nathan Kosiba</a:t>
            </a:r>
          </a:p>
          <a:p>
            <a:r>
              <a:rPr lang="en-US"/>
              <a:t>Spencer Harrison</a:t>
            </a:r>
          </a:p>
          <a:p>
            <a:r>
              <a:rPr lang="en-US"/>
              <a:t>Brendan Dowd</a:t>
            </a:r>
          </a:p>
          <a:p>
            <a:endParaRPr lang="en-US" dirty="0"/>
          </a:p>
        </p:txBody>
      </p:sp>
    </p:spTree>
    <p:extLst>
      <p:ext uri="{BB962C8B-B14F-4D97-AF65-F5344CB8AC3E}">
        <p14:creationId xmlns:p14="http://schemas.microsoft.com/office/powerpoint/2010/main" val="235046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7E86FA4-7578-4A08-936E-355AEDB84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3165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D14-94D7-48A9-AA38-9D8E69C3BF48}"/>
              </a:ext>
            </a:extLst>
          </p:cNvPr>
          <p:cNvSpPr>
            <a:spLocks noGrp="1"/>
          </p:cNvSpPr>
          <p:nvPr>
            <p:ph type="title"/>
          </p:nvPr>
        </p:nvSpPr>
        <p:spPr/>
        <p:txBody>
          <a:bodyPr/>
          <a:lstStyle/>
          <a:p>
            <a:r>
              <a:rPr lang="en-US" b="1" dirty="0"/>
              <a:t>Recruiting Analysis Findings</a:t>
            </a:r>
          </a:p>
        </p:txBody>
      </p:sp>
      <p:sp>
        <p:nvSpPr>
          <p:cNvPr id="3" name="Content Placeholder 2">
            <a:extLst>
              <a:ext uri="{FF2B5EF4-FFF2-40B4-BE49-F238E27FC236}">
                <a16:creationId xmlns:a16="http://schemas.microsoft.com/office/drawing/2014/main" id="{10AB1C43-3596-4F36-B3D8-0328527A5CA8}"/>
              </a:ext>
            </a:extLst>
          </p:cNvPr>
          <p:cNvSpPr>
            <a:spLocks noGrp="1"/>
          </p:cNvSpPr>
          <p:nvPr>
            <p:ph idx="1"/>
          </p:nvPr>
        </p:nvSpPr>
        <p:spPr>
          <a:xfrm>
            <a:off x="1097280" y="1845734"/>
            <a:ext cx="10058400" cy="4546188"/>
          </a:xfrm>
        </p:spPr>
        <p:txBody>
          <a:bodyPr>
            <a:normAutofit/>
          </a:bodyPr>
          <a:lstStyle/>
          <a:p>
            <a:pPr fontAlgn="base">
              <a:buFont typeface="Wingdings" panose="05000000000000000000" pitchFamily="2" charset="2"/>
              <a:buChar char="§"/>
            </a:pPr>
            <a:r>
              <a:rPr lang="en-US" dirty="0"/>
              <a:t>The current and previous season’s recruiting points have a positive effect on the current season success of a team by both success outcomes</a:t>
            </a:r>
          </a:p>
          <a:p>
            <a:pPr lvl="1" fontAlgn="base">
              <a:buFont typeface="Arial" panose="020B0604020202020204" pitchFamily="34" charset="0"/>
              <a:buChar char="•"/>
            </a:pPr>
            <a:r>
              <a:rPr lang="en-US" dirty="0"/>
              <a:t>R squared values in the .7 and .8 range</a:t>
            </a:r>
          </a:p>
          <a:p>
            <a:pPr fontAlgn="base">
              <a:buFont typeface="Wingdings" panose="05000000000000000000" pitchFamily="2" charset="2"/>
              <a:buChar char="§"/>
            </a:pPr>
            <a:r>
              <a:rPr lang="en-US" dirty="0"/>
              <a:t>The previous season’s success outcomes of a team have a positive effect on the recruiting of the current season</a:t>
            </a:r>
          </a:p>
          <a:p>
            <a:pPr lvl="1" fontAlgn="base">
              <a:buFont typeface="Arial" panose="020B0604020202020204" pitchFamily="34" charset="0"/>
              <a:buChar char="•"/>
            </a:pPr>
            <a:r>
              <a:rPr lang="en-US" dirty="0"/>
              <a:t>R squared in the .7 and .8 range</a:t>
            </a:r>
          </a:p>
          <a:p>
            <a:pPr lvl="1" fontAlgn="base">
              <a:buFont typeface="Arial" panose="020B0604020202020204" pitchFamily="34" charset="0"/>
              <a:buChar char="•"/>
            </a:pPr>
            <a:r>
              <a:rPr lang="en-US" dirty="0"/>
              <a:t>The previous season’s success outcomes have a higher correlation to the recruiting of the current season than same season comparison</a:t>
            </a:r>
          </a:p>
          <a:p>
            <a:pPr fontAlgn="base">
              <a:buFont typeface="Wingdings" panose="05000000000000000000" pitchFamily="2" charset="2"/>
              <a:buChar char="§"/>
            </a:pPr>
            <a:r>
              <a:rPr lang="en-US" dirty="0"/>
              <a:t>When binned by four-year periods to create more data points, the correlation was less.</a:t>
            </a:r>
          </a:p>
          <a:p>
            <a:pPr lvl="1" fontAlgn="base">
              <a:buFont typeface="Arial" panose="020B0604020202020204" pitchFamily="34" charset="0"/>
              <a:buChar char="•"/>
            </a:pPr>
            <a:r>
              <a:rPr lang="en-US" dirty="0"/>
              <a:t>R squared of .61</a:t>
            </a:r>
          </a:p>
          <a:p>
            <a:pPr fontAlgn="base">
              <a:buFont typeface="Wingdings" panose="05000000000000000000" pitchFamily="2" charset="2"/>
              <a:buChar char="§"/>
            </a:pPr>
            <a:r>
              <a:rPr lang="en-US" dirty="0"/>
              <a:t>You can create some cool looking figures that give you no real conclusion or that take forever to decipher</a:t>
            </a:r>
          </a:p>
        </p:txBody>
      </p:sp>
    </p:spTree>
    <p:extLst>
      <p:ext uri="{BB962C8B-B14F-4D97-AF65-F5344CB8AC3E}">
        <p14:creationId xmlns:p14="http://schemas.microsoft.com/office/powerpoint/2010/main" val="124319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1DF3760-E9E4-C246-A9CF-6C9B67C7EEDD}"/>
              </a:ext>
            </a:extLst>
          </p:cNvPr>
          <p:cNvSpPr>
            <a:spLocks noGrp="1"/>
          </p:cNvSpPr>
          <p:nvPr>
            <p:ph type="title"/>
          </p:nvPr>
        </p:nvSpPr>
        <p:spPr/>
        <p:txBody>
          <a:bodyPr/>
          <a:lstStyle/>
          <a:p>
            <a:r>
              <a:rPr lang="en-US" b="1" dirty="0"/>
              <a:t>Play Call Analysis – Pass/Run Splits</a:t>
            </a:r>
          </a:p>
        </p:txBody>
      </p:sp>
      <p:pic>
        <p:nvPicPr>
          <p:cNvPr id="7" name="Content Placeholder 6">
            <a:extLst>
              <a:ext uri="{FF2B5EF4-FFF2-40B4-BE49-F238E27FC236}">
                <a16:creationId xmlns:a16="http://schemas.microsoft.com/office/drawing/2014/main" id="{E74056FF-FFCD-3244-A932-04F05A34E9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9" name="Content Placeholder 8">
            <a:extLst>
              <a:ext uri="{FF2B5EF4-FFF2-40B4-BE49-F238E27FC236}">
                <a16:creationId xmlns:a16="http://schemas.microsoft.com/office/drawing/2014/main" id="{4BB333BE-0A87-B848-977E-E0773D3258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8697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CE7F-A0ED-3646-A097-AF1AB89C255F}"/>
              </a:ext>
            </a:extLst>
          </p:cNvPr>
          <p:cNvSpPr>
            <a:spLocks noGrp="1"/>
          </p:cNvSpPr>
          <p:nvPr>
            <p:ph type="title"/>
          </p:nvPr>
        </p:nvSpPr>
        <p:spPr/>
        <p:txBody>
          <a:bodyPr/>
          <a:lstStyle/>
          <a:p>
            <a:r>
              <a:rPr lang="en-US" b="1" dirty="0"/>
              <a:t>Play Call Analysis – Pass/Run Ratios</a:t>
            </a:r>
          </a:p>
        </p:txBody>
      </p:sp>
      <p:pic>
        <p:nvPicPr>
          <p:cNvPr id="7" name="Content Placeholder 6">
            <a:extLst>
              <a:ext uri="{FF2B5EF4-FFF2-40B4-BE49-F238E27FC236}">
                <a16:creationId xmlns:a16="http://schemas.microsoft.com/office/drawing/2014/main" id="{074F0E3D-0102-7345-BCB5-F43898309A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961A2FD8-2D83-7F49-86CC-0145691E3C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894949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5F65-7BF3-A342-81B4-CFF4CC04CDA6}"/>
              </a:ext>
            </a:extLst>
          </p:cNvPr>
          <p:cNvSpPr>
            <a:spLocks noGrp="1"/>
          </p:cNvSpPr>
          <p:nvPr>
            <p:ph type="title"/>
          </p:nvPr>
        </p:nvSpPr>
        <p:spPr/>
        <p:txBody>
          <a:bodyPr/>
          <a:lstStyle/>
          <a:p>
            <a:r>
              <a:rPr lang="en-US" b="1" dirty="0"/>
              <a:t>Play Call Analysis – Garbage Time Comp</a:t>
            </a:r>
          </a:p>
        </p:txBody>
      </p:sp>
      <p:pic>
        <p:nvPicPr>
          <p:cNvPr id="6" name="Content Placeholder 5">
            <a:extLst>
              <a:ext uri="{FF2B5EF4-FFF2-40B4-BE49-F238E27FC236}">
                <a16:creationId xmlns:a16="http://schemas.microsoft.com/office/drawing/2014/main" id="{8CDC443A-6772-084F-BCDC-B7E6BA70BE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3E9EFA01-EDD3-4447-80BE-4DDD6487BC4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272310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4021-8252-D34D-B74D-7110616A5D33}"/>
              </a:ext>
            </a:extLst>
          </p:cNvPr>
          <p:cNvSpPr>
            <a:spLocks noGrp="1"/>
          </p:cNvSpPr>
          <p:nvPr>
            <p:ph type="title"/>
          </p:nvPr>
        </p:nvSpPr>
        <p:spPr/>
        <p:txBody>
          <a:bodyPr/>
          <a:lstStyle/>
          <a:p>
            <a:r>
              <a:rPr lang="en-US" b="1" dirty="0"/>
              <a:t>Play Call Analysis – Win % vs S&amp;P+</a:t>
            </a:r>
          </a:p>
        </p:txBody>
      </p:sp>
      <p:pic>
        <p:nvPicPr>
          <p:cNvPr id="10" name="Content Placeholder 9">
            <a:extLst>
              <a:ext uri="{FF2B5EF4-FFF2-40B4-BE49-F238E27FC236}">
                <a16:creationId xmlns:a16="http://schemas.microsoft.com/office/drawing/2014/main" id="{77C44D11-A90D-3E4A-97C7-5754406175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BDA815DD-5372-F841-B363-4E236784077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279339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61E6-C13D-C34E-8665-BCCA06A9EB2E}"/>
              </a:ext>
            </a:extLst>
          </p:cNvPr>
          <p:cNvSpPr>
            <a:spLocks noGrp="1"/>
          </p:cNvSpPr>
          <p:nvPr>
            <p:ph type="title"/>
          </p:nvPr>
        </p:nvSpPr>
        <p:spPr/>
        <p:txBody>
          <a:bodyPr/>
          <a:lstStyle/>
          <a:p>
            <a:r>
              <a:rPr lang="en-US" b="1" dirty="0"/>
              <a:t>Play Call Analysis – S&amp;P Rating Comp</a:t>
            </a:r>
            <a:endParaRPr lang="en-US" dirty="0"/>
          </a:p>
        </p:txBody>
      </p:sp>
      <p:pic>
        <p:nvPicPr>
          <p:cNvPr id="6" name="Content Placeholder 5">
            <a:extLst>
              <a:ext uri="{FF2B5EF4-FFF2-40B4-BE49-F238E27FC236}">
                <a16:creationId xmlns:a16="http://schemas.microsoft.com/office/drawing/2014/main" id="{4BE1AF28-6495-154E-9B05-6C78CE675A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74F150C5-A4EA-B142-BBD3-71F4CB8C1A1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21867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CD7-D872-4770-A58E-19C6B41D679F}"/>
              </a:ext>
            </a:extLst>
          </p:cNvPr>
          <p:cNvSpPr>
            <a:spLocks noGrp="1"/>
          </p:cNvSpPr>
          <p:nvPr>
            <p:ph type="title"/>
          </p:nvPr>
        </p:nvSpPr>
        <p:spPr/>
        <p:txBody>
          <a:bodyPr/>
          <a:lstStyle/>
          <a:p>
            <a:r>
              <a:rPr lang="en-US" b="1" dirty="0"/>
              <a:t>Play Call Analysis Findings</a:t>
            </a:r>
          </a:p>
        </p:txBody>
      </p:sp>
      <p:sp>
        <p:nvSpPr>
          <p:cNvPr id="3" name="Content Placeholder 2">
            <a:extLst>
              <a:ext uri="{FF2B5EF4-FFF2-40B4-BE49-F238E27FC236}">
                <a16:creationId xmlns:a16="http://schemas.microsoft.com/office/drawing/2014/main" id="{02FB5492-062C-41EB-A0B7-7AF02531117C}"/>
              </a:ext>
            </a:extLst>
          </p:cNvPr>
          <p:cNvSpPr>
            <a:spLocks noGrp="1"/>
          </p:cNvSpPr>
          <p:nvPr>
            <p:ph idx="1"/>
          </p:nvPr>
        </p:nvSpPr>
        <p:spPr/>
        <p:txBody>
          <a:bodyPr/>
          <a:lstStyle/>
          <a:p>
            <a:pPr fontAlgn="base">
              <a:buFont typeface="Wingdings" panose="05000000000000000000" pitchFamily="2" charset="2"/>
              <a:buChar char="§"/>
            </a:pPr>
            <a:r>
              <a:rPr lang="en-US" dirty="0"/>
              <a:t>First Pass: Pass-Run Ratio vs Win %</a:t>
            </a:r>
          </a:p>
          <a:p>
            <a:pPr lvl="1" fontAlgn="base">
              <a:buFont typeface="Arial" panose="020B0604020202020204" pitchFamily="34" charset="0"/>
              <a:buChar char="•"/>
            </a:pPr>
            <a:r>
              <a:rPr lang="en-US" dirty="0"/>
              <a:t>No correlation between passes per run and win rate</a:t>
            </a:r>
          </a:p>
          <a:p>
            <a:pPr lvl="1" fontAlgn="base">
              <a:buFont typeface="Arial" panose="020B0604020202020204" pitchFamily="34" charset="0"/>
              <a:buChar char="•"/>
            </a:pPr>
            <a:r>
              <a:rPr lang="en-US" dirty="0"/>
              <a:t>R-Squared Values: -0.24</a:t>
            </a:r>
          </a:p>
          <a:p>
            <a:pPr fontAlgn="base">
              <a:buFont typeface="Wingdings" panose="05000000000000000000" pitchFamily="2" charset="2"/>
              <a:buChar char="§"/>
            </a:pPr>
            <a:r>
              <a:rPr lang="en-US" dirty="0"/>
              <a:t>Second Pass: Removing garbage time data</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-0.18</a:t>
            </a:r>
          </a:p>
          <a:p>
            <a:pPr fontAlgn="base">
              <a:buFont typeface="Wingdings" panose="05000000000000000000" pitchFamily="2" charset="2"/>
              <a:buChar char="§"/>
            </a:pPr>
            <a:r>
              <a:rPr lang="en-US" dirty="0"/>
              <a:t>Third Pass: Comparison to S&amp;P+ Rating</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-0.13</a:t>
            </a:r>
          </a:p>
        </p:txBody>
      </p:sp>
    </p:spTree>
    <p:extLst>
      <p:ext uri="{BB962C8B-B14F-4D97-AF65-F5344CB8AC3E}">
        <p14:creationId xmlns:p14="http://schemas.microsoft.com/office/powerpoint/2010/main" val="278042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3F7-5D99-4925-A6A8-DE7183EF5DC3}"/>
              </a:ext>
            </a:extLst>
          </p:cNvPr>
          <p:cNvSpPr>
            <a:spLocks noGrp="1"/>
          </p:cNvSpPr>
          <p:nvPr>
            <p:ph type="title"/>
          </p:nvPr>
        </p:nvSpPr>
        <p:spPr/>
        <p:txBody>
          <a:bodyPr/>
          <a:lstStyle/>
          <a:p>
            <a:r>
              <a:rPr lang="en-US" b="1"/>
              <a:t>Further </a:t>
            </a:r>
            <a:r>
              <a:rPr lang="en-US" b="1" dirty="0"/>
              <a:t>Questions</a:t>
            </a:r>
          </a:p>
        </p:txBody>
      </p:sp>
      <p:sp>
        <p:nvSpPr>
          <p:cNvPr id="3" name="Content Placeholder 2">
            <a:extLst>
              <a:ext uri="{FF2B5EF4-FFF2-40B4-BE49-F238E27FC236}">
                <a16:creationId xmlns:a16="http://schemas.microsoft.com/office/drawing/2014/main" id="{FC5ECB44-71F2-4928-AA01-11D3CC942685}"/>
              </a:ext>
            </a:extLst>
          </p:cNvPr>
          <p:cNvSpPr>
            <a:spLocks noGrp="1"/>
          </p:cNvSpPr>
          <p:nvPr>
            <p:ph idx="1"/>
          </p:nvPr>
        </p:nvSpPr>
        <p:spPr/>
        <p:txBody>
          <a:bodyPr/>
          <a:lstStyle/>
          <a:p>
            <a:pPr marL="0" indent="0" fontAlgn="base">
              <a:buNone/>
            </a:pPr>
            <a:r>
              <a:rPr lang="en-US" dirty="0"/>
              <a:t>Could this data be better explored by doing a series of case studies on schools that might show variances in these data in the same team?</a:t>
            </a:r>
          </a:p>
          <a:p>
            <a:pPr lvl="1" fontAlgn="base">
              <a:buFont typeface="Arial" panose="020B0604020202020204" pitchFamily="34" charset="0"/>
              <a:buChar char="•"/>
            </a:pPr>
            <a:r>
              <a:rPr lang="en-US" dirty="0"/>
              <a:t>For example: Clemson or Alabama</a:t>
            </a:r>
          </a:p>
          <a:p>
            <a:pPr marL="0" indent="0" fontAlgn="base">
              <a:buNone/>
            </a:pPr>
            <a:r>
              <a:rPr lang="en-US" dirty="0"/>
              <a:t>Are there other predictive measures that have a better correlation to our success outcomes?</a:t>
            </a:r>
          </a:p>
          <a:p>
            <a:pPr lvl="1" fontAlgn="base">
              <a:buFont typeface="Arial" panose="020B0604020202020204" pitchFamily="34" charset="0"/>
              <a:buChar char="•"/>
            </a:pPr>
            <a:r>
              <a:rPr lang="en-US" dirty="0"/>
              <a:t>Turnovers</a:t>
            </a:r>
          </a:p>
          <a:p>
            <a:pPr lvl="1" fontAlgn="base">
              <a:buFont typeface="Arial" panose="020B0604020202020204" pitchFamily="34" charset="0"/>
              <a:buChar char="•"/>
            </a:pPr>
            <a:r>
              <a:rPr lang="en-US" dirty="0"/>
              <a:t>Time of possession</a:t>
            </a:r>
          </a:p>
          <a:p>
            <a:pPr lvl="1" fontAlgn="base">
              <a:buFont typeface="Arial" panose="020B0604020202020204" pitchFamily="34" charset="0"/>
              <a:buChar char="•"/>
            </a:pPr>
            <a:r>
              <a:rPr lang="en-US" dirty="0"/>
              <a:t>Red zone success</a:t>
            </a:r>
          </a:p>
          <a:p>
            <a:pPr lvl="1" fontAlgn="base">
              <a:buFont typeface="Arial" panose="020B0604020202020204" pitchFamily="34" charset="0"/>
              <a:buChar char="•"/>
            </a:pPr>
            <a:r>
              <a:rPr lang="en-US" dirty="0"/>
              <a:t>3rd down conversion rate</a:t>
            </a:r>
          </a:p>
          <a:p>
            <a:pPr marL="0" indent="0" fontAlgn="base">
              <a:buNone/>
            </a:pPr>
            <a:r>
              <a:rPr lang="en-US" dirty="0"/>
              <a:t>Would a grouping by coach be a better way to look at the data?</a:t>
            </a:r>
          </a:p>
        </p:txBody>
      </p:sp>
    </p:spTree>
    <p:extLst>
      <p:ext uri="{BB962C8B-B14F-4D97-AF65-F5344CB8AC3E}">
        <p14:creationId xmlns:p14="http://schemas.microsoft.com/office/powerpoint/2010/main" val="327617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D013-7788-44FD-A530-0D22424B9804}"/>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3F5FC115-C4B0-40BA-A765-A14CB34CE7D4}"/>
              </a:ext>
            </a:extLst>
          </p:cNvPr>
          <p:cNvSpPr>
            <a:spLocks noGrp="1"/>
          </p:cNvSpPr>
          <p:nvPr>
            <p:ph idx="1"/>
          </p:nvPr>
        </p:nvSpPr>
        <p:spPr/>
        <p:txBody>
          <a:bodyPr/>
          <a:lstStyle/>
          <a:p>
            <a:pPr marL="0" indent="0">
              <a:buNone/>
            </a:pPr>
            <a:r>
              <a:rPr lang="en-US" b="1" dirty="0"/>
              <a:t>Objective</a:t>
            </a:r>
          </a:p>
          <a:p>
            <a:r>
              <a:rPr lang="en-US" dirty="0"/>
              <a:t>The purpose of our project is to uncover trends in college football data. Our group examined relationships between indicators such as recruiting class, ratings, and team statistics.  We compared these relationships to the success of a football team over the last 15 years.  </a:t>
            </a:r>
          </a:p>
          <a:p>
            <a:pPr marL="0" indent="0">
              <a:buNone/>
            </a:pPr>
            <a:r>
              <a:rPr lang="en-US" b="1" dirty="0"/>
              <a:t>Research Questions</a:t>
            </a:r>
          </a:p>
          <a:p>
            <a:pPr marL="457200" indent="-457200">
              <a:buFont typeface="+mj-lt"/>
              <a:buAutoNum type="arabicPeriod"/>
            </a:pPr>
            <a:r>
              <a:rPr lang="en-US" dirty="0"/>
              <a:t>How much does recruiting rank effect the performance of a team?</a:t>
            </a:r>
          </a:p>
          <a:p>
            <a:pPr marL="457200" indent="-457200">
              <a:buFont typeface="+mj-lt"/>
              <a:buAutoNum type="arabicPeriod"/>
            </a:pPr>
            <a:r>
              <a:rPr lang="en-US" dirty="0"/>
              <a:t>How long does it take for recruiting to impact the performance of a team?</a:t>
            </a:r>
          </a:p>
          <a:p>
            <a:pPr marL="457200" indent="-457200">
              <a:buFont typeface="+mj-lt"/>
              <a:buAutoNum type="arabicPeriod"/>
            </a:pPr>
            <a:r>
              <a:rPr lang="en-US" dirty="0"/>
              <a:t>How much does the success of a team effect the quality of recruiting classes?</a:t>
            </a:r>
          </a:p>
          <a:p>
            <a:pPr marL="457200" indent="-457200">
              <a:buFont typeface="+mj-lt"/>
              <a:buAutoNum type="arabicPeriod"/>
            </a:pPr>
            <a:r>
              <a:rPr lang="en-US" dirty="0"/>
              <a:t>Does the distribution of play type (run/pass) affect the success of a team?</a:t>
            </a:r>
          </a:p>
          <a:p>
            <a:endParaRPr lang="en-US" dirty="0"/>
          </a:p>
        </p:txBody>
      </p:sp>
    </p:spTree>
    <p:extLst>
      <p:ext uri="{BB962C8B-B14F-4D97-AF65-F5344CB8AC3E}">
        <p14:creationId xmlns:p14="http://schemas.microsoft.com/office/powerpoint/2010/main" val="425799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91FA-4B3B-483E-9458-F328C434AE56}"/>
              </a:ext>
            </a:extLst>
          </p:cNvPr>
          <p:cNvSpPr>
            <a:spLocks noGrp="1"/>
          </p:cNvSpPr>
          <p:nvPr>
            <p:ph type="title"/>
          </p:nvPr>
        </p:nvSpPr>
        <p:spPr/>
        <p:txBody>
          <a:bodyPr/>
          <a:lstStyle/>
          <a:p>
            <a:r>
              <a:rPr lang="en-US" b="1" dirty="0"/>
              <a:t>Data Overview </a:t>
            </a:r>
            <a:endParaRPr lang="en-US" dirty="0"/>
          </a:p>
        </p:txBody>
      </p:sp>
      <p:sp>
        <p:nvSpPr>
          <p:cNvPr id="3" name="Content Placeholder 2">
            <a:extLst>
              <a:ext uri="{FF2B5EF4-FFF2-40B4-BE49-F238E27FC236}">
                <a16:creationId xmlns:a16="http://schemas.microsoft.com/office/drawing/2014/main" id="{68AFD256-1843-49AC-9A97-C73071DD0DFB}"/>
              </a:ext>
            </a:extLst>
          </p:cNvPr>
          <p:cNvSpPr>
            <a:spLocks noGrp="1"/>
          </p:cNvSpPr>
          <p:nvPr>
            <p:ph idx="1"/>
          </p:nvPr>
        </p:nvSpPr>
        <p:spPr/>
        <p:txBody>
          <a:bodyPr>
            <a:noAutofit/>
          </a:bodyPr>
          <a:lstStyle/>
          <a:p>
            <a:pPr marL="0" indent="0">
              <a:lnSpc>
                <a:spcPct val="100000"/>
              </a:lnSpc>
              <a:spcBef>
                <a:spcPts val="0"/>
              </a:spcBef>
              <a:spcAft>
                <a:spcPts val="600"/>
              </a:spcAft>
              <a:buNone/>
            </a:pPr>
            <a:r>
              <a:rPr lang="en-US" b="1" dirty="0"/>
              <a:t>Identification and Sourcing</a:t>
            </a:r>
            <a:endParaRPr lang="en-US" dirty="0"/>
          </a:p>
          <a:p>
            <a:pPr fontAlgn="base">
              <a:lnSpc>
                <a:spcPct val="100000"/>
              </a:lnSpc>
              <a:spcBef>
                <a:spcPts val="0"/>
              </a:spcBef>
              <a:spcAft>
                <a:spcPts val="600"/>
              </a:spcAft>
              <a:buFont typeface="Wingdings" panose="05000000000000000000" pitchFamily="2" charset="2"/>
              <a:buChar char="§"/>
            </a:pPr>
            <a:r>
              <a:rPr lang="en-US" dirty="0"/>
              <a:t>Main Source:  </a:t>
            </a:r>
            <a:r>
              <a:rPr lang="en-US" dirty="0">
                <a:hlinkClick r:id="rId2"/>
              </a:rPr>
              <a:t>https://api.collegefootballdata.com</a:t>
            </a:r>
            <a:endParaRPr lang="en-US" dirty="0"/>
          </a:p>
          <a:p>
            <a:pPr marL="0" indent="0">
              <a:lnSpc>
                <a:spcPct val="100000"/>
              </a:lnSpc>
              <a:spcBef>
                <a:spcPts val="600"/>
              </a:spcBef>
              <a:spcAft>
                <a:spcPts val="600"/>
              </a:spcAft>
              <a:buNone/>
            </a:pPr>
            <a:r>
              <a:rPr lang="en-US" b="1" dirty="0"/>
              <a:t>Data Exploration and Cleaning</a:t>
            </a:r>
            <a:endParaRPr lang="en-US" dirty="0"/>
          </a:p>
          <a:p>
            <a:pPr fontAlgn="base">
              <a:lnSpc>
                <a:spcPct val="100000"/>
              </a:lnSpc>
              <a:spcBef>
                <a:spcPts val="0"/>
              </a:spcBef>
              <a:spcAft>
                <a:spcPts val="600"/>
              </a:spcAft>
              <a:buFont typeface="Wingdings" panose="05000000000000000000" pitchFamily="2" charset="2"/>
              <a:buChar char="§"/>
            </a:pPr>
            <a:r>
              <a:rPr lang="en-US" dirty="0"/>
              <a:t>Review of API output for data points that would contribute to the research.</a:t>
            </a:r>
          </a:p>
          <a:p>
            <a:pPr fontAlgn="base">
              <a:lnSpc>
                <a:spcPct val="100000"/>
              </a:lnSpc>
              <a:spcBef>
                <a:spcPts val="0"/>
              </a:spcBef>
              <a:spcAft>
                <a:spcPts val="600"/>
              </a:spcAft>
              <a:buFont typeface="Wingdings" panose="05000000000000000000" pitchFamily="2" charset="2"/>
              <a:buChar char="§"/>
            </a:pPr>
            <a:r>
              <a:rPr lang="en-US" dirty="0"/>
              <a:t>Data points confirmed, data broken into chunks for targeted API calls and ease of reconstructing unique data sets relevant to our analysis. </a:t>
            </a:r>
          </a:p>
          <a:p>
            <a:pPr fontAlgn="base">
              <a:lnSpc>
                <a:spcPct val="100000"/>
              </a:lnSpc>
              <a:spcBef>
                <a:spcPts val="0"/>
              </a:spcBef>
              <a:spcAft>
                <a:spcPts val="600"/>
              </a:spcAft>
              <a:buFont typeface="Wingdings" panose="05000000000000000000" pitchFamily="2" charset="2"/>
              <a:buChar char="§"/>
            </a:pPr>
            <a:r>
              <a:rPr lang="en-US" dirty="0"/>
              <a:t>Issues with win percentage and other key data points</a:t>
            </a:r>
          </a:p>
          <a:p>
            <a:pPr fontAlgn="base">
              <a:lnSpc>
                <a:spcPct val="100000"/>
              </a:lnSpc>
              <a:spcBef>
                <a:spcPts val="0"/>
              </a:spcBef>
              <a:spcAft>
                <a:spcPts val="600"/>
              </a:spcAft>
              <a:buFont typeface="Wingdings" panose="05000000000000000000" pitchFamily="2" charset="2"/>
              <a:buChar char="§"/>
            </a:pPr>
            <a:r>
              <a:rPr lang="en-US" dirty="0"/>
              <a:t>Source issues with API call for certain seasons (missing 2011 stats)</a:t>
            </a:r>
          </a:p>
          <a:p>
            <a:pPr fontAlgn="base">
              <a:lnSpc>
                <a:spcPct val="100000"/>
              </a:lnSpc>
              <a:spcBef>
                <a:spcPts val="0"/>
              </a:spcBef>
              <a:spcAft>
                <a:spcPts val="600"/>
              </a:spcAft>
              <a:buFont typeface="Wingdings" panose="05000000000000000000" pitchFamily="2" charset="2"/>
              <a:buChar char="§"/>
            </a:pPr>
            <a:r>
              <a:rPr lang="en-US" dirty="0"/>
              <a:t>Good API definitions but complex response objects (duplicates, etc.)</a:t>
            </a:r>
          </a:p>
          <a:p>
            <a:pPr fontAlgn="base">
              <a:lnSpc>
                <a:spcPct val="100000"/>
              </a:lnSpc>
              <a:spcBef>
                <a:spcPts val="0"/>
              </a:spcBef>
              <a:spcAft>
                <a:spcPts val="600"/>
              </a:spcAft>
              <a:buFont typeface="Wingdings" panose="05000000000000000000" pitchFamily="2" charset="2"/>
              <a:buChar char="§"/>
            </a:pPr>
            <a:r>
              <a:rPr lang="en-US" dirty="0"/>
              <a:t>Due to the sheer size of the dataset we limited the teams to the Power 5 conferences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903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7188-D6A4-4EF6-879C-24E32006FDFF}"/>
              </a:ext>
            </a:extLst>
          </p:cNvPr>
          <p:cNvSpPr>
            <a:spLocks noGrp="1"/>
          </p:cNvSpPr>
          <p:nvPr>
            <p:ph type="title"/>
          </p:nvPr>
        </p:nvSpPr>
        <p:spPr/>
        <p:txBody>
          <a:bodyPr/>
          <a:lstStyle/>
          <a:p>
            <a:r>
              <a:rPr lang="en-US" b="1" dirty="0"/>
              <a:t>Analysis Summary </a:t>
            </a:r>
            <a:endParaRPr lang="en-US" dirty="0"/>
          </a:p>
        </p:txBody>
      </p:sp>
      <p:sp>
        <p:nvSpPr>
          <p:cNvPr id="3" name="Content Placeholder 2">
            <a:extLst>
              <a:ext uri="{FF2B5EF4-FFF2-40B4-BE49-F238E27FC236}">
                <a16:creationId xmlns:a16="http://schemas.microsoft.com/office/drawing/2014/main" id="{C2D7C0D9-A223-46E9-B28A-B915394610F5}"/>
              </a:ext>
            </a:extLst>
          </p:cNvPr>
          <p:cNvSpPr>
            <a:spLocks noGrp="1"/>
          </p:cNvSpPr>
          <p:nvPr>
            <p:ph idx="1"/>
          </p:nvPr>
        </p:nvSpPr>
        <p:spPr/>
        <p:txBody>
          <a:bodyPr numCol="2">
            <a:normAutofit/>
          </a:bodyPr>
          <a:lstStyle/>
          <a:p>
            <a:pPr marL="0" indent="0" fontAlgn="base">
              <a:buNone/>
            </a:pPr>
            <a:r>
              <a:rPr lang="en-US" sz="2800" b="1" dirty="0"/>
              <a:t>Predictive indicators</a:t>
            </a:r>
          </a:p>
          <a:p>
            <a:pPr lvl="1" fontAlgn="base">
              <a:buFont typeface="Arial" panose="020B0604020202020204" pitchFamily="34" charset="0"/>
              <a:buChar char="•"/>
            </a:pPr>
            <a:r>
              <a:rPr lang="en-US" sz="2400" dirty="0"/>
              <a:t>Recruiting points</a:t>
            </a:r>
          </a:p>
          <a:p>
            <a:pPr lvl="1" fontAlgn="base">
              <a:buFont typeface="Arial" panose="020B0604020202020204" pitchFamily="34" charset="0"/>
              <a:buChar char="•"/>
            </a:pPr>
            <a:r>
              <a:rPr lang="en-US" sz="2400" dirty="0"/>
              <a:t>Pass/Run Ratio</a:t>
            </a:r>
          </a:p>
          <a:p>
            <a:pPr marL="0" indent="0" fontAlgn="base">
              <a:buNone/>
            </a:pPr>
            <a:endParaRPr lang="en-US" sz="2800" b="1" dirty="0"/>
          </a:p>
          <a:p>
            <a:pPr marL="0" indent="0" fontAlgn="base">
              <a:buNone/>
            </a:pPr>
            <a:r>
              <a:rPr lang="en-US" sz="2800" b="1" dirty="0"/>
              <a:t>Success Outcomes</a:t>
            </a:r>
          </a:p>
          <a:p>
            <a:pPr lvl="1" fontAlgn="base">
              <a:buFont typeface="Arial" panose="020B0604020202020204" pitchFamily="34" charset="0"/>
              <a:buChar char="•"/>
            </a:pPr>
            <a:r>
              <a:rPr lang="en-US" sz="2400" dirty="0"/>
              <a:t>Win percentage</a:t>
            </a:r>
          </a:p>
          <a:p>
            <a:pPr lvl="1" fontAlgn="base">
              <a:buFont typeface="Arial" panose="020B0604020202020204" pitchFamily="34" charset="0"/>
              <a:buChar char="•"/>
            </a:pPr>
            <a:r>
              <a:rPr lang="en-US" sz="2400" dirty="0"/>
              <a:t>S&amp;P+ ranking </a:t>
            </a:r>
            <a:r>
              <a:rPr lang="en-US" sz="2400" b="1" dirty="0"/>
              <a:t>   </a:t>
            </a:r>
          </a:p>
          <a:p>
            <a:pPr lvl="1" fontAlgn="base">
              <a:buFont typeface="Arial" panose="020B0604020202020204" pitchFamily="34" charset="0"/>
              <a:buChar char="•"/>
            </a:pPr>
            <a:endParaRPr lang="en-US" sz="2400" b="1" dirty="0"/>
          </a:p>
          <a:p>
            <a:pPr lvl="1" fontAlgn="base">
              <a:buFont typeface="Arial" panose="020B0604020202020204" pitchFamily="34" charset="0"/>
              <a:buChar char="•"/>
            </a:pPr>
            <a:endParaRPr lang="en-US" sz="2400" b="1" dirty="0"/>
          </a:p>
          <a:p>
            <a:pPr marL="0" fontAlgn="base">
              <a:buNone/>
            </a:pPr>
            <a:r>
              <a:rPr lang="en-US" sz="2800" b="1" dirty="0"/>
              <a:t>Methods</a:t>
            </a:r>
          </a:p>
          <a:p>
            <a:pPr marL="452628" lvl="1" indent="-342900" fontAlgn="base">
              <a:buFont typeface="Arial" panose="020B0604020202020204" pitchFamily="34" charset="0"/>
              <a:buChar char="•"/>
            </a:pPr>
            <a:r>
              <a:rPr lang="en-US" sz="2400" dirty="0"/>
              <a:t>Linear regression</a:t>
            </a:r>
          </a:p>
          <a:p>
            <a:pPr marL="452628" lvl="1" indent="-342900" fontAlgn="base">
              <a:buFont typeface="Arial" panose="020B0604020202020204" pitchFamily="34" charset="0"/>
              <a:buChar char="•"/>
            </a:pPr>
            <a:r>
              <a:rPr lang="en-US" sz="2400" dirty="0"/>
              <a:t>Binning</a:t>
            </a:r>
          </a:p>
          <a:p>
            <a:pPr marL="452628" lvl="1" indent="-342900" fontAlgn="base">
              <a:buFont typeface="Arial" panose="020B0604020202020204" pitchFamily="34" charset="0"/>
              <a:buChar char="•"/>
            </a:pPr>
            <a:r>
              <a:rPr lang="en-US" sz="2400" dirty="0"/>
              <a:t>Plots</a:t>
            </a:r>
          </a:p>
          <a:p>
            <a:pPr marL="475488" lvl="3" indent="0" fontAlgn="base">
              <a:buNone/>
            </a:pPr>
            <a:r>
              <a:rPr lang="en-US" sz="2000" dirty="0"/>
              <a:t>Histogram</a:t>
            </a:r>
          </a:p>
          <a:p>
            <a:pPr marL="475488" lvl="3" indent="0" fontAlgn="base">
              <a:buNone/>
            </a:pPr>
            <a:r>
              <a:rPr lang="en-US" sz="2000" dirty="0"/>
              <a:t>Scatter Plot</a:t>
            </a:r>
          </a:p>
          <a:p>
            <a:pPr marL="475488" lvl="3" indent="0" fontAlgn="base">
              <a:buNone/>
            </a:pPr>
            <a:r>
              <a:rPr lang="en-US" sz="2000" dirty="0"/>
              <a:t>Line Plot</a:t>
            </a:r>
          </a:p>
        </p:txBody>
      </p:sp>
    </p:spTree>
    <p:extLst>
      <p:ext uri="{BB962C8B-B14F-4D97-AF65-F5344CB8AC3E}">
        <p14:creationId xmlns:p14="http://schemas.microsoft.com/office/powerpoint/2010/main" val="31227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group, large, flying&#10;&#10;Description automatically generated">
            <a:extLst>
              <a:ext uri="{FF2B5EF4-FFF2-40B4-BE49-F238E27FC236}">
                <a16:creationId xmlns:a16="http://schemas.microsoft.com/office/drawing/2014/main" id="{5941FCC1-753F-453B-BBA9-E3723B940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010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table, skiing, group&#10;&#10;Description automatically generated">
            <a:extLst>
              <a:ext uri="{FF2B5EF4-FFF2-40B4-BE49-F238E27FC236}">
                <a16:creationId xmlns:a16="http://schemas.microsoft.com/office/drawing/2014/main" id="{35FD2EB0-3427-4A42-B564-741C3B299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52872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man, water, flying&#10;&#10;Description automatically generated">
            <a:extLst>
              <a:ext uri="{FF2B5EF4-FFF2-40B4-BE49-F238E27FC236}">
                <a16:creationId xmlns:a16="http://schemas.microsoft.com/office/drawing/2014/main" id="{BD6F696C-6402-43FD-9E7A-A2F2ACA8F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37884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3C9FCF45-09DB-45BA-B578-C4F00094B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597046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various, air, small, different&#10;&#10;Description automatically generated">
            <a:extLst>
              <a:ext uri="{FF2B5EF4-FFF2-40B4-BE49-F238E27FC236}">
                <a16:creationId xmlns:a16="http://schemas.microsoft.com/office/drawing/2014/main" id="{C260AA3D-BDB0-486C-B5A8-B2B5D8712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280120086"/>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82</TotalTime>
  <Words>595</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College Football Recruiting and Team Statistics and their impact on overall Team Success</vt:lpstr>
      <vt:lpstr>Project Overview</vt:lpstr>
      <vt:lpstr>Data Overview </vt:lpstr>
      <vt:lpstr>Analysis Summary </vt:lpstr>
      <vt:lpstr>PowerPoint Presentation</vt:lpstr>
      <vt:lpstr>PowerPoint Presentation</vt:lpstr>
      <vt:lpstr>PowerPoint Presentation</vt:lpstr>
      <vt:lpstr>PowerPoint Presentation</vt:lpstr>
      <vt:lpstr>PowerPoint Presentation</vt:lpstr>
      <vt:lpstr>PowerPoint Presentation</vt:lpstr>
      <vt:lpstr>Recruiting Analysis Findings</vt:lpstr>
      <vt:lpstr>Play Call Analysis – Pass/Run Splits</vt:lpstr>
      <vt:lpstr>Play Call Analysis – Pass/Run Ratios</vt:lpstr>
      <vt:lpstr>Play Call Analysis – Garbage Time Comp</vt:lpstr>
      <vt:lpstr>Play Call Analysis – Win % vs S&amp;P+</vt:lpstr>
      <vt:lpstr>Play Call Analysis – S&amp;P Rating Comp</vt:lpstr>
      <vt:lpstr>Play Call Analysis Findings</vt:lpstr>
      <vt:lpstr>Further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Football Recruiting and Team Statistics and their impact on overall Program Success</dc:title>
  <dc:creator>nathan kosiba</dc:creator>
  <cp:lastModifiedBy>nathan kosiba</cp:lastModifiedBy>
  <cp:revision>22</cp:revision>
  <dcterms:created xsi:type="dcterms:W3CDTF">2020-01-16T21:37:21Z</dcterms:created>
  <dcterms:modified xsi:type="dcterms:W3CDTF">2020-01-21T22:27:21Z</dcterms:modified>
</cp:coreProperties>
</file>