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3" r:id="rId6"/>
    <p:sldMasterId id="214748365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y="6858000" cx="9144000"/>
  <p:notesSz cx="6858000" cy="9144000"/>
  <p:embeddedFontLst>
    <p:embeddedFont>
      <p:font typeface="Encode Sans Black"/>
      <p:bold r:id="rId18"/>
    </p:embeddedFont>
    <p:embeddedFont>
      <p:font typeface="Open Sans Light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7" roundtripDataSignature="AMtx7mgh+yx/sVvieDXEIcyT4m634kSB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CD5EB5-A8A1-47BF-A223-0B9A70F13095}">
  <a:tblStyle styleId="{41CD5EB5-A8A1-47BF-A223-0B9A70F1309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6EB"/>
          </a:solidFill>
        </a:fill>
      </a:tcStyle>
    </a:wholeTbl>
    <a:band1H>
      <a:tcTxStyle/>
      <a:tcStyle>
        <a:fill>
          <a:solidFill>
            <a:srgbClr val="CCCAD4"/>
          </a:solidFill>
        </a:fill>
      </a:tcStyle>
    </a:band1H>
    <a:band2H>
      <a:tcTxStyle/>
    </a:band2H>
    <a:band1V>
      <a:tcTxStyle/>
      <a:tcStyle>
        <a:fill>
          <a:solidFill>
            <a:srgbClr val="CCCAD4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88" orient="horz"/>
        <p:guide pos="47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bold.fntdata"/><Relationship Id="rId22" Type="http://schemas.openxmlformats.org/officeDocument/2006/relationships/font" Target="fonts/OpenSansLight-boldItalic.fntdata"/><Relationship Id="rId21" Type="http://schemas.openxmlformats.org/officeDocument/2006/relationships/font" Target="fonts/OpenSansLight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font" Target="fonts/OpenSansLight-regular.fntdata"/><Relationship Id="rId18" Type="http://schemas.openxmlformats.org/officeDocument/2006/relationships/font" Target="fonts/EncodeSans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4B2E83"/>
                </a:solidFill>
              </a:rPr>
              <a:t>15 original images per category -- V1</a:t>
            </a:r>
            <a:endParaRPr sz="1700">
              <a:solidFill>
                <a:srgbClr val="4B2E8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4B2E83"/>
                </a:solidFill>
              </a:rPr>
              <a:t>20 original images per category -- V2</a:t>
            </a:r>
            <a:endParaRPr sz="1700">
              <a:solidFill>
                <a:srgbClr val="4B2E8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4B2E8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3f810d5e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03f810d5e2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3f810d5e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03f810d5e2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rgbClr val="4B2E83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7" name="Google Shape;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9" name="Google Shape;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87" y="4006085"/>
            <a:ext cx="2284303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0"/>
          <p:cNvSpPr txBox="1"/>
          <p:nvPr>
            <p:ph type="title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Logo_Purple_2685_HEX.png" id="56" name="Google Shape;5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8139" y="5949410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rdmark_center_Purple_HEX.png" id="57" name="Google Shape;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39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58" name="Google Shape;5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3587" y="4006085"/>
            <a:ext cx="2284303" cy="11277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1"/>
          <p:cNvSpPr txBox="1"/>
          <p:nvPr>
            <p:ph type="title"/>
          </p:nvPr>
        </p:nvSpPr>
        <p:spPr>
          <a:xfrm>
            <a:off x="671757" y="1167124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rgbClr val="4B2E83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">
  <p:cSld name="Header + Subheader +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/>
          <p:nvPr>
            <p:ph idx="1" type="body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22"/>
          <p:cNvSpPr txBox="1"/>
          <p:nvPr>
            <p:ph idx="2" type="body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4B2E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ordmark_center_Purple_HEX.png" id="63" name="Google Shape;6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82155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64" name="Google Shape;6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2"/>
          <p:cNvSpPr txBox="1"/>
          <p:nvPr>
            <p:ph type="title"/>
          </p:nvPr>
        </p:nvSpPr>
        <p:spPr>
          <a:xfrm>
            <a:off x="671756" y="371511"/>
            <a:ext cx="8184663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rgbClr val="4B2E83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Graphic">
  <p:cSld name="Header + Graphic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>
            <p:ph idx="2" type="chart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999999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ordmark_center_Purple_HEX.png" id="68" name="Google Shape;6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63105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69" name="Google Shape;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3"/>
          <p:cNvSpPr txBox="1"/>
          <p:nvPr>
            <p:ph type="title"/>
          </p:nvPr>
        </p:nvSpPr>
        <p:spPr>
          <a:xfrm>
            <a:off x="671756" y="371511"/>
            <a:ext cx="8116644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">
  <p:cSld name="Header + Subheader +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659305" y="2320239"/>
            <a:ext cx="8197114" cy="3810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2" type="body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4" name="Google Shape;1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15" name="Google Shape;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5"/>
          <p:cNvSpPr txBox="1"/>
          <p:nvPr>
            <p:ph type="title"/>
          </p:nvPr>
        </p:nvSpPr>
        <p:spPr>
          <a:xfrm>
            <a:off x="671757" y="365069"/>
            <a:ext cx="8184662" cy="998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">
  <p:cSld name="Header + Content">
    <p:bg>
      <p:bgPr>
        <a:solidFill>
          <a:srgbClr val="4B2E83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18" name="Google Shape;1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5815" y="5945854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20" name="Google Shape;2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9"/>
          <p:cNvSpPr txBox="1"/>
          <p:nvPr>
            <p:ph type="title"/>
          </p:nvPr>
        </p:nvSpPr>
        <p:spPr>
          <a:xfrm>
            <a:off x="671756" y="371511"/>
            <a:ext cx="8064505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Graphic">
  <p:cSld name="Header + Graphic">
    <p:bg>
      <p:bgPr>
        <a:solidFill>
          <a:srgbClr val="4B2E83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8401" y="6354234"/>
            <a:ext cx="25400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0"/>
          <p:cNvSpPr/>
          <p:nvPr>
            <p:ph idx="2" type="chart"/>
          </p:nvPr>
        </p:nvSpPr>
        <p:spPr>
          <a:xfrm>
            <a:off x="766763" y="1736725"/>
            <a:ext cx="8021637" cy="4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Bar_RtAngle_7502_RGB.png" id="25" name="Google Shape;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0"/>
          <p:cNvSpPr txBox="1"/>
          <p:nvPr>
            <p:ph type="title"/>
          </p:nvPr>
        </p:nvSpPr>
        <p:spPr>
          <a:xfrm>
            <a:off x="671756" y="371511"/>
            <a:ext cx="8116644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">
  <p:cSld name="Header + SubHeader +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671757" y="2320239"/>
            <a:ext cx="8197114" cy="38100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4B2E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 Logo_Purple_2685_HEX.png" id="31" name="Google Shape;3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8139" y="5949410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HEX.png" id="32" name="Google Shape;3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050" y="1402894"/>
            <a:ext cx="1371201" cy="6964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2"/>
          <p:cNvSpPr txBox="1"/>
          <p:nvPr>
            <p:ph type="title"/>
          </p:nvPr>
        </p:nvSpPr>
        <p:spPr>
          <a:xfrm>
            <a:off x="671757" y="365125"/>
            <a:ext cx="8184662" cy="998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Logo_Purple_2685_HEX.png" id="35" name="Google Shape;35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8139" y="5949410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ordmark_center_Purple_HEX.png" id="36" name="Google Shape;3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39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HEX.png" id="37" name="Google Shape;3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2039" y="3947767"/>
            <a:ext cx="2451418" cy="12450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6"/>
          <p:cNvSpPr txBox="1"/>
          <p:nvPr>
            <p:ph type="title"/>
          </p:nvPr>
        </p:nvSpPr>
        <p:spPr>
          <a:xfrm>
            <a:off x="671757" y="939146"/>
            <a:ext cx="6972300" cy="28711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">
  <p:cSld name="Header +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659305" y="1736725"/>
            <a:ext cx="8076956" cy="401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ordmark_center_Purple_HEX.png" id="41" name="Google Shape;4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82155" y="6487457"/>
            <a:ext cx="2425295" cy="163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HEX.png" id="42" name="Google Shape;4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050" y="1402894"/>
            <a:ext cx="1371201" cy="69644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7"/>
          <p:cNvSpPr txBox="1"/>
          <p:nvPr>
            <p:ph type="title"/>
          </p:nvPr>
        </p:nvSpPr>
        <p:spPr>
          <a:xfrm>
            <a:off x="671755" y="365125"/>
            <a:ext cx="8064505" cy="998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Graphic">
  <p:cSld name="Header + Graphic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/>
          <p:nvPr>
            <p:ph idx="2" type="chart"/>
          </p:nvPr>
        </p:nvSpPr>
        <p:spPr>
          <a:xfrm>
            <a:off x="671757" y="1736725"/>
            <a:ext cx="8184662" cy="4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Arial"/>
              <a:buNone/>
              <a:defRPr b="0" i="1" sz="2400" u="none" cap="none" strike="noStrike">
                <a:solidFill>
                  <a:srgbClr val="4B2E8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 Logo_Purple_2685_HEX.png" id="46" name="Google Shape;4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8139" y="5949410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HEX.png" id="47" name="Google Shape;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050" y="1402894"/>
            <a:ext cx="1371201" cy="69644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8"/>
          <p:cNvSpPr txBox="1"/>
          <p:nvPr>
            <p:ph type="title"/>
          </p:nvPr>
        </p:nvSpPr>
        <p:spPr>
          <a:xfrm>
            <a:off x="671755" y="371510"/>
            <a:ext cx="8184663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">
  <p:cSld name="Header +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659305" y="1736725"/>
            <a:ext cx="8196210" cy="401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4B2E83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B2E83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B2E83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4B2E83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rgbClr val="4B2E8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 Logo_Purple_2685_HEX.png" id="52" name="Google Shape;5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48139" y="5949410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r_RtAngle_7502_RGB.png" id="53" name="Google Shape;5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225" y="1437805"/>
            <a:ext cx="1358184" cy="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/>
          <p:nvPr>
            <p:ph type="title"/>
          </p:nvPr>
        </p:nvSpPr>
        <p:spPr>
          <a:xfrm>
            <a:off x="671756" y="371511"/>
            <a:ext cx="8183759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2E8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D3A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bdowney49/veggie-classifie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21.png"/><Relationship Id="rId6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20.jpg"/><Relationship Id="rId5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Relationship Id="rId4" Type="http://schemas.openxmlformats.org/officeDocument/2006/relationships/image" Target="../media/image18.jpg"/><Relationship Id="rId5" Type="http://schemas.openxmlformats.org/officeDocument/2006/relationships/image" Target="../media/image25.jpg"/><Relationship Id="rId6" Type="http://schemas.openxmlformats.org/officeDocument/2006/relationships/image" Target="../media/image24.jpg"/><Relationship Id="rId7" Type="http://schemas.openxmlformats.org/officeDocument/2006/relationships/image" Target="../media/image17.jpg"/><Relationship Id="rId8" Type="http://schemas.openxmlformats.org/officeDocument/2006/relationships/image" Target="../media/image2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>
            <p:ph type="title"/>
          </p:nvPr>
        </p:nvSpPr>
        <p:spPr>
          <a:xfrm>
            <a:off x="671757" y="1179824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</a:pPr>
            <a:r>
              <a:rPr lang="en-US"/>
              <a:t>EE P 596 Presentation: The Veggie Classifier</a:t>
            </a:r>
            <a:endParaRPr/>
          </a:p>
        </p:txBody>
      </p:sp>
      <p:sp>
        <p:nvSpPr>
          <p:cNvPr id="76" name="Google Shape;76;p1"/>
          <p:cNvSpPr txBox="1"/>
          <p:nvPr/>
        </p:nvSpPr>
        <p:spPr>
          <a:xfrm>
            <a:off x="671757" y="4913204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Presented By</a:t>
            </a:r>
            <a:r>
              <a:rPr b="0" i="0" lang="en-US" sz="24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Blake Downey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idx="2" type="body"/>
          </p:nvPr>
        </p:nvSpPr>
        <p:spPr>
          <a:xfrm>
            <a:off x="671757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lang="en-US"/>
              <a:t>I propose a transfer learning problem with a self generated dataset to classify five types of vegetables which was extended to have two versions, the second with the addition of a sixth </a:t>
            </a:r>
            <a:r>
              <a:rPr lang="en-US"/>
              <a:t>vegetable</a:t>
            </a:r>
            <a:r>
              <a:rPr lang="en-US"/>
              <a:t> and more training and test images: 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Bell Peppers, </a:t>
            </a:r>
            <a:r>
              <a:rPr lang="en-US"/>
              <a:t>Broccoli, Cauliflower, Cucumber, Mushrooms + Zucchini in version two</a:t>
            </a:r>
            <a:endParaRPr/>
          </a:p>
        </p:txBody>
      </p:sp>
      <p:sp>
        <p:nvSpPr>
          <p:cNvPr id="82" name="Google Shape;82;p2"/>
          <p:cNvSpPr txBox="1"/>
          <p:nvPr>
            <p:ph type="title"/>
          </p:nvPr>
        </p:nvSpPr>
        <p:spPr>
          <a:xfrm>
            <a:off x="671757" y="365125"/>
            <a:ext cx="8184662" cy="998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83" name="Google Shape;83;p2"/>
          <p:cNvSpPr txBox="1"/>
          <p:nvPr/>
        </p:nvSpPr>
        <p:spPr>
          <a:xfrm>
            <a:off x="278400" y="4421825"/>
            <a:ext cx="85872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Check it out: </a:t>
            </a:r>
            <a:r>
              <a:rPr lang="en-US" sz="2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https://github.com/bdowney49/veggie-classifier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idx="2" type="body"/>
          </p:nvPr>
        </p:nvSpPr>
        <p:spPr>
          <a:xfrm>
            <a:off x="479672" y="1759295"/>
            <a:ext cx="4116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4B2E83"/>
              </a:buClr>
              <a:buSzPts val="2200"/>
              <a:buNone/>
            </a:pPr>
            <a:r>
              <a:rPr lang="en-US"/>
              <a:t>V1 - 5 categories</a:t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Baseline results with a pre-trained ResNet-34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3 cases (case 0, 1 &amp; 2) of successively deeper transfer learning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440"/>
              </a:spcBef>
              <a:spcAft>
                <a:spcPts val="0"/>
              </a:spcAft>
              <a:buSzPts val="2400"/>
              <a:buChar char="❏"/>
            </a:pPr>
            <a:r>
              <a:rPr lang="en-US">
                <a:solidFill>
                  <a:schemeClr val="dk1"/>
                </a:solidFill>
              </a:rPr>
              <a:t>Results of each case’s fully trained model by category for baseline comparison</a:t>
            </a:r>
            <a:endParaRPr/>
          </a:p>
        </p:txBody>
      </p:sp>
      <p:sp>
        <p:nvSpPr>
          <p:cNvPr id="89" name="Google Shape;89;p3"/>
          <p:cNvSpPr txBox="1"/>
          <p:nvPr>
            <p:ph type="title"/>
          </p:nvPr>
        </p:nvSpPr>
        <p:spPr>
          <a:xfrm>
            <a:off x="671750" y="365125"/>
            <a:ext cx="80319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90" name="Google Shape;90;p3"/>
          <p:cNvSpPr txBox="1"/>
          <p:nvPr>
            <p:ph idx="2" type="body"/>
          </p:nvPr>
        </p:nvSpPr>
        <p:spPr>
          <a:xfrm>
            <a:off x="4764897" y="1759295"/>
            <a:ext cx="4116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4B2E83"/>
              </a:buClr>
              <a:buSzPts val="2200"/>
              <a:buNone/>
            </a:pPr>
            <a:r>
              <a:rPr lang="en-US"/>
              <a:t>V2 - 6 categories</a:t>
            </a:r>
            <a:endParaRPr/>
          </a:p>
          <a:p>
            <a:pPr indent="-381000" lvl="0" marL="457200" rtl="0" algn="l">
              <a:spcBef>
                <a:spcPts val="440"/>
              </a:spcBef>
              <a:spcAft>
                <a:spcPts val="0"/>
              </a:spcAft>
              <a:buSzPts val="2400"/>
              <a:buChar char="❏"/>
            </a:pPr>
            <a:r>
              <a:rPr lang="en-US">
                <a:solidFill>
                  <a:schemeClr val="dk1"/>
                </a:solidFill>
              </a:rPr>
              <a:t>Baseline results with a pre-trained ResNet-34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-US">
                <a:solidFill>
                  <a:schemeClr val="dk1"/>
                </a:solidFill>
              </a:rPr>
              <a:t>Best case from V1 (case 2) trained on V2 train data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-US">
                <a:solidFill>
                  <a:schemeClr val="dk1"/>
                </a:solidFill>
              </a:rPr>
              <a:t>Results of fully trained model by category for baseline comparison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671756" y="371511"/>
            <a:ext cx="8183759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</a:pPr>
            <a:r>
              <a:rPr lang="en-US"/>
              <a:t>PROPOSED METHOD</a:t>
            </a:r>
            <a:endParaRPr/>
          </a:p>
        </p:txBody>
      </p:sp>
      <p:sp>
        <p:nvSpPr>
          <p:cNvPr id="96" name="Google Shape;96;p4"/>
          <p:cNvSpPr txBox="1"/>
          <p:nvPr>
            <p:ph idx="1" type="body"/>
          </p:nvPr>
        </p:nvSpPr>
        <p:spPr>
          <a:xfrm>
            <a:off x="171694" y="1686750"/>
            <a:ext cx="8460600" cy="17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4B2E83"/>
              </a:buClr>
              <a:buSzPts val="2400"/>
              <a:buNone/>
            </a:pPr>
            <a:r>
              <a:rPr lang="en-US"/>
              <a:t>The 3 cases of V1: 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Case 0: ‘resnet43_fc’</a:t>
            </a:r>
            <a:endParaRPr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❏"/>
            </a:pPr>
            <a:r>
              <a:rPr lang="en-US"/>
              <a:t>Case 1: ‘</a:t>
            </a:r>
            <a:r>
              <a:rPr lang="en-US">
                <a:solidFill>
                  <a:schemeClr val="dk1"/>
                </a:solidFill>
              </a:rPr>
              <a:t>resnet43_fc_4’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-US">
                <a:solidFill>
                  <a:schemeClr val="dk1"/>
                </a:solidFill>
              </a:rPr>
              <a:t>Case 2: ‘resnet43_fc_4_3’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7" name="Google Shape;9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8898" y="2331700"/>
            <a:ext cx="3479175" cy="36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700" y="3428850"/>
            <a:ext cx="5092496" cy="31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3f810d5e2_0_24"/>
          <p:cNvSpPr txBox="1"/>
          <p:nvPr>
            <p:ph type="title"/>
          </p:nvPr>
        </p:nvSpPr>
        <p:spPr>
          <a:xfrm>
            <a:off x="671756" y="371511"/>
            <a:ext cx="81837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</a:pPr>
            <a:r>
              <a:rPr lang="en-US"/>
              <a:t>Datasets</a:t>
            </a:r>
            <a:endParaRPr/>
          </a:p>
        </p:txBody>
      </p:sp>
      <p:pic>
        <p:nvPicPr>
          <p:cNvPr id="104" name="Google Shape;104;g103f810d5e2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375" y="1754075"/>
            <a:ext cx="4234701" cy="16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103f810d5e2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5650" y="1754063"/>
            <a:ext cx="4162601" cy="13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103f810d5e2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375" y="3655976"/>
            <a:ext cx="5299651" cy="306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103f810d5e2_0_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8150" y="3655977"/>
            <a:ext cx="2841276" cy="190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103f810d5e2_0_24"/>
          <p:cNvSpPr txBox="1"/>
          <p:nvPr/>
        </p:nvSpPr>
        <p:spPr>
          <a:xfrm>
            <a:off x="3414600" y="1307500"/>
            <a:ext cx="23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V1 Train and Test Images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9" name="Google Shape;109;g103f810d5e2_0_24"/>
          <p:cNvSpPr txBox="1"/>
          <p:nvPr/>
        </p:nvSpPr>
        <p:spPr>
          <a:xfrm>
            <a:off x="4595650" y="3228900"/>
            <a:ext cx="23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V2 Train and Test Images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671756" y="371511"/>
            <a:ext cx="8183759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</a:pPr>
            <a:r>
              <a:rPr lang="en-US"/>
              <a:t>BASELINE</a:t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250" y="4622984"/>
            <a:ext cx="3212004" cy="2141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3900" y="4581250"/>
            <a:ext cx="3212025" cy="21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5138" y="1709475"/>
            <a:ext cx="7189575" cy="29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671757" y="365069"/>
            <a:ext cx="8184662" cy="998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</a:pPr>
            <a:r>
              <a:rPr lang="en-US"/>
              <a:t>RESULTS – TOTAL ACCURACY</a:t>
            </a:r>
            <a:endParaRPr/>
          </a:p>
        </p:txBody>
      </p:sp>
      <p:graphicFrame>
        <p:nvGraphicFramePr>
          <p:cNvPr id="123" name="Google Shape;123;p6"/>
          <p:cNvGraphicFramePr/>
          <p:nvPr/>
        </p:nvGraphicFramePr>
        <p:xfrm>
          <a:off x="1524000" y="27541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{41CD5EB5-A8A1-47BF-A223-0B9A70F13095}</a:tableStyleId>
              </a:tblPr>
              <a:tblGrid>
                <a:gridCol w="3048000"/>
                <a:gridCol w="3048000"/>
              </a:tblGrid>
              <a:tr h="473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Method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T</a:t>
                      </a:r>
                      <a:r>
                        <a:rPr lang="en-US" sz="2800"/>
                        <a:t>otal</a:t>
                      </a:r>
                      <a:r>
                        <a:rPr lang="en-US" sz="2800" u="none" cap="none" strike="noStrike"/>
                        <a:t> Accuracy 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3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V1 - </a:t>
                      </a:r>
                      <a:r>
                        <a:rPr lang="en-US" sz="2800" u="none" cap="none" strike="noStrike"/>
                        <a:t>Baseline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/>
                        <a:t>25.</a:t>
                      </a:r>
                      <a:r>
                        <a:rPr lang="en-US" sz="2800"/>
                        <a:t>79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3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V1 - Case 0</a:t>
                      </a:r>
                      <a:endParaRPr baseline="-25000"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83.67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/>
                        <a:t>V1</a:t>
                      </a:r>
                      <a:r>
                        <a:rPr lang="en-US" sz="2800"/>
                        <a:t> - Case 1</a:t>
                      </a:r>
                      <a:endParaRPr baseline="-25000"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88.40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7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Calibri"/>
                        <a:buNone/>
                      </a:pPr>
                      <a:r>
                        <a:rPr lang="en-US" sz="2800"/>
                        <a:t>V1</a:t>
                      </a:r>
                      <a:r>
                        <a:rPr lang="en-US" sz="2800"/>
                        <a:t> - Case 2</a:t>
                      </a:r>
                      <a:endParaRPr baseline="-25000" sz="2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93.85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47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V2 - Baseline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20.02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473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V2 - Case 2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88.04</a:t>
                      </a:r>
                      <a:endParaRPr sz="2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4" name="Google Shape;124;p6"/>
          <p:cNvSpPr txBox="1"/>
          <p:nvPr>
            <p:ph idx="1" type="body"/>
          </p:nvPr>
        </p:nvSpPr>
        <p:spPr>
          <a:xfrm>
            <a:off x="473845" y="1559568"/>
            <a:ext cx="8196300" cy="11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/>
              <a:t>Comparing results below with V1 and V2 Baseline vs cases: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3f810d5e2_0_12"/>
          <p:cNvSpPr txBox="1"/>
          <p:nvPr>
            <p:ph type="title"/>
          </p:nvPr>
        </p:nvSpPr>
        <p:spPr>
          <a:xfrm>
            <a:off x="671757" y="365069"/>
            <a:ext cx="81846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</a:pPr>
            <a:r>
              <a:rPr lang="en-US"/>
              <a:t>RESULTS – TOTAL ACCURACY CONT...</a:t>
            </a:r>
            <a:endParaRPr/>
          </a:p>
        </p:txBody>
      </p:sp>
      <p:pic>
        <p:nvPicPr>
          <p:cNvPr id="130" name="Google Shape;130;g103f810d5e2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463" y="3988000"/>
            <a:ext cx="2351075" cy="1567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103f810d5e2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937" y="1661325"/>
            <a:ext cx="2684114" cy="17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103f810d5e2_0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9938" y="1661311"/>
            <a:ext cx="2684125" cy="1789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03f810d5e2_0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65938" y="1661300"/>
            <a:ext cx="2684125" cy="1789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103f810d5e2_0_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1300" y="3748575"/>
            <a:ext cx="3069375" cy="204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103f810d5e2_0_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73325" y="3748575"/>
            <a:ext cx="3069375" cy="2046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169754" y="1736725"/>
            <a:ext cx="8685761" cy="4015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Arial"/>
              <a:buChar char="❏"/>
            </a:pPr>
            <a:r>
              <a:rPr lang="en-US" sz="1800"/>
              <a:t>I gathered images of vegetables and used data augmentation functions I wrote to generate more images for training and testing</a:t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Arial"/>
              <a:buChar char="❏"/>
            </a:pPr>
            <a:r>
              <a:rPr lang="en-US" sz="1800"/>
              <a:t>I used 3 cases of sequentially deeper retraining of ResNet-34 backbone on my dataset</a:t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SzPts val="1800"/>
              <a:buChar char="❏"/>
            </a:pPr>
            <a:r>
              <a:rPr lang="en-US" sz="1800"/>
              <a:t>Case 2 (‘resnet34_fc_4_3’) performed the best in V1 and was the setup that was used for V2 as well</a:t>
            </a:r>
            <a:endParaRPr sz="1800"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SzPts val="1800"/>
              <a:buChar char="❏"/>
            </a:pPr>
            <a:r>
              <a:rPr lang="en-US" sz="1800"/>
              <a:t>Addition of Zucchini in V2 </a:t>
            </a:r>
            <a:r>
              <a:rPr lang="en-US" sz="1800">
                <a:solidFill>
                  <a:schemeClr val="dk1"/>
                </a:solidFill>
              </a:rPr>
              <a:t>lowered cucumbers individual accuracy greatly which </a:t>
            </a:r>
            <a:r>
              <a:rPr lang="en-US" sz="1800"/>
              <a:t>caused lower total accuracy of the network</a:t>
            </a:r>
            <a:endParaRPr sz="1800"/>
          </a:p>
          <a:p>
            <a:pPr indent="-228600" lvl="0" marL="342900" rtl="0" algn="just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None/>
            </a:pPr>
            <a:r>
              <a:rPr lang="en-US" sz="1800"/>
              <a:t>Future Work: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rgbClr val="4B2E83"/>
              </a:buClr>
              <a:buSzPts val="1800"/>
              <a:buFont typeface="Arial"/>
              <a:buChar char="❏"/>
            </a:pPr>
            <a:r>
              <a:rPr lang="en-US" sz="1800"/>
              <a:t>Using my dataset (with possible expansion) and do a time and accuracy comparison between a small convolutional network and the equivalent size and function frequency domain neural network</a:t>
            </a:r>
            <a:endParaRPr/>
          </a:p>
        </p:txBody>
      </p:sp>
      <p:sp>
        <p:nvSpPr>
          <p:cNvPr id="141" name="Google Shape;141;p8"/>
          <p:cNvSpPr txBox="1"/>
          <p:nvPr>
            <p:ph type="title"/>
          </p:nvPr>
        </p:nvSpPr>
        <p:spPr>
          <a:xfrm>
            <a:off x="671756" y="371511"/>
            <a:ext cx="8183759" cy="9919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UW Brand">
      <a:dk1>
        <a:srgbClr val="33006F"/>
      </a:dk1>
      <a:lt1>
        <a:srgbClr val="E8D3A2"/>
      </a:lt1>
      <a:dk2>
        <a:srgbClr val="33006F"/>
      </a:dk2>
      <a:lt2>
        <a:srgbClr val="FFFFFF"/>
      </a:lt2>
      <a:accent1>
        <a:srgbClr val="33006F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UW Palette 1">
      <a:dk1>
        <a:srgbClr val="4B2E83"/>
      </a:dk1>
      <a:lt1>
        <a:srgbClr val="E8E3D3"/>
      </a:lt1>
      <a:dk2>
        <a:srgbClr val="4B2E83"/>
      </a:dk2>
      <a:lt2>
        <a:srgbClr val="FFFFFF"/>
      </a:lt2>
      <a:accent1>
        <a:srgbClr val="4B2E83"/>
      </a:accent1>
      <a:accent2>
        <a:srgbClr val="E8E3D3"/>
      </a:accent2>
      <a:accent3>
        <a:srgbClr val="FFFFFF"/>
      </a:accent3>
      <a:accent4>
        <a:srgbClr val="D9D9D9"/>
      </a:accent4>
      <a:accent5>
        <a:srgbClr val="444444"/>
      </a:accent5>
      <a:accent6>
        <a:srgbClr val="85754D"/>
      </a:accent6>
      <a:hlink>
        <a:srgbClr val="4B2E83"/>
      </a:hlink>
      <a:folHlink>
        <a:srgbClr val="4B2E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Custom Design">
  <a:themeElements>
    <a:clrScheme name="4b2e83 1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26005C"/>
      </a:accent5>
      <a:accent6>
        <a:srgbClr val="917B4C"/>
      </a:accent6>
      <a:hlink>
        <a:srgbClr val="26005C"/>
      </a:hlink>
      <a:folHlink>
        <a:srgbClr val="3300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2014-10-14T00:51:43Z</dcterms:created>
  <dc:creator>Alanya Cannon</dc:creator>
</cp:coreProperties>
</file>