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85" r:id="rId3"/>
    <p:sldId id="286" r:id="rId4"/>
    <p:sldId id="257" r:id="rId5"/>
    <p:sldId id="258" r:id="rId6"/>
    <p:sldId id="270" r:id="rId7"/>
    <p:sldId id="280" r:id="rId8"/>
    <p:sldId id="282" r:id="rId9"/>
    <p:sldId id="275" r:id="rId10"/>
    <p:sldId id="283" r:id="rId11"/>
    <p:sldId id="272" r:id="rId12"/>
    <p:sldId id="284"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11" autoAdjust="0"/>
  </p:normalViewPr>
  <p:slideViewPr>
    <p:cSldViewPr snapToGrid="0" snapToObjects="1">
      <p:cViewPr varScale="1">
        <p:scale>
          <a:sx n="83" d="100"/>
          <a:sy n="83" d="100"/>
        </p:scale>
        <p:origin x="-9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8D91A-A2EE-4B54-B3C6-F6C67903BA9C}" type="datetime1">
              <a:rPr lang="en-US" smtClean="0"/>
              <a:pPr/>
              <a:t>4/8/19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785C6-EBAF-49D5-AD4D-BABF4DFAAD59}" type="datetime1">
              <a:rPr lang="en-US" smtClean="0"/>
              <a:pPr/>
              <a:t>4/8/19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404122-9A3A-4FD8-98B8-22631F32846C}" type="datetime1">
              <a:rPr lang="en-US" smtClean="0"/>
              <a:pPr/>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9A7B8-0EC4-44C9-AFEF-25E144F11C06}" type="datetime1">
              <a:rPr lang="en-US" smtClean="0"/>
              <a:pPr/>
              <a:t>4/8/19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B47B5-C739-4DAE-AACD-CC58CA843AC4}" type="datetime1">
              <a:rPr lang="en-US" smtClean="0"/>
              <a:pPr/>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E72AE48-94E6-46E0-BE32-5F0716DE9115}" type="datetime1">
              <a:rPr lang="en-US" smtClean="0"/>
              <a:pPr/>
              <a:t>4/8/19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4/8/19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4/8/19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077FB3B-20DA-4D0E-BF16-8262B7156612}" type="datetime1">
              <a:rPr lang="en-US" smtClean="0"/>
              <a:pPr/>
              <a:t>4/8/19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C273C2C-6BD0-40EC-8D8D-4D51F089C5EB}" type="datetime1">
              <a:rPr lang="en-US" smtClean="0"/>
              <a:pPr/>
              <a:t>4/8/19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77F5C-EDA7-4864-9756-35769B0E62CF}" type="datetime1">
              <a:rPr lang="en-US" smtClean="0"/>
              <a:pPr/>
              <a:t>4/8/19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8B99C93-F56F-46AB-9EB8-53614A95B15F}" type="datetime1">
              <a:rPr lang="en-US" smtClean="0"/>
              <a:pPr/>
              <a:t>4/8/19</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A84A37A-AFC2-4A01-80A1-FC20F2C0D5BB}" type="slidenum">
              <a:rPr lang="en-US" smtClean="0"/>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30705" y="1600200"/>
            <a:ext cx="8545424" cy="1780108"/>
          </a:xfrm>
        </p:spPr>
        <p:txBody>
          <a:bodyPr/>
          <a:lstStyle/>
          <a:p>
            <a:r>
              <a:rPr lang="en-US" dirty="0" smtClean="0"/>
              <a:t>Introduction to CSS3 and </a:t>
            </a:r>
            <a:r>
              <a:rPr lang="en-US" dirty="0" err="1" smtClean="0"/>
              <a:t>GitHub</a:t>
            </a:r>
            <a:endParaRPr lang="en-US" dirty="0"/>
          </a:p>
        </p:txBody>
      </p:sp>
      <p:sp>
        <p:nvSpPr>
          <p:cNvPr id="2" name="Subtitle 1"/>
          <p:cNvSpPr>
            <a:spLocks noGrp="1"/>
          </p:cNvSpPr>
          <p:nvPr>
            <p:ph type="subTitle" idx="1"/>
          </p:nvPr>
        </p:nvSpPr>
        <p:spPr>
          <a:xfrm>
            <a:off x="1371600" y="3556001"/>
            <a:ext cx="6400800" cy="412572"/>
          </a:xfrm>
        </p:spPr>
        <p:txBody>
          <a:bodyPr>
            <a:normAutofit/>
          </a:bodyPr>
          <a:lstStyle/>
          <a:p>
            <a:r>
              <a:rPr lang="en-US" dirty="0" smtClean="0"/>
              <a:t>Week </a:t>
            </a:r>
            <a:r>
              <a:rPr lang="en-US" dirty="0" smtClean="0"/>
              <a:t>6 </a:t>
            </a:r>
            <a:r>
              <a:rPr lang="en-US" dirty="0" smtClean="0"/>
              <a:t>- </a:t>
            </a:r>
            <a:r>
              <a:rPr lang="en-US" dirty="0" smtClean="0"/>
              <a:t>Grids</a:t>
            </a:r>
            <a:endParaRPr lang="en-US" dirty="0" smtClean="0"/>
          </a:p>
          <a:p>
            <a:endParaRPr lang="en-US" dirty="0" smtClean="0"/>
          </a:p>
          <a:p>
            <a:endParaRPr lang="en-US" dirty="0"/>
          </a:p>
        </p:txBody>
      </p:sp>
    </p:spTree>
    <p:extLst>
      <p:ext uri="{BB962C8B-B14F-4D97-AF65-F5344CB8AC3E}">
        <p14:creationId xmlns:p14="http://schemas.microsoft.com/office/powerpoint/2010/main" val="28373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Line-Based Named Lines</a:t>
            </a:r>
            <a:r>
              <a:rPr lang="en-US" dirty="0" smtClean="0"/>
              <a:t> - CSS</a:t>
            </a:r>
            <a:endParaRPr lang="en-US" dirty="0"/>
          </a:p>
        </p:txBody>
      </p:sp>
      <p:sp>
        <p:nvSpPr>
          <p:cNvPr id="2" name="Content Placeholder 1"/>
          <p:cNvSpPr>
            <a:spLocks noGrp="1"/>
          </p:cNvSpPr>
          <p:nvPr>
            <p:ph idx="1"/>
          </p:nvPr>
        </p:nvSpPr>
        <p:spPr>
          <a:xfrm>
            <a:off x="86065" y="2706066"/>
            <a:ext cx="5376237" cy="4017801"/>
          </a:xfrm>
        </p:spPr>
        <p:txBody>
          <a:bodyPr>
            <a:normAutofit fontScale="62500" lnSpcReduction="20000"/>
          </a:bodyPr>
          <a:lstStyle/>
          <a:p>
            <a:pPr marL="0" indent="0">
              <a:buNone/>
            </a:pPr>
            <a:r>
              <a:rPr lang="en-US" sz="1600" dirty="0" smtClean="0"/>
              <a:t>For this example, change the HTML from the first slide to only contain the first 4  boxes.</a:t>
            </a:r>
          </a:p>
          <a:p>
            <a:pPr marL="0" indent="0">
              <a:buNone/>
            </a:pPr>
            <a:endParaRPr lang="en-US" sz="1600" dirty="0" smtClean="0"/>
          </a:p>
          <a:p>
            <a:pPr marL="0" indent="0">
              <a:buNone/>
            </a:pPr>
            <a:r>
              <a:rPr lang="mr-IN" sz="1600" dirty="0"/>
              <a:t>body {</a:t>
            </a:r>
          </a:p>
          <a:p>
            <a:pPr marL="0" indent="0">
              <a:buNone/>
            </a:pPr>
            <a:r>
              <a:rPr lang="mr-IN" sz="1600" dirty="0"/>
              <a:t>  margin: 40px;</a:t>
            </a:r>
          </a:p>
          <a:p>
            <a:pPr marL="0" indent="0">
              <a:buNone/>
            </a:pPr>
            <a:r>
              <a:rPr lang="mr-IN" sz="1600" dirty="0"/>
              <a:t>}</a:t>
            </a:r>
          </a:p>
          <a:p>
            <a:pPr marL="0" indent="0">
              <a:buNone/>
            </a:pPr>
            <a:endParaRPr lang="mr-IN" sz="1600" dirty="0"/>
          </a:p>
          <a:p>
            <a:pPr marL="0" indent="0">
              <a:buNone/>
            </a:pPr>
            <a:r>
              <a:rPr lang="mr-IN" sz="1600" dirty="0"/>
              <a:t>.wrapper {</a:t>
            </a:r>
          </a:p>
          <a:p>
            <a:pPr marL="0" indent="0">
              <a:buNone/>
            </a:pPr>
            <a:r>
              <a:rPr lang="mr-IN" sz="1600" dirty="0"/>
              <a:t>        display: grid;</a:t>
            </a:r>
          </a:p>
          <a:p>
            <a:pPr marL="0" indent="0">
              <a:buNone/>
            </a:pPr>
            <a:r>
              <a:rPr lang="mr-IN" sz="1600" dirty="0"/>
              <a:t>    grid-gap: 10px;</a:t>
            </a:r>
          </a:p>
          <a:p>
            <a:pPr marL="0" indent="0">
              <a:buNone/>
            </a:pPr>
            <a:r>
              <a:rPr lang="mr-IN" sz="1600" dirty="0"/>
              <a:t>        grid-template-columns: [col1-start] 100px  [col2-start] 100px  [col3-start] 100px [col3-end];</a:t>
            </a:r>
          </a:p>
          <a:p>
            <a:pPr marL="0" indent="0">
              <a:buNone/>
            </a:pPr>
            <a:r>
              <a:rPr lang="mr-IN" sz="1600" dirty="0"/>
              <a:t>        grid-template-rows: [row1-start] auto [row2-start] auto [row2-end];</a:t>
            </a:r>
          </a:p>
          <a:p>
            <a:pPr marL="0" indent="0">
              <a:buNone/>
            </a:pPr>
            <a:r>
              <a:rPr lang="mr-IN" sz="1600" dirty="0"/>
              <a:t>        background-color: #fff;</a:t>
            </a:r>
          </a:p>
          <a:p>
            <a:pPr marL="0" indent="0">
              <a:buNone/>
            </a:pPr>
            <a:r>
              <a:rPr lang="mr-IN" sz="1600" dirty="0"/>
              <a:t>        color: #444;</a:t>
            </a:r>
          </a:p>
          <a:p>
            <a:pPr marL="0" indent="0">
              <a:buNone/>
            </a:pPr>
            <a:r>
              <a:rPr lang="mr-IN" sz="1600" dirty="0"/>
              <a:t>    }</a:t>
            </a:r>
          </a:p>
          <a:p>
            <a:pPr marL="0" indent="0">
              <a:buNone/>
            </a:pPr>
            <a:endParaRPr lang="mr-IN" sz="1600" dirty="0"/>
          </a:p>
          <a:p>
            <a:pPr marL="0" indent="0">
              <a:buNone/>
            </a:pPr>
            <a:r>
              <a:rPr lang="mr-IN" sz="1600" dirty="0"/>
              <a:t>    .box {</a:t>
            </a:r>
          </a:p>
          <a:p>
            <a:pPr marL="0" indent="0">
              <a:buNone/>
            </a:pPr>
            <a:r>
              <a:rPr lang="mr-IN" sz="1600" dirty="0"/>
              <a:t>        background-color: #444;</a:t>
            </a:r>
          </a:p>
          <a:p>
            <a:pPr marL="0" indent="0">
              <a:buNone/>
            </a:pPr>
            <a:r>
              <a:rPr lang="mr-IN" sz="1600" dirty="0"/>
              <a:t>        color: #fff;</a:t>
            </a:r>
          </a:p>
          <a:p>
            <a:pPr marL="0" indent="0">
              <a:buNone/>
            </a:pPr>
            <a:r>
              <a:rPr lang="mr-IN" sz="1600" dirty="0"/>
              <a:t>        border-radius: 5px;</a:t>
            </a:r>
          </a:p>
          <a:p>
            <a:pPr marL="0" indent="0">
              <a:buNone/>
            </a:pPr>
            <a:r>
              <a:rPr lang="mr-IN" sz="1600" dirty="0"/>
              <a:t>        padding: 20px;</a:t>
            </a:r>
          </a:p>
          <a:p>
            <a:pPr marL="0" indent="0">
              <a:buNone/>
            </a:pPr>
            <a:r>
              <a:rPr lang="mr-IN" sz="1600" dirty="0"/>
              <a:t>        font-size: 150%;</a:t>
            </a:r>
          </a:p>
          <a:p>
            <a:pPr marL="0" indent="0">
              <a:buNone/>
            </a:pPr>
            <a:endParaRPr lang="mr-IN" sz="1600" dirty="0"/>
          </a:p>
          <a:p>
            <a:pPr marL="0" indent="0">
              <a:buNone/>
            </a:pPr>
            <a:r>
              <a:rPr lang="mr-IN" sz="1600" dirty="0"/>
              <a:t>    }</a:t>
            </a:r>
          </a:p>
          <a:p>
            <a:pPr marL="0" indent="0">
              <a:buNone/>
            </a:pPr>
            <a:endParaRPr lang="mr-IN" sz="1600" dirty="0"/>
          </a:p>
          <a:p>
            <a:pPr marL="0" indent="0">
              <a:buNone/>
            </a:pPr>
            <a:endParaRPr lang="en-US" sz="1600" dirty="0"/>
          </a:p>
        </p:txBody>
      </p:sp>
      <p:sp>
        <p:nvSpPr>
          <p:cNvPr id="6" name="Content Placeholder 1"/>
          <p:cNvSpPr txBox="1">
            <a:spLocks/>
          </p:cNvSpPr>
          <p:nvPr/>
        </p:nvSpPr>
        <p:spPr>
          <a:xfrm>
            <a:off x="5462302" y="2718825"/>
            <a:ext cx="3651097" cy="4017801"/>
          </a:xfrm>
          <a:prstGeom prst="rect">
            <a:avLst/>
          </a:prstGeom>
        </p:spPr>
        <p:txBody>
          <a:bodyPr vert="horz" lIns="91440" tIns="45720" rIns="91440" bIns="45720" rtlCol="0">
            <a:normAutofit fontScale="850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endParaRPr lang="mr-IN" sz="1600" dirty="0" smtClean="0"/>
          </a:p>
          <a:p>
            <a:pPr marL="0" indent="0">
              <a:buFont typeface="Symbol" pitchFamily="18" charset="2"/>
              <a:buNone/>
            </a:pPr>
            <a:r>
              <a:rPr lang="mr-IN" sz="1600" dirty="0" smtClean="0"/>
              <a:t>    .a {</a:t>
            </a:r>
          </a:p>
          <a:p>
            <a:pPr marL="0" indent="0">
              <a:buFont typeface="Symbol" pitchFamily="18" charset="2"/>
              <a:buNone/>
            </a:pPr>
            <a:r>
              <a:rPr lang="mr-IN" sz="1600" dirty="0" smtClean="0"/>
              <a:t>        grid-column: col1-start / col3-start;</a:t>
            </a:r>
          </a:p>
          <a:p>
            <a:pPr marL="0" indent="0">
              <a:buFont typeface="Symbol" pitchFamily="18" charset="2"/>
              <a:buNone/>
            </a:pPr>
            <a:r>
              <a:rPr lang="mr-IN" sz="1600" dirty="0" smtClean="0"/>
              <a:t>        grid-row: row1-start ;</a:t>
            </a:r>
          </a:p>
          <a:p>
            <a:pPr marL="0" indent="0">
              <a:buFont typeface="Symbol" pitchFamily="18" charset="2"/>
              <a:buNone/>
            </a:pPr>
            <a:r>
              <a:rPr lang="mr-IN" sz="1600" dirty="0" smtClean="0"/>
              <a:t>    }</a:t>
            </a:r>
          </a:p>
          <a:p>
            <a:pPr marL="0" indent="0">
              <a:buFont typeface="Symbol" pitchFamily="18" charset="2"/>
              <a:buNone/>
            </a:pPr>
            <a:r>
              <a:rPr lang="mr-IN" sz="1600" dirty="0" smtClean="0"/>
              <a:t>    .b {</a:t>
            </a:r>
          </a:p>
          <a:p>
            <a:pPr marL="0" indent="0">
              <a:buFont typeface="Symbol" pitchFamily="18" charset="2"/>
              <a:buNone/>
            </a:pPr>
            <a:r>
              <a:rPr lang="mr-IN" sz="1600" dirty="0" smtClean="0"/>
              <a:t>        grid-column: col3-start ;</a:t>
            </a:r>
          </a:p>
          <a:p>
            <a:pPr marL="0" indent="0">
              <a:buFont typeface="Symbol" pitchFamily="18" charset="2"/>
              <a:buNone/>
            </a:pPr>
            <a:r>
              <a:rPr lang="mr-IN" sz="1600" dirty="0" smtClean="0"/>
              <a:t>        grid-row: row1-start / row2-end;</a:t>
            </a:r>
          </a:p>
          <a:p>
            <a:pPr marL="0" indent="0">
              <a:buFont typeface="Symbol" pitchFamily="18" charset="2"/>
              <a:buNone/>
            </a:pPr>
            <a:r>
              <a:rPr lang="mr-IN" sz="1600" dirty="0" smtClean="0"/>
              <a:t>    }</a:t>
            </a:r>
          </a:p>
          <a:p>
            <a:pPr marL="0" indent="0">
              <a:buFont typeface="Symbol" pitchFamily="18" charset="2"/>
              <a:buNone/>
            </a:pPr>
            <a:r>
              <a:rPr lang="mr-IN" sz="1600" dirty="0" smtClean="0"/>
              <a:t>    .c {</a:t>
            </a:r>
          </a:p>
          <a:p>
            <a:pPr marL="0" indent="0">
              <a:buFont typeface="Symbol" pitchFamily="18" charset="2"/>
              <a:buNone/>
            </a:pPr>
            <a:r>
              <a:rPr lang="mr-IN" sz="1600" dirty="0" smtClean="0"/>
              <a:t>        grid-column: col1-start;</a:t>
            </a:r>
          </a:p>
          <a:p>
            <a:pPr marL="0" indent="0">
              <a:buFont typeface="Symbol" pitchFamily="18" charset="2"/>
              <a:buNone/>
            </a:pPr>
            <a:r>
              <a:rPr lang="mr-IN" sz="1600" dirty="0" smtClean="0"/>
              <a:t>        grid-row: row2-start ;</a:t>
            </a:r>
          </a:p>
          <a:p>
            <a:pPr marL="0" indent="0">
              <a:buFont typeface="Symbol" pitchFamily="18" charset="2"/>
              <a:buNone/>
            </a:pPr>
            <a:r>
              <a:rPr lang="mr-IN" sz="1600" dirty="0" smtClean="0"/>
              <a:t>    }</a:t>
            </a:r>
          </a:p>
          <a:p>
            <a:pPr marL="0" indent="0">
              <a:buFont typeface="Symbol" pitchFamily="18" charset="2"/>
              <a:buNone/>
            </a:pPr>
            <a:r>
              <a:rPr lang="mr-IN" sz="1600" dirty="0" smtClean="0"/>
              <a:t>    .d {</a:t>
            </a:r>
          </a:p>
          <a:p>
            <a:pPr marL="0" indent="0">
              <a:buFont typeface="Symbol" pitchFamily="18" charset="2"/>
              <a:buNone/>
            </a:pPr>
            <a:r>
              <a:rPr lang="mr-IN" sz="1600" dirty="0" smtClean="0"/>
              <a:t>        grid-column: col2-start ;</a:t>
            </a:r>
          </a:p>
          <a:p>
            <a:pPr marL="0" indent="0">
              <a:buFont typeface="Symbol" pitchFamily="18" charset="2"/>
              <a:buNone/>
            </a:pPr>
            <a:r>
              <a:rPr lang="mr-IN" sz="1600" dirty="0" smtClean="0"/>
              <a:t>        grid-row: row2-start ;</a:t>
            </a:r>
          </a:p>
          <a:p>
            <a:pPr marL="0" indent="0">
              <a:buFont typeface="Symbol" pitchFamily="18" charset="2"/>
              <a:buNone/>
            </a:pPr>
            <a:r>
              <a:rPr lang="mr-IN" sz="1600" dirty="0" smtClean="0"/>
              <a:t>    }</a:t>
            </a:r>
            <a:endParaRPr lang="en-US" sz="1600" dirty="0"/>
          </a:p>
        </p:txBody>
      </p:sp>
    </p:spTree>
    <p:extLst>
      <p:ext uri="{BB962C8B-B14F-4D97-AF65-F5344CB8AC3E}">
        <p14:creationId xmlns:p14="http://schemas.microsoft.com/office/powerpoint/2010/main" val="385038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243" y="2675466"/>
            <a:ext cx="8848702" cy="3981905"/>
          </a:xfrm>
        </p:spPr>
        <p:txBody>
          <a:bodyPr>
            <a:normAutofit lnSpcReduction="10000"/>
          </a:bodyPr>
          <a:lstStyle/>
          <a:p>
            <a:r>
              <a:rPr lang="en-US" dirty="0"/>
              <a:t>We can create named areas on the grid to put content into.  </a:t>
            </a:r>
            <a:r>
              <a:rPr lang="en-US" dirty="0" smtClean="0"/>
              <a:t>In order to accomplish this, </a:t>
            </a:r>
            <a:r>
              <a:rPr lang="en-US" dirty="0"/>
              <a:t>we first assign elements in our markup to a </a:t>
            </a:r>
            <a:r>
              <a:rPr lang="en-US" dirty="0" smtClean="0"/>
              <a:t>grid area</a:t>
            </a:r>
            <a:r>
              <a:rPr lang="en-US" dirty="0"/>
              <a:t>, using the </a:t>
            </a:r>
            <a:r>
              <a:rPr lang="en-US" dirty="0">
                <a:solidFill>
                  <a:srgbClr val="FF0000"/>
                </a:solidFill>
              </a:rPr>
              <a:t>grid-area </a:t>
            </a:r>
            <a:r>
              <a:rPr lang="en-US" dirty="0"/>
              <a:t>property.</a:t>
            </a:r>
          </a:p>
          <a:p>
            <a:endParaRPr lang="en-US" dirty="0"/>
          </a:p>
          <a:p>
            <a:r>
              <a:rPr lang="en-US" dirty="0"/>
              <a:t>We can then use the </a:t>
            </a:r>
            <a:r>
              <a:rPr lang="en-US" dirty="0">
                <a:solidFill>
                  <a:srgbClr val="FF0000"/>
                </a:solidFill>
              </a:rPr>
              <a:t>grid-template-areas </a:t>
            </a:r>
            <a:r>
              <a:rPr lang="en-US" dirty="0"/>
              <a:t>property to describe where on the </a:t>
            </a:r>
            <a:r>
              <a:rPr lang="en-US" dirty="0" smtClean="0"/>
              <a:t>grid these </a:t>
            </a:r>
            <a:r>
              <a:rPr lang="en-US" dirty="0"/>
              <a:t>elements should sit.</a:t>
            </a:r>
          </a:p>
          <a:p>
            <a:endParaRPr lang="en-US" dirty="0"/>
          </a:p>
          <a:p>
            <a:r>
              <a:rPr lang="en-US" dirty="0"/>
              <a:t>Repeating the name of an area indicates that the area spans that grid track. Using a </a:t>
            </a:r>
            <a:r>
              <a:rPr lang="en-US" dirty="0">
                <a:solidFill>
                  <a:srgbClr val="FF0000"/>
                </a:solidFill>
              </a:rPr>
              <a:t>.</a:t>
            </a:r>
            <a:r>
              <a:rPr lang="en-US" dirty="0"/>
              <a:t> or a sequence like </a:t>
            </a:r>
            <a:r>
              <a:rPr lang="en-US" dirty="0">
                <a:solidFill>
                  <a:srgbClr val="FF0000"/>
                </a:solidFill>
              </a:rPr>
              <a:t>.... </a:t>
            </a:r>
            <a:r>
              <a:rPr lang="en-US" dirty="0"/>
              <a:t>indicates an empty track. Such as the very first cell on this grid.</a:t>
            </a:r>
            <a:endParaRPr lang="en-US" dirty="0" smtClean="0"/>
          </a:p>
        </p:txBody>
      </p:sp>
      <p:sp>
        <p:nvSpPr>
          <p:cNvPr id="3" name="Title 2"/>
          <p:cNvSpPr>
            <a:spLocks noGrp="1"/>
          </p:cNvSpPr>
          <p:nvPr>
            <p:ph type="title"/>
          </p:nvPr>
        </p:nvSpPr>
        <p:spPr/>
        <p:txBody>
          <a:bodyPr/>
          <a:lstStyle/>
          <a:p>
            <a:r>
              <a:rPr lang="en-US" dirty="0" smtClean="0"/>
              <a:t>Defined Grid Areas</a:t>
            </a:r>
            <a:endParaRPr lang="en-US" dirty="0"/>
          </a:p>
        </p:txBody>
      </p:sp>
    </p:spTree>
    <p:extLst>
      <p:ext uri="{BB962C8B-B14F-4D97-AF65-F5344CB8AC3E}">
        <p14:creationId xmlns:p14="http://schemas.microsoft.com/office/powerpoint/2010/main" val="211986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Defined Grid Areas</a:t>
            </a:r>
            <a:r>
              <a:rPr lang="en-US" dirty="0" smtClean="0"/>
              <a:t> - CSS</a:t>
            </a:r>
            <a:endParaRPr lang="en-US" dirty="0"/>
          </a:p>
        </p:txBody>
      </p:sp>
      <p:sp>
        <p:nvSpPr>
          <p:cNvPr id="2" name="Content Placeholder 1"/>
          <p:cNvSpPr>
            <a:spLocks noGrp="1"/>
          </p:cNvSpPr>
          <p:nvPr>
            <p:ph idx="1"/>
          </p:nvPr>
        </p:nvSpPr>
        <p:spPr>
          <a:xfrm>
            <a:off x="86065" y="2294926"/>
            <a:ext cx="5376237" cy="4428942"/>
          </a:xfrm>
        </p:spPr>
        <p:txBody>
          <a:bodyPr>
            <a:normAutofit fontScale="70000" lnSpcReduction="20000"/>
          </a:bodyPr>
          <a:lstStyle/>
          <a:p>
            <a:pPr marL="0" indent="0">
              <a:buNone/>
            </a:pPr>
            <a:r>
              <a:rPr lang="en-US" sz="1600" dirty="0" smtClean="0"/>
              <a:t>HTML Example</a:t>
            </a:r>
          </a:p>
          <a:p>
            <a:pPr marL="0" indent="0">
              <a:buNone/>
            </a:pPr>
            <a:endParaRPr lang="en-US" sz="1600" dirty="0" smtClean="0"/>
          </a:p>
          <a:p>
            <a:pPr marL="0" indent="0">
              <a:buNone/>
            </a:pPr>
            <a:r>
              <a:rPr lang="en-US" sz="1600" dirty="0" smtClean="0"/>
              <a:t>&lt;</a:t>
            </a:r>
            <a:r>
              <a:rPr lang="en-US" sz="1600" dirty="0"/>
              <a:t>div class="wrapper"&gt;</a:t>
            </a:r>
          </a:p>
          <a:p>
            <a:pPr marL="0" indent="0">
              <a:buNone/>
            </a:pPr>
            <a:r>
              <a:rPr lang="en-US" sz="1600" dirty="0"/>
              <a:t>  &lt;div class="box header"&gt;Header&lt;/div&gt;</a:t>
            </a:r>
          </a:p>
          <a:p>
            <a:pPr marL="0" indent="0">
              <a:buNone/>
            </a:pPr>
            <a:r>
              <a:rPr lang="en-US" sz="1600" dirty="0"/>
              <a:t>  &lt;div class="box sidebar"&gt;Sidebar&lt;/div&gt;</a:t>
            </a:r>
          </a:p>
          <a:p>
            <a:pPr marL="0" indent="0">
              <a:buNone/>
            </a:pPr>
            <a:r>
              <a:rPr lang="en-US" sz="1600" dirty="0"/>
              <a:t>  &lt;div class="box content"&gt;Content&lt;/div&gt;</a:t>
            </a:r>
          </a:p>
          <a:p>
            <a:pPr marL="0" indent="0">
              <a:buNone/>
            </a:pPr>
            <a:r>
              <a:rPr lang="en-US" sz="1600" dirty="0"/>
              <a:t>&lt;/div</a:t>
            </a:r>
            <a:r>
              <a:rPr lang="en-US" sz="1600" dirty="0" smtClean="0"/>
              <a:t>&gt;</a:t>
            </a:r>
          </a:p>
          <a:p>
            <a:pPr marL="0" indent="0">
              <a:buNone/>
            </a:pPr>
            <a:endParaRPr lang="en-US" sz="1600" dirty="0"/>
          </a:p>
          <a:p>
            <a:pPr marL="0" indent="0">
              <a:buNone/>
            </a:pPr>
            <a:r>
              <a:rPr lang="en-US" sz="1600" dirty="0" smtClean="0"/>
              <a:t>CSS Examples</a:t>
            </a:r>
          </a:p>
          <a:p>
            <a:pPr marL="0" indent="0">
              <a:buNone/>
            </a:pPr>
            <a:endParaRPr lang="en-US" sz="1600" dirty="0"/>
          </a:p>
          <a:p>
            <a:pPr marL="0" indent="0">
              <a:buNone/>
            </a:pPr>
            <a:r>
              <a:rPr lang="mr-IN" sz="1600" dirty="0"/>
              <a:t> body {</a:t>
            </a:r>
          </a:p>
          <a:p>
            <a:pPr marL="0" indent="0">
              <a:buNone/>
            </a:pPr>
            <a:r>
              <a:rPr lang="mr-IN" sz="1600" dirty="0"/>
              <a:t>  margin: 40px;</a:t>
            </a:r>
          </a:p>
          <a:p>
            <a:pPr marL="0" indent="0">
              <a:buNone/>
            </a:pPr>
            <a:r>
              <a:rPr lang="mr-IN" sz="1600" dirty="0"/>
              <a:t>}</a:t>
            </a:r>
          </a:p>
          <a:p>
            <a:pPr marL="0" indent="0">
              <a:buNone/>
            </a:pPr>
            <a:endParaRPr lang="mr-IN" sz="1600" dirty="0"/>
          </a:p>
          <a:p>
            <a:pPr marL="0" indent="0">
              <a:buNone/>
            </a:pPr>
            <a:r>
              <a:rPr lang="mr-IN" sz="1600" dirty="0"/>
              <a:t>.sidebar {</a:t>
            </a:r>
          </a:p>
          <a:p>
            <a:pPr marL="0" indent="0">
              <a:buNone/>
            </a:pPr>
            <a:r>
              <a:rPr lang="mr-IN" sz="1600" dirty="0"/>
              <a:t>        grid-area: sidebar;</a:t>
            </a:r>
          </a:p>
          <a:p>
            <a:pPr marL="0" indent="0">
              <a:buNone/>
            </a:pPr>
            <a:r>
              <a:rPr lang="mr-IN" sz="1600" dirty="0"/>
              <a:t>    }</a:t>
            </a:r>
          </a:p>
          <a:p>
            <a:pPr marL="0" indent="0">
              <a:buNone/>
            </a:pPr>
            <a:endParaRPr lang="mr-IN" sz="1600" dirty="0"/>
          </a:p>
          <a:p>
            <a:pPr marL="0" indent="0">
              <a:buNone/>
            </a:pPr>
            <a:r>
              <a:rPr lang="mr-IN" sz="1600" dirty="0"/>
              <a:t>    .content {</a:t>
            </a:r>
          </a:p>
          <a:p>
            <a:pPr marL="0" indent="0">
              <a:buNone/>
            </a:pPr>
            <a:r>
              <a:rPr lang="mr-IN" sz="1600" dirty="0"/>
              <a:t>        grid-area: content;</a:t>
            </a:r>
          </a:p>
          <a:p>
            <a:pPr marL="0" indent="0">
              <a:buNone/>
            </a:pPr>
            <a:r>
              <a:rPr lang="mr-IN" sz="1600" dirty="0"/>
              <a:t>    }</a:t>
            </a:r>
          </a:p>
          <a:p>
            <a:pPr marL="0" indent="0">
              <a:buNone/>
            </a:pPr>
            <a:endParaRPr lang="mr-IN" sz="1600" dirty="0"/>
          </a:p>
          <a:p>
            <a:pPr marL="0" indent="0">
              <a:buNone/>
            </a:pPr>
            <a:r>
              <a:rPr lang="mr-IN" sz="1600" dirty="0"/>
              <a:t>    .header {</a:t>
            </a:r>
          </a:p>
          <a:p>
            <a:pPr marL="0" indent="0">
              <a:buNone/>
            </a:pPr>
            <a:r>
              <a:rPr lang="mr-IN" sz="1600" dirty="0"/>
              <a:t>        grid-area: header;</a:t>
            </a:r>
          </a:p>
          <a:p>
            <a:pPr marL="0" indent="0">
              <a:buNone/>
            </a:pPr>
            <a:r>
              <a:rPr lang="mr-IN" sz="1600" dirty="0"/>
              <a:t>    }</a:t>
            </a:r>
          </a:p>
          <a:p>
            <a:pPr marL="0" indent="0">
              <a:buNone/>
            </a:pPr>
            <a:endParaRPr lang="en-US" sz="1600" dirty="0"/>
          </a:p>
        </p:txBody>
      </p:sp>
      <p:sp>
        <p:nvSpPr>
          <p:cNvPr id="6" name="Content Placeholder 1"/>
          <p:cNvSpPr txBox="1">
            <a:spLocks/>
          </p:cNvSpPr>
          <p:nvPr/>
        </p:nvSpPr>
        <p:spPr>
          <a:xfrm>
            <a:off x="5462302" y="2294927"/>
            <a:ext cx="3651097" cy="4441700"/>
          </a:xfrm>
          <a:prstGeom prst="rect">
            <a:avLst/>
          </a:prstGeom>
        </p:spPr>
        <p:txBody>
          <a:bodyPr vert="horz" lIns="91440" tIns="45720" rIns="91440" bIns="45720" rtlCol="0">
            <a:normAutofit fontScale="700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mr-IN" sz="1600" dirty="0" smtClean="0"/>
              <a:t>  </a:t>
            </a:r>
            <a:endParaRPr lang="en-US" sz="1600" dirty="0" smtClean="0"/>
          </a:p>
          <a:p>
            <a:pPr marL="0" indent="0">
              <a:buNone/>
            </a:pPr>
            <a:r>
              <a:rPr lang="en-US" sz="1600" dirty="0" smtClean="0"/>
              <a:t>CSS Continued</a:t>
            </a:r>
          </a:p>
          <a:p>
            <a:pPr marL="0" indent="0">
              <a:buNone/>
            </a:pPr>
            <a:endParaRPr lang="en-US" sz="1600" dirty="0"/>
          </a:p>
          <a:p>
            <a:pPr marL="0" indent="0">
              <a:buNone/>
            </a:pPr>
            <a:r>
              <a:rPr lang="mr-IN" sz="1600" dirty="0" smtClean="0"/>
              <a:t>  </a:t>
            </a:r>
            <a:r>
              <a:rPr lang="mr-IN" sz="1600" dirty="0"/>
              <a:t>.wrapper {</a:t>
            </a:r>
          </a:p>
          <a:p>
            <a:pPr marL="0" indent="0">
              <a:buNone/>
            </a:pPr>
            <a:r>
              <a:rPr lang="mr-IN" sz="1600" dirty="0"/>
              <a:t>        display: grid;</a:t>
            </a:r>
          </a:p>
          <a:p>
            <a:pPr marL="0" indent="0">
              <a:buNone/>
            </a:pPr>
            <a:r>
              <a:rPr lang="mr-IN" sz="1600" dirty="0"/>
              <a:t>    grid-gap: 10px;</a:t>
            </a:r>
          </a:p>
          <a:p>
            <a:pPr marL="0" indent="0">
              <a:buNone/>
            </a:pPr>
            <a:r>
              <a:rPr lang="mr-IN" sz="1600" dirty="0"/>
              <a:t>        grid-template-columns: 120px  120px  120px;</a:t>
            </a:r>
          </a:p>
          <a:p>
            <a:pPr marL="0" indent="0">
              <a:buNone/>
            </a:pPr>
            <a:r>
              <a:rPr lang="mr-IN" sz="1600" dirty="0"/>
              <a:t>        grid-template-areas:</a:t>
            </a:r>
          </a:p>
          <a:p>
            <a:pPr marL="0" indent="0">
              <a:buNone/>
            </a:pPr>
            <a:r>
              <a:rPr lang="mr-IN" sz="1600" dirty="0"/>
              <a:t>               "....... header  header"</a:t>
            </a:r>
          </a:p>
          <a:p>
            <a:pPr marL="0" indent="0">
              <a:buNone/>
            </a:pPr>
            <a:r>
              <a:rPr lang="mr-IN" sz="1600" dirty="0"/>
              <a:t>                             "sidebar content content";</a:t>
            </a:r>
          </a:p>
          <a:p>
            <a:pPr marL="0" indent="0">
              <a:buNone/>
            </a:pPr>
            <a:r>
              <a:rPr lang="mr-IN" sz="1600" dirty="0"/>
              <a:t>        background-color: #fff;</a:t>
            </a:r>
          </a:p>
          <a:p>
            <a:pPr marL="0" indent="0">
              <a:buNone/>
            </a:pPr>
            <a:r>
              <a:rPr lang="mr-IN" sz="1600" dirty="0"/>
              <a:t>        color: #444;</a:t>
            </a:r>
          </a:p>
          <a:p>
            <a:pPr marL="0" indent="0">
              <a:buNone/>
            </a:pPr>
            <a:r>
              <a:rPr lang="mr-IN" sz="1600" dirty="0"/>
              <a:t>    }</a:t>
            </a:r>
          </a:p>
          <a:p>
            <a:pPr marL="0" indent="0">
              <a:buNone/>
            </a:pPr>
            <a:r>
              <a:rPr lang="mr-IN" sz="1600" dirty="0"/>
              <a:t>.box {</a:t>
            </a:r>
          </a:p>
          <a:p>
            <a:pPr marL="0" indent="0">
              <a:buNone/>
            </a:pPr>
            <a:r>
              <a:rPr lang="mr-IN" sz="1600" dirty="0"/>
              <a:t>  background-color: #444;</a:t>
            </a:r>
          </a:p>
          <a:p>
            <a:pPr marL="0" indent="0">
              <a:buNone/>
            </a:pPr>
            <a:r>
              <a:rPr lang="mr-IN" sz="1600" dirty="0"/>
              <a:t>  color: #fff;</a:t>
            </a:r>
          </a:p>
          <a:p>
            <a:pPr marL="0" indent="0">
              <a:buNone/>
            </a:pPr>
            <a:r>
              <a:rPr lang="mr-IN" sz="1600" dirty="0"/>
              <a:t>  border-radius: 5px;</a:t>
            </a:r>
          </a:p>
          <a:p>
            <a:pPr marL="0" indent="0">
              <a:buNone/>
            </a:pPr>
            <a:r>
              <a:rPr lang="mr-IN" sz="1600" dirty="0"/>
              <a:t>  padding: 20px;</a:t>
            </a:r>
          </a:p>
          <a:p>
            <a:pPr marL="0" indent="0">
              <a:buNone/>
            </a:pPr>
            <a:r>
              <a:rPr lang="mr-IN" sz="1600" dirty="0"/>
              <a:t>  font-size: 150%;</a:t>
            </a:r>
          </a:p>
          <a:p>
            <a:pPr marL="0" indent="0">
              <a:buNone/>
            </a:pPr>
            <a:r>
              <a:rPr lang="mr-IN" sz="1600" dirty="0"/>
              <a:t>}</a:t>
            </a:r>
          </a:p>
          <a:p>
            <a:pPr marL="0" indent="0">
              <a:buNone/>
            </a:pPr>
            <a:endParaRPr lang="mr-IN" sz="1600" dirty="0"/>
          </a:p>
          <a:p>
            <a:pPr marL="0" indent="0">
              <a:buNone/>
            </a:pPr>
            <a:r>
              <a:rPr lang="mr-IN" sz="1600" dirty="0"/>
              <a:t>.header {</a:t>
            </a:r>
          </a:p>
          <a:p>
            <a:pPr marL="0" indent="0">
              <a:buNone/>
            </a:pPr>
            <a:r>
              <a:rPr lang="mr-IN" sz="1600" dirty="0"/>
              <a:t>  background-color: #999;</a:t>
            </a:r>
          </a:p>
          <a:p>
            <a:pPr marL="0" indent="0">
              <a:buNone/>
            </a:pPr>
            <a:r>
              <a:rPr lang="mr-IN" sz="1600" dirty="0"/>
              <a:t>}</a:t>
            </a:r>
            <a:endParaRPr lang="en-US" sz="1600" dirty="0"/>
          </a:p>
        </p:txBody>
      </p:sp>
    </p:spTree>
    <p:extLst>
      <p:ext uri="{BB962C8B-B14F-4D97-AF65-F5344CB8AC3E}">
        <p14:creationId xmlns:p14="http://schemas.microsoft.com/office/powerpoint/2010/main" val="282164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Happy Week 6!</a:t>
            </a:r>
          </a:p>
          <a:p>
            <a:endParaRPr lang="en-US" dirty="0"/>
          </a:p>
          <a:p>
            <a:r>
              <a:rPr lang="en-US" dirty="0" smtClean="0"/>
              <a:t>Just wanted to preview what the schedule is for this week:</a:t>
            </a:r>
          </a:p>
          <a:p>
            <a:endParaRPr lang="en-US" dirty="0"/>
          </a:p>
          <a:p>
            <a:r>
              <a:rPr lang="en-US" dirty="0" smtClean="0"/>
              <a:t>Monday </a:t>
            </a:r>
            <a:r>
              <a:rPr lang="mr-IN" dirty="0" smtClean="0"/>
              <a:t>–</a:t>
            </a:r>
            <a:r>
              <a:rPr lang="en-US" dirty="0" smtClean="0"/>
              <a:t> Introduction to CSS Grids</a:t>
            </a:r>
          </a:p>
          <a:p>
            <a:r>
              <a:rPr lang="en-US" dirty="0" smtClean="0"/>
              <a:t>Tuesday </a:t>
            </a:r>
            <a:r>
              <a:rPr lang="mr-IN" dirty="0" smtClean="0"/>
              <a:t>–</a:t>
            </a:r>
            <a:r>
              <a:rPr lang="en-US" dirty="0" smtClean="0"/>
              <a:t> CSS Grids Part II</a:t>
            </a:r>
          </a:p>
          <a:p>
            <a:r>
              <a:rPr lang="en-US" dirty="0" smtClean="0"/>
              <a:t>Wednesday </a:t>
            </a:r>
            <a:r>
              <a:rPr lang="mr-IN" dirty="0" smtClean="0"/>
              <a:t>–</a:t>
            </a:r>
            <a:r>
              <a:rPr lang="en-US" dirty="0" smtClean="0"/>
              <a:t> CSS Grids Part III + Quiz Review</a:t>
            </a:r>
          </a:p>
          <a:p>
            <a:r>
              <a:rPr lang="en-US" dirty="0" smtClean="0"/>
              <a:t>Thursday </a:t>
            </a:r>
            <a:r>
              <a:rPr lang="mr-IN" dirty="0" smtClean="0"/>
              <a:t>–</a:t>
            </a:r>
            <a:r>
              <a:rPr lang="en-US" dirty="0" smtClean="0"/>
              <a:t> Sunday </a:t>
            </a:r>
            <a:r>
              <a:rPr lang="mr-IN" dirty="0" smtClean="0"/>
              <a:t>–</a:t>
            </a:r>
            <a:r>
              <a:rPr lang="en-US" dirty="0" smtClean="0"/>
              <a:t> Quiz Writing Period</a:t>
            </a:r>
            <a:endParaRPr lang="en-US" dirty="0"/>
          </a:p>
        </p:txBody>
      </p:sp>
      <p:sp>
        <p:nvSpPr>
          <p:cNvPr id="3" name="Title 2"/>
          <p:cNvSpPr>
            <a:spLocks noGrp="1"/>
          </p:cNvSpPr>
          <p:nvPr>
            <p:ph type="title"/>
          </p:nvPr>
        </p:nvSpPr>
        <p:spPr/>
        <p:txBody>
          <a:bodyPr/>
          <a:lstStyle/>
          <a:p>
            <a:r>
              <a:rPr lang="en-US" dirty="0" smtClean="0"/>
              <a:t>Week 6 - Agenda</a:t>
            </a:r>
            <a:endParaRPr lang="en-US" dirty="0"/>
          </a:p>
        </p:txBody>
      </p:sp>
    </p:spTree>
    <p:extLst>
      <p:ext uri="{BB962C8B-B14F-4D97-AF65-F5344CB8AC3E}">
        <p14:creationId xmlns:p14="http://schemas.microsoft.com/office/powerpoint/2010/main" val="195103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quiz will be on Week 5 Material (and will be WELL described in the quiz review)</a:t>
            </a:r>
          </a:p>
          <a:p>
            <a:endParaRPr lang="en-US" dirty="0"/>
          </a:p>
          <a:p>
            <a:r>
              <a:rPr lang="en-US" dirty="0" smtClean="0"/>
              <a:t>I know a few people have experienced difficulties with the week 5 material so I will provide feedback on what I see in their </a:t>
            </a:r>
            <a:r>
              <a:rPr lang="en-US" dirty="0" err="1" smtClean="0"/>
              <a:t>GitHub</a:t>
            </a:r>
            <a:r>
              <a:rPr lang="en-US" dirty="0" smtClean="0"/>
              <a:t> by Tuesday evening.</a:t>
            </a:r>
          </a:p>
          <a:p>
            <a:endParaRPr lang="en-US" dirty="0"/>
          </a:p>
          <a:p>
            <a:r>
              <a:rPr lang="en-US" dirty="0" smtClean="0"/>
              <a:t>Off we go with Week 6 </a:t>
            </a:r>
            <a:r>
              <a:rPr lang="mr-IN" dirty="0" smtClean="0"/>
              <a:t>–</a:t>
            </a:r>
            <a:r>
              <a:rPr lang="en-US" dirty="0" smtClean="0"/>
              <a:t> Part II </a:t>
            </a:r>
            <a:r>
              <a:rPr lang="mr-IN" dirty="0" smtClean="0"/>
              <a:t>–</a:t>
            </a:r>
            <a:r>
              <a:rPr lang="en-US" dirty="0" smtClean="0"/>
              <a:t> You can create separate files for each of the 4 examples. (No restriction on my end)</a:t>
            </a:r>
            <a:endParaRPr lang="en-US" dirty="0"/>
          </a:p>
        </p:txBody>
      </p:sp>
      <p:sp>
        <p:nvSpPr>
          <p:cNvPr id="3" name="Title 2"/>
          <p:cNvSpPr>
            <a:spLocks noGrp="1"/>
          </p:cNvSpPr>
          <p:nvPr>
            <p:ph type="title"/>
          </p:nvPr>
        </p:nvSpPr>
        <p:spPr/>
        <p:txBody>
          <a:bodyPr/>
          <a:lstStyle/>
          <a:p>
            <a:r>
              <a:rPr lang="en-US" dirty="0" smtClean="0"/>
              <a:t>Week 6 - Agenda</a:t>
            </a:r>
            <a:endParaRPr lang="en-US" dirty="0"/>
          </a:p>
        </p:txBody>
      </p:sp>
    </p:spTree>
    <p:extLst>
      <p:ext uri="{BB962C8B-B14F-4D97-AF65-F5344CB8AC3E}">
        <p14:creationId xmlns:p14="http://schemas.microsoft.com/office/powerpoint/2010/main" val="101714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08" y="2356123"/>
            <a:ext cx="8675419" cy="4253260"/>
          </a:xfrm>
        </p:spPr>
        <p:txBody>
          <a:bodyPr>
            <a:normAutofit lnSpcReduction="10000"/>
          </a:bodyPr>
          <a:lstStyle/>
          <a:p>
            <a:pPr marL="0" indent="0">
              <a:buNone/>
            </a:pPr>
            <a:endParaRPr lang="en-US" dirty="0" smtClean="0"/>
          </a:p>
          <a:p>
            <a:r>
              <a:rPr lang="en-US" dirty="0" smtClean="0"/>
              <a:t>This </a:t>
            </a:r>
            <a:r>
              <a:rPr lang="en-US" dirty="0" smtClean="0"/>
              <a:t>week, we wil</a:t>
            </a:r>
            <a:r>
              <a:rPr lang="en-US" dirty="0" smtClean="0"/>
              <a:t>l continue to apply our knowledge of CSS3 to the wild and wacky world of grids!</a:t>
            </a:r>
          </a:p>
          <a:p>
            <a:endParaRPr lang="en-US" dirty="0" smtClean="0"/>
          </a:p>
          <a:p>
            <a:r>
              <a:rPr lang="en-US" dirty="0" smtClean="0"/>
              <a:t>It’s often the case that grids are created from tables embedded into the HTML code.  This works (and is often effective) but it does not have the flexibility of creating grids through CSS!</a:t>
            </a:r>
          </a:p>
          <a:p>
            <a:endParaRPr lang="en-US" dirty="0"/>
          </a:p>
          <a:p>
            <a:r>
              <a:rPr lang="en-US" dirty="0" smtClean="0"/>
              <a:t>Over the course of the next few slides, please implement the HTML and CSS to see different ways to create grids on your web page through CSS.</a:t>
            </a:r>
            <a:endParaRPr lang="en-US" dirty="0" smtClean="0"/>
          </a:p>
          <a:p>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smtClean="0"/>
              <a:t>Introduction</a:t>
            </a:r>
            <a:endParaRPr lang="en-US" dirty="0"/>
          </a:p>
        </p:txBody>
      </p:sp>
    </p:spTree>
    <p:extLst>
      <p:ext uri="{BB962C8B-B14F-4D97-AF65-F5344CB8AC3E}">
        <p14:creationId xmlns:p14="http://schemas.microsoft.com/office/powerpoint/2010/main" val="223610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Defining a Grid</a:t>
            </a:r>
            <a:endParaRPr lang="en-US" dirty="0"/>
          </a:p>
        </p:txBody>
      </p:sp>
      <p:sp>
        <p:nvSpPr>
          <p:cNvPr id="5" name="Content Placeholder 1"/>
          <p:cNvSpPr>
            <a:spLocks noGrp="1"/>
          </p:cNvSpPr>
          <p:nvPr>
            <p:ph idx="1"/>
          </p:nvPr>
        </p:nvSpPr>
        <p:spPr>
          <a:xfrm>
            <a:off x="214208" y="2646812"/>
            <a:ext cx="8675419" cy="4069667"/>
          </a:xfrm>
        </p:spPr>
        <p:txBody>
          <a:bodyPr>
            <a:normAutofit lnSpcReduction="10000"/>
          </a:bodyPr>
          <a:lstStyle/>
          <a:p>
            <a:r>
              <a:rPr lang="en-US" dirty="0" smtClean="0"/>
              <a:t>To </a:t>
            </a:r>
            <a:r>
              <a:rPr lang="en-US" dirty="0"/>
              <a:t>define a Grid use </a:t>
            </a:r>
            <a:r>
              <a:rPr lang="en-US" dirty="0" err="1">
                <a:solidFill>
                  <a:srgbClr val="FF0000"/>
                </a:solidFill>
              </a:rPr>
              <a:t>display:grid</a:t>
            </a:r>
            <a:r>
              <a:rPr lang="en-US" dirty="0">
                <a:solidFill>
                  <a:srgbClr val="FF0000"/>
                </a:solidFill>
              </a:rPr>
              <a:t> </a:t>
            </a:r>
            <a:r>
              <a:rPr lang="en-US" dirty="0"/>
              <a:t>or </a:t>
            </a:r>
            <a:r>
              <a:rPr lang="en-US" dirty="0" err="1">
                <a:solidFill>
                  <a:srgbClr val="FF0000"/>
                </a:solidFill>
              </a:rPr>
              <a:t>display:inline-grid</a:t>
            </a:r>
            <a:r>
              <a:rPr lang="en-US" dirty="0"/>
              <a:t> on the parent element. </a:t>
            </a:r>
            <a:r>
              <a:rPr lang="en-US" dirty="0" smtClean="0"/>
              <a:t>Grids can then be created using </a:t>
            </a:r>
            <a:r>
              <a:rPr lang="en-US" dirty="0"/>
              <a:t>the grid-template-columns and grid-template-rows </a:t>
            </a:r>
            <a:r>
              <a:rPr lang="en-US" dirty="0" smtClean="0"/>
              <a:t>properties.</a:t>
            </a:r>
            <a:br>
              <a:rPr lang="en-US" dirty="0" smtClean="0"/>
            </a:br>
            <a:endParaRPr lang="en-US" dirty="0" smtClean="0"/>
          </a:p>
          <a:p>
            <a:r>
              <a:rPr lang="en-US" dirty="0" smtClean="0"/>
              <a:t>The grid</a:t>
            </a:r>
            <a:r>
              <a:rPr lang="en-US" dirty="0"/>
              <a:t>-gap </a:t>
            </a:r>
            <a:r>
              <a:rPr lang="en-US" dirty="0" smtClean="0"/>
              <a:t>property can be utilized </a:t>
            </a:r>
            <a:r>
              <a:rPr lang="en-US" dirty="0"/>
              <a:t>to create a gap between </a:t>
            </a:r>
            <a:r>
              <a:rPr lang="en-US" dirty="0" smtClean="0"/>
              <a:t>columns </a:t>
            </a:r>
            <a:r>
              <a:rPr lang="en-US" dirty="0"/>
              <a:t>and </a:t>
            </a:r>
            <a:r>
              <a:rPr lang="en-US" dirty="0" smtClean="0"/>
              <a:t>rows. </a:t>
            </a:r>
            <a:r>
              <a:rPr lang="en-US" dirty="0"/>
              <a:t>This property is a shorthand for </a:t>
            </a:r>
            <a:r>
              <a:rPr lang="en-US" dirty="0">
                <a:solidFill>
                  <a:srgbClr val="FF0000"/>
                </a:solidFill>
              </a:rPr>
              <a:t>grid-column-gap</a:t>
            </a:r>
            <a:r>
              <a:rPr lang="en-US" dirty="0"/>
              <a:t> and </a:t>
            </a:r>
            <a:r>
              <a:rPr lang="en-US" dirty="0">
                <a:solidFill>
                  <a:srgbClr val="FF0000"/>
                </a:solidFill>
              </a:rPr>
              <a:t>grid-row-gap </a:t>
            </a:r>
            <a:r>
              <a:rPr lang="en-US" dirty="0"/>
              <a:t>so you can set these values </a:t>
            </a:r>
            <a:r>
              <a:rPr lang="en-US" dirty="0" smtClean="0"/>
              <a:t>individually.</a:t>
            </a:r>
            <a:br>
              <a:rPr lang="en-US" dirty="0" smtClean="0"/>
            </a:br>
            <a:endParaRPr lang="en-US" dirty="0" smtClean="0"/>
          </a:p>
          <a:p>
            <a:r>
              <a:rPr lang="en-US" dirty="0" smtClean="0"/>
              <a:t>All </a:t>
            </a:r>
            <a:r>
              <a:rPr lang="en-US" dirty="0"/>
              <a:t>direct children of the parent now become grid items and the auto-placement algorithm lays them out, one in each grid cell. </a:t>
            </a:r>
            <a:r>
              <a:rPr lang="en-US" dirty="0" smtClean="0"/>
              <a:t>Extra rows are created as needed.</a:t>
            </a:r>
            <a:endParaRPr lang="en-US" dirty="0"/>
          </a:p>
        </p:txBody>
      </p:sp>
    </p:spTree>
    <p:extLst>
      <p:ext uri="{BB962C8B-B14F-4D97-AF65-F5344CB8AC3E}">
        <p14:creationId xmlns:p14="http://schemas.microsoft.com/office/powerpoint/2010/main" val="34389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Defining a Grid - CSS</a:t>
            </a:r>
            <a:endParaRPr lang="en-US" dirty="0"/>
          </a:p>
        </p:txBody>
      </p:sp>
      <p:sp>
        <p:nvSpPr>
          <p:cNvPr id="2" name="Content Placeholder 1"/>
          <p:cNvSpPr>
            <a:spLocks noGrp="1"/>
          </p:cNvSpPr>
          <p:nvPr>
            <p:ph idx="1"/>
          </p:nvPr>
        </p:nvSpPr>
        <p:spPr>
          <a:xfrm>
            <a:off x="86065" y="2706066"/>
            <a:ext cx="4513667" cy="4017801"/>
          </a:xfrm>
        </p:spPr>
        <p:txBody>
          <a:bodyPr>
            <a:normAutofit/>
          </a:bodyPr>
          <a:lstStyle/>
          <a:p>
            <a:pPr marL="0" indent="0">
              <a:buNone/>
            </a:pPr>
            <a:r>
              <a:rPr lang="en-US" sz="1800" dirty="0" smtClean="0"/>
              <a:t>Sample HTML</a:t>
            </a:r>
          </a:p>
          <a:p>
            <a:pPr marL="0" indent="0">
              <a:buNone/>
            </a:pPr>
            <a:endParaRPr lang="en-US" sz="1800" dirty="0"/>
          </a:p>
          <a:p>
            <a:pPr marL="0" indent="0">
              <a:buNone/>
            </a:pPr>
            <a:r>
              <a:rPr lang="en-US" sz="1800" dirty="0" smtClean="0"/>
              <a:t>&lt;</a:t>
            </a:r>
            <a:r>
              <a:rPr lang="en-US" sz="1800" dirty="0"/>
              <a:t>div class="wrapper"&gt;</a:t>
            </a:r>
          </a:p>
          <a:p>
            <a:pPr marL="0" indent="0">
              <a:buNone/>
            </a:pPr>
            <a:r>
              <a:rPr lang="en-US" sz="1800" dirty="0"/>
              <a:t>  &lt;div class="box </a:t>
            </a:r>
            <a:r>
              <a:rPr lang="en-US" sz="1800" dirty="0" smtClean="0"/>
              <a:t>a”&gt;A&lt;</a:t>
            </a:r>
            <a:r>
              <a:rPr lang="en-US" sz="1800" dirty="0"/>
              <a:t>/div&gt;</a:t>
            </a:r>
          </a:p>
          <a:p>
            <a:pPr marL="0" indent="0">
              <a:buNone/>
            </a:pPr>
            <a:r>
              <a:rPr lang="en-US" sz="1800" dirty="0"/>
              <a:t>  &lt;div class="box </a:t>
            </a:r>
            <a:r>
              <a:rPr lang="en-US" sz="1800" dirty="0" smtClean="0"/>
              <a:t>b”&gt;B&lt;</a:t>
            </a:r>
            <a:r>
              <a:rPr lang="en-US" sz="1800" dirty="0"/>
              <a:t>/div&gt;</a:t>
            </a:r>
          </a:p>
          <a:p>
            <a:pPr marL="0" indent="0">
              <a:buNone/>
            </a:pPr>
            <a:r>
              <a:rPr lang="en-US" sz="1800" dirty="0"/>
              <a:t>  &lt;div class="box </a:t>
            </a:r>
            <a:r>
              <a:rPr lang="en-US" sz="1800" dirty="0" smtClean="0"/>
              <a:t>c”&gt;C&lt;</a:t>
            </a:r>
            <a:r>
              <a:rPr lang="en-US" sz="1800" dirty="0"/>
              <a:t>/div&gt;</a:t>
            </a:r>
          </a:p>
          <a:p>
            <a:pPr marL="0" indent="0">
              <a:buNone/>
            </a:pPr>
            <a:r>
              <a:rPr lang="en-US" sz="1800" dirty="0"/>
              <a:t>  &lt;div class="box d</a:t>
            </a:r>
            <a:r>
              <a:rPr lang="en-US" sz="1800" dirty="0" smtClean="0"/>
              <a:t>”&gt;D&lt;</a:t>
            </a:r>
            <a:r>
              <a:rPr lang="en-US" sz="1800" dirty="0"/>
              <a:t>/div&gt;</a:t>
            </a:r>
          </a:p>
          <a:p>
            <a:pPr marL="0" indent="0">
              <a:buNone/>
            </a:pPr>
            <a:r>
              <a:rPr lang="en-US" sz="1800" dirty="0"/>
              <a:t>  &lt;div class="box </a:t>
            </a:r>
            <a:r>
              <a:rPr lang="en-US" sz="1800" dirty="0" smtClean="0"/>
              <a:t>e”&gt;E&lt;</a:t>
            </a:r>
            <a:r>
              <a:rPr lang="en-US" sz="1800" dirty="0"/>
              <a:t>/div&gt;</a:t>
            </a:r>
          </a:p>
          <a:p>
            <a:pPr marL="0" indent="0">
              <a:buNone/>
            </a:pPr>
            <a:r>
              <a:rPr lang="en-US" sz="1800" dirty="0"/>
              <a:t>  &lt;div class="box </a:t>
            </a:r>
            <a:r>
              <a:rPr lang="en-US" sz="1800" dirty="0" smtClean="0"/>
              <a:t>f”&gt;F&lt;</a:t>
            </a:r>
            <a:r>
              <a:rPr lang="en-US" sz="1800" dirty="0"/>
              <a:t>/div&gt;</a:t>
            </a:r>
          </a:p>
          <a:p>
            <a:pPr marL="0" indent="0">
              <a:buNone/>
            </a:pPr>
            <a:r>
              <a:rPr lang="en-US" sz="1800" dirty="0"/>
              <a:t>&lt;/</a:t>
            </a:r>
            <a:r>
              <a:rPr lang="en-US" sz="1800" dirty="0" smtClean="0"/>
              <a:t>div&gt;</a:t>
            </a:r>
            <a:endParaRPr lang="en-US" sz="1800" dirty="0"/>
          </a:p>
        </p:txBody>
      </p:sp>
      <p:sp>
        <p:nvSpPr>
          <p:cNvPr id="5" name="TextBox 4"/>
          <p:cNvSpPr txBox="1"/>
          <p:nvPr/>
        </p:nvSpPr>
        <p:spPr>
          <a:xfrm>
            <a:off x="4804377" y="2706066"/>
            <a:ext cx="4222955" cy="3600985"/>
          </a:xfrm>
          <a:prstGeom prst="rect">
            <a:avLst/>
          </a:prstGeom>
          <a:noFill/>
        </p:spPr>
        <p:txBody>
          <a:bodyPr wrap="square" rtlCol="0">
            <a:spAutoFit/>
          </a:bodyPr>
          <a:lstStyle/>
          <a:p>
            <a:r>
              <a:rPr lang="en-US" sz="1200" dirty="0" smtClean="0">
                <a:solidFill>
                  <a:srgbClr val="073E87"/>
                </a:solidFill>
              </a:rPr>
              <a:t>Sample CSS</a:t>
            </a:r>
          </a:p>
          <a:p>
            <a:endParaRPr lang="en-US" sz="1200" dirty="0" smtClean="0">
              <a:solidFill>
                <a:srgbClr val="073E87"/>
              </a:solidFill>
            </a:endParaRPr>
          </a:p>
          <a:p>
            <a:r>
              <a:rPr lang="en-US" sz="1200" dirty="0" smtClean="0">
                <a:solidFill>
                  <a:srgbClr val="073E87"/>
                </a:solidFill>
              </a:rPr>
              <a:t>body { margin</a:t>
            </a:r>
            <a:r>
              <a:rPr lang="en-US" sz="1200" dirty="0">
                <a:solidFill>
                  <a:srgbClr val="073E87"/>
                </a:solidFill>
              </a:rPr>
              <a:t>: 40px</a:t>
            </a:r>
            <a:r>
              <a:rPr lang="en-US" sz="1200" dirty="0" smtClean="0">
                <a:solidFill>
                  <a:srgbClr val="073E87"/>
                </a:solidFill>
              </a:rPr>
              <a:t>; }</a:t>
            </a:r>
            <a:endParaRPr lang="en-US" sz="1200" dirty="0">
              <a:solidFill>
                <a:srgbClr val="073E87"/>
              </a:solidFill>
            </a:endParaRPr>
          </a:p>
          <a:p>
            <a:endParaRPr lang="en-US" sz="1200" dirty="0">
              <a:solidFill>
                <a:srgbClr val="073E87"/>
              </a:solidFill>
            </a:endParaRPr>
          </a:p>
          <a:p>
            <a:r>
              <a:rPr lang="en-US" sz="1200" dirty="0">
                <a:solidFill>
                  <a:srgbClr val="073E87"/>
                </a:solidFill>
              </a:rPr>
              <a:t>.wrapper {</a:t>
            </a:r>
          </a:p>
          <a:p>
            <a:r>
              <a:rPr lang="en-US" sz="1200" dirty="0">
                <a:solidFill>
                  <a:srgbClr val="073E87"/>
                </a:solidFill>
              </a:rPr>
              <a:t>  display: grid;</a:t>
            </a:r>
          </a:p>
          <a:p>
            <a:r>
              <a:rPr lang="en-US" sz="1200" dirty="0">
                <a:solidFill>
                  <a:srgbClr val="073E87"/>
                </a:solidFill>
              </a:rPr>
              <a:t>  grid-template-columns: 100px 100px 100px;</a:t>
            </a:r>
          </a:p>
          <a:p>
            <a:r>
              <a:rPr lang="en-US" sz="1200" dirty="0">
                <a:solidFill>
                  <a:srgbClr val="073E87"/>
                </a:solidFill>
              </a:rPr>
              <a:t>  grid-gap: 10px;</a:t>
            </a:r>
          </a:p>
          <a:p>
            <a:r>
              <a:rPr lang="en-US" sz="1200" dirty="0">
                <a:solidFill>
                  <a:srgbClr val="073E87"/>
                </a:solidFill>
              </a:rPr>
              <a:t>  background-color: #</a:t>
            </a:r>
            <a:r>
              <a:rPr lang="en-US" sz="1200" dirty="0" err="1">
                <a:solidFill>
                  <a:srgbClr val="073E87"/>
                </a:solidFill>
              </a:rPr>
              <a:t>fff</a:t>
            </a:r>
            <a:r>
              <a:rPr lang="en-US" sz="1200" dirty="0">
                <a:solidFill>
                  <a:srgbClr val="073E87"/>
                </a:solidFill>
              </a:rPr>
              <a:t>;</a:t>
            </a:r>
          </a:p>
          <a:p>
            <a:r>
              <a:rPr lang="en-US" sz="1200" dirty="0">
                <a:solidFill>
                  <a:srgbClr val="073E87"/>
                </a:solidFill>
              </a:rPr>
              <a:t>  color: #444;</a:t>
            </a:r>
          </a:p>
          <a:p>
            <a:r>
              <a:rPr lang="en-US" sz="1200" dirty="0">
                <a:solidFill>
                  <a:srgbClr val="073E87"/>
                </a:solidFill>
              </a:rPr>
              <a:t>}</a:t>
            </a:r>
          </a:p>
          <a:p>
            <a:endParaRPr lang="en-US" sz="1200" dirty="0">
              <a:solidFill>
                <a:srgbClr val="073E87"/>
              </a:solidFill>
            </a:endParaRPr>
          </a:p>
          <a:p>
            <a:r>
              <a:rPr lang="en-US" sz="1200" dirty="0">
                <a:solidFill>
                  <a:srgbClr val="073E87"/>
                </a:solidFill>
              </a:rPr>
              <a:t>.box {</a:t>
            </a:r>
          </a:p>
          <a:p>
            <a:r>
              <a:rPr lang="en-US" sz="1200" dirty="0">
                <a:solidFill>
                  <a:srgbClr val="073E87"/>
                </a:solidFill>
              </a:rPr>
              <a:t>  background-color: #444;</a:t>
            </a:r>
          </a:p>
          <a:p>
            <a:r>
              <a:rPr lang="en-US" sz="1200" dirty="0">
                <a:solidFill>
                  <a:srgbClr val="073E87"/>
                </a:solidFill>
              </a:rPr>
              <a:t>  color: #</a:t>
            </a:r>
            <a:r>
              <a:rPr lang="en-US" sz="1200" dirty="0" err="1">
                <a:solidFill>
                  <a:srgbClr val="073E87"/>
                </a:solidFill>
              </a:rPr>
              <a:t>fff</a:t>
            </a:r>
            <a:r>
              <a:rPr lang="en-US" sz="1200" dirty="0">
                <a:solidFill>
                  <a:srgbClr val="073E87"/>
                </a:solidFill>
              </a:rPr>
              <a:t>;</a:t>
            </a:r>
          </a:p>
          <a:p>
            <a:r>
              <a:rPr lang="en-US" sz="1200" dirty="0">
                <a:solidFill>
                  <a:srgbClr val="073E87"/>
                </a:solidFill>
              </a:rPr>
              <a:t>  border-radius: 5px;</a:t>
            </a:r>
          </a:p>
          <a:p>
            <a:r>
              <a:rPr lang="en-US" sz="1200" dirty="0">
                <a:solidFill>
                  <a:srgbClr val="073E87"/>
                </a:solidFill>
              </a:rPr>
              <a:t>  padding: 20px;</a:t>
            </a:r>
          </a:p>
          <a:p>
            <a:r>
              <a:rPr lang="en-US" sz="1200" dirty="0">
                <a:solidFill>
                  <a:srgbClr val="073E87"/>
                </a:solidFill>
              </a:rPr>
              <a:t>  font-size: 150%;</a:t>
            </a:r>
          </a:p>
          <a:p>
            <a:r>
              <a:rPr lang="en-US" sz="1200" dirty="0">
                <a:solidFill>
                  <a:srgbClr val="073E87"/>
                </a:solidFill>
              </a:rPr>
              <a:t>}</a:t>
            </a:r>
          </a:p>
        </p:txBody>
      </p:sp>
    </p:spTree>
    <p:extLst>
      <p:ext uri="{BB962C8B-B14F-4D97-AF65-F5344CB8AC3E}">
        <p14:creationId xmlns:p14="http://schemas.microsoft.com/office/powerpoint/2010/main" val="338314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Line-based Placement</a:t>
            </a:r>
            <a:endParaRPr lang="en-US" dirty="0"/>
          </a:p>
        </p:txBody>
      </p:sp>
      <p:sp>
        <p:nvSpPr>
          <p:cNvPr id="5" name="Content Placeholder 1"/>
          <p:cNvSpPr>
            <a:spLocks noGrp="1"/>
          </p:cNvSpPr>
          <p:nvPr>
            <p:ph idx="1"/>
          </p:nvPr>
        </p:nvSpPr>
        <p:spPr>
          <a:xfrm>
            <a:off x="214208" y="2646812"/>
            <a:ext cx="8675419" cy="3993169"/>
          </a:xfrm>
        </p:spPr>
        <p:txBody>
          <a:bodyPr>
            <a:normAutofit/>
          </a:bodyPr>
          <a:lstStyle/>
          <a:p>
            <a:r>
              <a:rPr lang="en-US" dirty="0"/>
              <a:t>Using the </a:t>
            </a:r>
            <a:r>
              <a:rPr lang="en-US" dirty="0" smtClean="0"/>
              <a:t>grid defined </a:t>
            </a:r>
            <a:r>
              <a:rPr lang="en-US" dirty="0"/>
              <a:t>in </a:t>
            </a:r>
            <a:r>
              <a:rPr lang="en-US" dirty="0" smtClean="0"/>
              <a:t>the first example,  this example allows for the positioning of </a:t>
            </a:r>
            <a:r>
              <a:rPr lang="en-US" dirty="0"/>
              <a:t>the elements in </a:t>
            </a:r>
            <a:r>
              <a:rPr lang="en-US" dirty="0" smtClean="0"/>
              <a:t>the HTML markup (recall the six “</a:t>
            </a:r>
            <a:r>
              <a:rPr lang="en-US" dirty="0" err="1" smtClean="0"/>
              <a:t>divs</a:t>
            </a:r>
            <a:r>
              <a:rPr lang="en-US" dirty="0" smtClean="0"/>
              <a:t>” </a:t>
            </a:r>
            <a:r>
              <a:rPr lang="en-US" dirty="0"/>
              <a:t>with a class of box and classes from a to f) </a:t>
            </a:r>
            <a:r>
              <a:rPr lang="en-US" dirty="0" smtClean="0"/>
              <a:t/>
            </a:r>
            <a:br>
              <a:rPr lang="en-US" dirty="0" smtClean="0"/>
            </a:br>
            <a:endParaRPr lang="en-US" dirty="0" smtClean="0"/>
          </a:p>
          <a:p>
            <a:r>
              <a:rPr lang="en-US" dirty="0" smtClean="0"/>
              <a:t>This utilizes the line</a:t>
            </a:r>
            <a:r>
              <a:rPr lang="en-US" dirty="0"/>
              <a:t>-based placement properties. </a:t>
            </a:r>
            <a:r>
              <a:rPr lang="en-US" dirty="0" smtClean="0"/>
              <a:t/>
            </a:r>
            <a:br>
              <a:rPr lang="en-US" dirty="0" smtClean="0"/>
            </a:br>
            <a:endParaRPr lang="en-US" dirty="0"/>
          </a:p>
          <a:p>
            <a:r>
              <a:rPr lang="en-US" dirty="0" smtClean="0"/>
              <a:t>This </a:t>
            </a:r>
            <a:r>
              <a:rPr lang="en-US" dirty="0"/>
              <a:t>example is more verbose than it needs to be as a demonstration of the properties. In reality if an item will only span one grid track you may omit the -end value.</a:t>
            </a:r>
            <a:endParaRPr lang="en-US" dirty="0" smtClean="0"/>
          </a:p>
        </p:txBody>
      </p:sp>
    </p:spTree>
    <p:extLst>
      <p:ext uri="{BB962C8B-B14F-4D97-AF65-F5344CB8AC3E}">
        <p14:creationId xmlns:p14="http://schemas.microsoft.com/office/powerpoint/2010/main" val="203130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Line-Based Placement</a:t>
            </a:r>
            <a:r>
              <a:rPr lang="en-US" dirty="0" smtClean="0"/>
              <a:t> - CSS</a:t>
            </a:r>
            <a:endParaRPr lang="en-US" dirty="0"/>
          </a:p>
        </p:txBody>
      </p:sp>
      <p:sp>
        <p:nvSpPr>
          <p:cNvPr id="2" name="Content Placeholder 1"/>
          <p:cNvSpPr>
            <a:spLocks noGrp="1"/>
          </p:cNvSpPr>
          <p:nvPr>
            <p:ph idx="1"/>
          </p:nvPr>
        </p:nvSpPr>
        <p:spPr>
          <a:xfrm>
            <a:off x="86065" y="2706066"/>
            <a:ext cx="4513667" cy="4017801"/>
          </a:xfrm>
        </p:spPr>
        <p:txBody>
          <a:bodyPr>
            <a:normAutofit fontScale="77500" lnSpcReduction="20000"/>
          </a:bodyPr>
          <a:lstStyle/>
          <a:p>
            <a:pPr marL="0" indent="0">
              <a:buNone/>
            </a:pPr>
            <a:r>
              <a:rPr lang="en-US" sz="1600" dirty="0" smtClean="0"/>
              <a:t>Use the same HTML from before with the following </a:t>
            </a:r>
            <a:r>
              <a:rPr lang="en-US" sz="1600" dirty="0" err="1" smtClean="0"/>
              <a:t>css</a:t>
            </a:r>
            <a:r>
              <a:rPr lang="en-US" sz="1600" dirty="0" smtClean="0"/>
              <a:t>:</a:t>
            </a:r>
          </a:p>
          <a:p>
            <a:pPr marL="0" indent="0">
              <a:buNone/>
            </a:pPr>
            <a:endParaRPr lang="en-US" sz="1600" dirty="0"/>
          </a:p>
          <a:p>
            <a:pPr marL="0" indent="0">
              <a:buNone/>
            </a:pPr>
            <a:r>
              <a:rPr lang="en-US" sz="1600" dirty="0"/>
              <a:t>body {</a:t>
            </a:r>
          </a:p>
          <a:p>
            <a:pPr marL="0" indent="0">
              <a:buNone/>
            </a:pPr>
            <a:r>
              <a:rPr lang="en-US" sz="1600" dirty="0"/>
              <a:t>  margin: 40px;</a:t>
            </a:r>
          </a:p>
          <a:p>
            <a:pPr marL="0" indent="0">
              <a:buNone/>
            </a:pPr>
            <a:r>
              <a:rPr lang="en-US" sz="1600" dirty="0"/>
              <a:t>}</a:t>
            </a:r>
          </a:p>
          <a:p>
            <a:pPr marL="0" indent="0">
              <a:buNone/>
            </a:pPr>
            <a:endParaRPr lang="en-US" sz="1600" dirty="0"/>
          </a:p>
          <a:p>
            <a:pPr marL="0" indent="0">
              <a:buNone/>
            </a:pPr>
            <a:r>
              <a:rPr lang="en-US" sz="1600" dirty="0"/>
              <a:t>.wrapper {</a:t>
            </a:r>
          </a:p>
          <a:p>
            <a:pPr marL="0" indent="0">
              <a:buNone/>
            </a:pPr>
            <a:r>
              <a:rPr lang="en-US" sz="1600" dirty="0"/>
              <a:t>  display: grid;</a:t>
            </a:r>
          </a:p>
          <a:p>
            <a:pPr marL="0" indent="0">
              <a:buNone/>
            </a:pPr>
            <a:r>
              <a:rPr lang="en-US" sz="1600" dirty="0"/>
              <a:t>  grid-template-columns: 100px 100px 100px;</a:t>
            </a:r>
          </a:p>
          <a:p>
            <a:pPr marL="0" indent="0">
              <a:buNone/>
            </a:pPr>
            <a:r>
              <a:rPr lang="en-US" sz="1600" dirty="0"/>
              <a:t>  grid-gap: 10px;</a:t>
            </a:r>
          </a:p>
          <a:p>
            <a:pPr marL="0" indent="0">
              <a:buNone/>
            </a:pPr>
            <a:r>
              <a:rPr lang="en-US" sz="1600" dirty="0"/>
              <a:t>  background-color: #</a:t>
            </a:r>
            <a:r>
              <a:rPr lang="en-US" sz="1600" dirty="0" err="1"/>
              <a:t>fff</a:t>
            </a:r>
            <a:r>
              <a:rPr lang="en-US" sz="1600" dirty="0"/>
              <a:t>;</a:t>
            </a:r>
          </a:p>
          <a:p>
            <a:pPr marL="0" indent="0">
              <a:buNone/>
            </a:pPr>
            <a:r>
              <a:rPr lang="en-US" sz="1600" dirty="0"/>
              <a:t>  color: #444;</a:t>
            </a:r>
          </a:p>
          <a:p>
            <a:pPr marL="0" indent="0">
              <a:buNone/>
            </a:pPr>
            <a:r>
              <a:rPr lang="en-US" sz="1600" dirty="0"/>
              <a:t>}</a:t>
            </a:r>
          </a:p>
          <a:p>
            <a:pPr marL="0" indent="0">
              <a:buNone/>
            </a:pPr>
            <a:endParaRPr lang="en-US" sz="1600" dirty="0"/>
          </a:p>
          <a:p>
            <a:pPr marL="0" indent="0">
              <a:buNone/>
            </a:pPr>
            <a:r>
              <a:rPr lang="en-US" sz="1600" dirty="0"/>
              <a:t>.box {</a:t>
            </a:r>
          </a:p>
          <a:p>
            <a:pPr marL="0" indent="0">
              <a:buNone/>
            </a:pPr>
            <a:r>
              <a:rPr lang="en-US" sz="1600" dirty="0"/>
              <a:t>  background-color: #444;</a:t>
            </a:r>
          </a:p>
          <a:p>
            <a:pPr marL="0" indent="0">
              <a:buNone/>
            </a:pPr>
            <a:r>
              <a:rPr lang="en-US" sz="1600" dirty="0"/>
              <a:t>  color: #</a:t>
            </a:r>
            <a:r>
              <a:rPr lang="en-US" sz="1600" dirty="0" err="1"/>
              <a:t>fff</a:t>
            </a:r>
            <a:r>
              <a:rPr lang="en-US" sz="1600" dirty="0"/>
              <a:t>;</a:t>
            </a:r>
          </a:p>
          <a:p>
            <a:pPr marL="0" indent="0">
              <a:buNone/>
            </a:pPr>
            <a:r>
              <a:rPr lang="en-US" sz="1600" dirty="0"/>
              <a:t>  border-radius: 5px;</a:t>
            </a:r>
          </a:p>
          <a:p>
            <a:pPr marL="0" indent="0">
              <a:buNone/>
            </a:pPr>
            <a:r>
              <a:rPr lang="en-US" sz="1600" dirty="0"/>
              <a:t>  padding: 20px;</a:t>
            </a:r>
          </a:p>
          <a:p>
            <a:pPr marL="0" indent="0">
              <a:buNone/>
            </a:pPr>
            <a:r>
              <a:rPr lang="en-US" sz="1600" dirty="0"/>
              <a:t>  font-size: 150%;</a:t>
            </a:r>
          </a:p>
          <a:p>
            <a:pPr marL="0" indent="0">
              <a:buNone/>
            </a:pPr>
            <a:r>
              <a:rPr lang="en-US" sz="1600" dirty="0"/>
              <a:t>}</a:t>
            </a:r>
            <a:endParaRPr lang="en-US" sz="1600" dirty="0"/>
          </a:p>
        </p:txBody>
      </p:sp>
      <p:sp>
        <p:nvSpPr>
          <p:cNvPr id="5" name="TextBox 4"/>
          <p:cNvSpPr txBox="1"/>
          <p:nvPr/>
        </p:nvSpPr>
        <p:spPr>
          <a:xfrm>
            <a:off x="4804377" y="2706066"/>
            <a:ext cx="4222955" cy="3600985"/>
          </a:xfrm>
          <a:prstGeom prst="rect">
            <a:avLst/>
          </a:prstGeom>
          <a:noFill/>
        </p:spPr>
        <p:txBody>
          <a:bodyPr wrap="square" rtlCol="0">
            <a:spAutoFit/>
          </a:bodyPr>
          <a:lstStyle/>
          <a:p>
            <a:r>
              <a:rPr lang="mr-IN" sz="1200" dirty="0">
                <a:solidFill>
                  <a:schemeClr val="tx2"/>
                </a:solidFill>
              </a:rPr>
              <a:t>.a {</a:t>
            </a:r>
          </a:p>
          <a:p>
            <a:r>
              <a:rPr lang="mr-IN" sz="1200" dirty="0">
                <a:solidFill>
                  <a:schemeClr val="tx2"/>
                </a:solidFill>
              </a:rPr>
              <a:t>        grid-column-start: 2</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grid</a:t>
            </a:r>
            <a:r>
              <a:rPr lang="mr-IN" sz="1200" dirty="0">
                <a:solidFill>
                  <a:schemeClr val="tx2"/>
                </a:solidFill>
              </a:rPr>
              <a:t>-column-end: 3;</a:t>
            </a:r>
          </a:p>
          <a:p>
            <a:r>
              <a:rPr lang="mr-IN" sz="1200" dirty="0">
                <a:solidFill>
                  <a:schemeClr val="tx2"/>
                </a:solidFill>
              </a:rPr>
              <a:t>        grid-row-start: 1</a:t>
            </a:r>
            <a:r>
              <a:rPr lang="mr-IN" sz="1200" dirty="0" smtClean="0">
                <a:solidFill>
                  <a:schemeClr val="tx2"/>
                </a:solidFill>
              </a:rPr>
              <a:t>;  grid</a:t>
            </a:r>
            <a:r>
              <a:rPr lang="mr-IN" sz="1200" dirty="0">
                <a:solidFill>
                  <a:schemeClr val="tx2"/>
                </a:solidFill>
              </a:rPr>
              <a:t>-row-end: 2</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a:t>
            </a:r>
            <a:endParaRPr lang="mr-IN" sz="1200" dirty="0">
              <a:solidFill>
                <a:schemeClr val="tx2"/>
              </a:solidFill>
            </a:endParaRPr>
          </a:p>
          <a:p>
            <a:r>
              <a:rPr lang="mr-IN" sz="1200" dirty="0" smtClean="0">
                <a:solidFill>
                  <a:schemeClr val="tx2"/>
                </a:solidFill>
              </a:rPr>
              <a:t>.</a:t>
            </a:r>
            <a:r>
              <a:rPr lang="mr-IN" sz="1200" dirty="0">
                <a:solidFill>
                  <a:schemeClr val="tx2"/>
                </a:solidFill>
              </a:rPr>
              <a:t>b {</a:t>
            </a:r>
          </a:p>
          <a:p>
            <a:r>
              <a:rPr lang="mr-IN" sz="1200" dirty="0">
                <a:solidFill>
                  <a:schemeClr val="tx2"/>
                </a:solidFill>
              </a:rPr>
              <a:t>        grid-column-start: </a:t>
            </a:r>
            <a:r>
              <a:rPr lang="mr-IN" sz="1200" dirty="0" smtClean="0">
                <a:solidFill>
                  <a:schemeClr val="tx2"/>
                </a:solidFill>
              </a:rPr>
              <a:t>2</a:t>
            </a:r>
            <a:r>
              <a:rPr lang="en-US" sz="1200" dirty="0">
                <a:solidFill>
                  <a:schemeClr val="tx2"/>
                </a:solidFill>
              </a:rPr>
              <a:t>;</a:t>
            </a:r>
            <a:r>
              <a:rPr lang="mr-IN" sz="1200" dirty="0" smtClean="0">
                <a:solidFill>
                  <a:schemeClr val="tx2"/>
                </a:solidFill>
              </a:rPr>
              <a:t> </a:t>
            </a:r>
            <a:r>
              <a:rPr lang="mr-IN" sz="1200" dirty="0">
                <a:solidFill>
                  <a:schemeClr val="tx2"/>
                </a:solidFill>
              </a:rPr>
              <a:t>grid-column-end: 3;</a:t>
            </a:r>
          </a:p>
          <a:p>
            <a:r>
              <a:rPr lang="mr-IN" sz="1200" dirty="0">
                <a:solidFill>
                  <a:schemeClr val="tx2"/>
                </a:solidFill>
              </a:rPr>
              <a:t>        grid-row-start: </a:t>
            </a:r>
            <a:r>
              <a:rPr lang="mr-IN" sz="1200" dirty="0" smtClean="0">
                <a:solidFill>
                  <a:schemeClr val="tx2"/>
                </a:solidFill>
              </a:rPr>
              <a:t>2</a:t>
            </a:r>
            <a:r>
              <a:rPr lang="en-US" sz="1200" dirty="0" smtClean="0">
                <a:solidFill>
                  <a:schemeClr val="tx2"/>
                </a:solidFill>
              </a:rPr>
              <a:t>; </a:t>
            </a:r>
            <a:r>
              <a:rPr lang="mr-IN" sz="1200" dirty="0" smtClean="0">
                <a:solidFill>
                  <a:schemeClr val="tx2"/>
                </a:solidFill>
              </a:rPr>
              <a:t>grid</a:t>
            </a:r>
            <a:r>
              <a:rPr lang="mr-IN" sz="1200" dirty="0">
                <a:solidFill>
                  <a:schemeClr val="tx2"/>
                </a:solidFill>
              </a:rPr>
              <a:t>-row-end: 3</a:t>
            </a:r>
            <a:r>
              <a:rPr lang="mr-IN" sz="1200" dirty="0" smtClean="0">
                <a:solidFill>
                  <a:schemeClr val="tx2"/>
                </a:solidFill>
              </a:rPr>
              <a:t>;}</a:t>
            </a:r>
            <a:endParaRPr lang="mr-IN" sz="1200" dirty="0">
              <a:solidFill>
                <a:schemeClr val="tx2"/>
              </a:solidFill>
            </a:endParaRPr>
          </a:p>
          <a:p>
            <a:r>
              <a:rPr lang="mr-IN" sz="1200" dirty="0" smtClean="0">
                <a:solidFill>
                  <a:schemeClr val="tx2"/>
                </a:solidFill>
              </a:rPr>
              <a:t>.</a:t>
            </a:r>
            <a:r>
              <a:rPr lang="mr-IN" sz="1200" dirty="0">
                <a:solidFill>
                  <a:schemeClr val="tx2"/>
                </a:solidFill>
              </a:rPr>
              <a:t>c {</a:t>
            </a:r>
          </a:p>
          <a:p>
            <a:r>
              <a:rPr lang="mr-IN" sz="1200" dirty="0">
                <a:solidFill>
                  <a:schemeClr val="tx2"/>
                </a:solidFill>
              </a:rPr>
              <a:t>        grid-column-start: 3</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grid</a:t>
            </a:r>
            <a:r>
              <a:rPr lang="mr-IN" sz="1200" dirty="0">
                <a:solidFill>
                  <a:schemeClr val="tx2"/>
                </a:solidFill>
              </a:rPr>
              <a:t>-column-end: 4;</a:t>
            </a:r>
          </a:p>
          <a:p>
            <a:r>
              <a:rPr lang="mr-IN" sz="1200" dirty="0">
                <a:solidFill>
                  <a:schemeClr val="tx2"/>
                </a:solidFill>
              </a:rPr>
              <a:t>        grid-row-start: 2</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grid</a:t>
            </a:r>
            <a:r>
              <a:rPr lang="mr-IN" sz="1200" dirty="0">
                <a:solidFill>
                  <a:schemeClr val="tx2"/>
                </a:solidFill>
              </a:rPr>
              <a:t>-row-end: 3</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a:t>
            </a:r>
            <a:endParaRPr lang="mr-IN" sz="1200" dirty="0">
              <a:solidFill>
                <a:schemeClr val="tx2"/>
              </a:solidFill>
            </a:endParaRPr>
          </a:p>
          <a:p>
            <a:r>
              <a:rPr lang="mr-IN" sz="1200" dirty="0" smtClean="0">
                <a:solidFill>
                  <a:schemeClr val="tx2"/>
                </a:solidFill>
              </a:rPr>
              <a:t>.</a:t>
            </a:r>
            <a:r>
              <a:rPr lang="mr-IN" sz="1200" dirty="0">
                <a:solidFill>
                  <a:schemeClr val="tx2"/>
                </a:solidFill>
              </a:rPr>
              <a:t>d {</a:t>
            </a:r>
          </a:p>
          <a:p>
            <a:r>
              <a:rPr lang="mr-IN" sz="1200" dirty="0">
                <a:solidFill>
                  <a:schemeClr val="tx2"/>
                </a:solidFill>
              </a:rPr>
              <a:t>        grid-column-start: 1</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 </a:t>
            </a:r>
            <a:r>
              <a:rPr lang="mr-IN" sz="1200" dirty="0">
                <a:solidFill>
                  <a:schemeClr val="tx2"/>
                </a:solidFill>
              </a:rPr>
              <a:t>grid-column-end: 2;</a:t>
            </a:r>
          </a:p>
          <a:p>
            <a:r>
              <a:rPr lang="mr-IN" sz="1200" dirty="0">
                <a:solidFill>
                  <a:schemeClr val="tx2"/>
                </a:solidFill>
              </a:rPr>
              <a:t>        grid-row-start: 1</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grid</a:t>
            </a:r>
            <a:r>
              <a:rPr lang="mr-IN" sz="1200" dirty="0">
                <a:solidFill>
                  <a:schemeClr val="tx2"/>
                </a:solidFill>
              </a:rPr>
              <a:t>-row-end: 2</a:t>
            </a:r>
            <a:r>
              <a:rPr lang="mr-IN" sz="1200" dirty="0" smtClean="0">
                <a:solidFill>
                  <a:schemeClr val="tx2"/>
                </a:solidFill>
              </a:rPr>
              <a:t>;}</a:t>
            </a:r>
            <a:endParaRPr lang="mr-IN" sz="1200" dirty="0">
              <a:solidFill>
                <a:schemeClr val="tx2"/>
              </a:solidFill>
            </a:endParaRPr>
          </a:p>
          <a:p>
            <a:r>
              <a:rPr lang="mr-IN" sz="1200" dirty="0" smtClean="0">
                <a:solidFill>
                  <a:schemeClr val="tx2"/>
                </a:solidFill>
              </a:rPr>
              <a:t>.</a:t>
            </a:r>
            <a:r>
              <a:rPr lang="mr-IN" sz="1200" dirty="0">
                <a:solidFill>
                  <a:schemeClr val="tx2"/>
                </a:solidFill>
              </a:rPr>
              <a:t>e {</a:t>
            </a:r>
          </a:p>
          <a:p>
            <a:r>
              <a:rPr lang="mr-IN" sz="1200" dirty="0">
                <a:solidFill>
                  <a:schemeClr val="tx2"/>
                </a:solidFill>
              </a:rPr>
              <a:t>        grid-column-start: </a:t>
            </a:r>
            <a:r>
              <a:rPr lang="mr-IN" sz="1200" dirty="0" smtClean="0">
                <a:solidFill>
                  <a:schemeClr val="tx2"/>
                </a:solidFill>
              </a:rPr>
              <a:t>1</a:t>
            </a:r>
            <a:r>
              <a:rPr lang="en-US" sz="1200" dirty="0">
                <a:solidFill>
                  <a:schemeClr val="tx2"/>
                </a:solidFill>
              </a:rPr>
              <a:t>;</a:t>
            </a:r>
            <a:r>
              <a:rPr lang="mr-IN" sz="1200" dirty="0" smtClean="0">
                <a:solidFill>
                  <a:schemeClr val="tx2"/>
                </a:solidFill>
              </a:rPr>
              <a:t> </a:t>
            </a:r>
            <a:r>
              <a:rPr lang="mr-IN" sz="1200" dirty="0">
                <a:solidFill>
                  <a:schemeClr val="tx2"/>
                </a:solidFill>
              </a:rPr>
              <a:t>grid-column-end: 2;</a:t>
            </a:r>
          </a:p>
          <a:p>
            <a:r>
              <a:rPr lang="mr-IN" sz="1200" dirty="0">
                <a:solidFill>
                  <a:schemeClr val="tx2"/>
                </a:solidFill>
              </a:rPr>
              <a:t>        grid-row-start: 2</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grid</a:t>
            </a:r>
            <a:r>
              <a:rPr lang="mr-IN" sz="1200" dirty="0">
                <a:solidFill>
                  <a:schemeClr val="tx2"/>
                </a:solidFill>
              </a:rPr>
              <a:t>-row-end: 3</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a:t>
            </a:r>
            <a:endParaRPr lang="mr-IN" sz="1200" dirty="0">
              <a:solidFill>
                <a:schemeClr val="tx2"/>
              </a:solidFill>
            </a:endParaRPr>
          </a:p>
          <a:p>
            <a:r>
              <a:rPr lang="mr-IN" sz="1200" dirty="0" smtClean="0">
                <a:solidFill>
                  <a:schemeClr val="tx2"/>
                </a:solidFill>
              </a:rPr>
              <a:t>.</a:t>
            </a:r>
            <a:r>
              <a:rPr lang="mr-IN" sz="1200" dirty="0">
                <a:solidFill>
                  <a:schemeClr val="tx2"/>
                </a:solidFill>
              </a:rPr>
              <a:t>f {</a:t>
            </a:r>
          </a:p>
          <a:p>
            <a:r>
              <a:rPr lang="mr-IN" sz="1200" dirty="0">
                <a:solidFill>
                  <a:schemeClr val="tx2"/>
                </a:solidFill>
              </a:rPr>
              <a:t>        grid-column-start: 3</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grid</a:t>
            </a:r>
            <a:r>
              <a:rPr lang="mr-IN" sz="1200" dirty="0">
                <a:solidFill>
                  <a:schemeClr val="tx2"/>
                </a:solidFill>
              </a:rPr>
              <a:t>-column-end: 4;</a:t>
            </a:r>
          </a:p>
          <a:p>
            <a:r>
              <a:rPr lang="mr-IN" sz="1200" dirty="0">
                <a:solidFill>
                  <a:schemeClr val="tx2"/>
                </a:solidFill>
              </a:rPr>
              <a:t>        grid-row-start: 1</a:t>
            </a:r>
            <a:r>
              <a:rPr lang="mr-IN" sz="1200" dirty="0" smtClean="0">
                <a:solidFill>
                  <a:schemeClr val="tx2"/>
                </a:solidFill>
              </a:rPr>
              <a:t>;</a:t>
            </a:r>
            <a:r>
              <a:rPr lang="en-US" sz="1200" dirty="0" smtClean="0">
                <a:solidFill>
                  <a:schemeClr val="tx2"/>
                </a:solidFill>
              </a:rPr>
              <a:t> </a:t>
            </a:r>
            <a:r>
              <a:rPr lang="mr-IN" sz="1200" dirty="0" smtClean="0">
                <a:solidFill>
                  <a:schemeClr val="tx2"/>
                </a:solidFill>
              </a:rPr>
              <a:t>grid</a:t>
            </a:r>
            <a:r>
              <a:rPr lang="mr-IN" sz="1200" dirty="0">
                <a:solidFill>
                  <a:schemeClr val="tx2"/>
                </a:solidFill>
              </a:rPr>
              <a:t>-row-end: 2;</a:t>
            </a:r>
          </a:p>
          <a:p>
            <a:r>
              <a:rPr lang="mr-IN" sz="1200" dirty="0">
                <a:solidFill>
                  <a:schemeClr val="tx2"/>
                </a:solidFill>
              </a:rPr>
              <a:t>    }</a:t>
            </a:r>
            <a:endParaRPr lang="en-US" sz="1200" dirty="0">
              <a:solidFill>
                <a:schemeClr val="tx2"/>
              </a:solidFill>
            </a:endParaRPr>
          </a:p>
        </p:txBody>
      </p:sp>
    </p:spTree>
    <p:extLst>
      <p:ext uri="{BB962C8B-B14F-4D97-AF65-F5344CB8AC3E}">
        <p14:creationId xmlns:p14="http://schemas.microsoft.com/office/powerpoint/2010/main" val="317060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Line-based Placement Named Lines</a:t>
            </a:r>
            <a:endParaRPr lang="en-US" dirty="0"/>
          </a:p>
        </p:txBody>
      </p:sp>
      <p:sp>
        <p:nvSpPr>
          <p:cNvPr id="4" name="Content Placeholder 1"/>
          <p:cNvSpPr>
            <a:spLocks noGrp="1"/>
          </p:cNvSpPr>
          <p:nvPr>
            <p:ph idx="1"/>
          </p:nvPr>
        </p:nvSpPr>
        <p:spPr>
          <a:xfrm>
            <a:off x="0" y="2631514"/>
            <a:ext cx="9143999" cy="4092353"/>
          </a:xfrm>
        </p:spPr>
        <p:txBody>
          <a:bodyPr>
            <a:normAutofit/>
          </a:bodyPr>
          <a:lstStyle/>
          <a:p>
            <a:pPr marL="285750" indent="-285750">
              <a:buFont typeface="Arial"/>
              <a:buChar char="•"/>
            </a:pPr>
            <a:r>
              <a:rPr lang="en-US" dirty="0" smtClean="0"/>
              <a:t>Lines can be named rather than </a:t>
            </a:r>
            <a:r>
              <a:rPr lang="en-US" dirty="0"/>
              <a:t>targeting them by number</a:t>
            </a:r>
            <a:r>
              <a:rPr lang="en-US" dirty="0" smtClean="0"/>
              <a:t>. The name of the line is contained </a:t>
            </a:r>
            <a:r>
              <a:rPr lang="en-US" dirty="0"/>
              <a:t>inside brackets. </a:t>
            </a:r>
            <a:r>
              <a:rPr lang="en-US" dirty="0" smtClean="0"/>
              <a:t/>
            </a:r>
            <a:br>
              <a:rPr lang="en-US" dirty="0" smtClean="0"/>
            </a:br>
            <a:endParaRPr lang="en-US" dirty="0" smtClean="0"/>
          </a:p>
          <a:p>
            <a:pPr marL="285750" indent="-285750">
              <a:buFont typeface="Arial"/>
              <a:buChar char="•"/>
            </a:pPr>
            <a:r>
              <a:rPr lang="en-US" dirty="0" smtClean="0"/>
              <a:t>In </a:t>
            </a:r>
            <a:r>
              <a:rPr lang="en-US" dirty="0"/>
              <a:t>the code </a:t>
            </a:r>
            <a:r>
              <a:rPr lang="en-US" dirty="0" smtClean="0"/>
              <a:t>on the next slide, the first column line is named col1</a:t>
            </a:r>
            <a:r>
              <a:rPr lang="en-US" dirty="0"/>
              <a:t>-start </a:t>
            </a:r>
            <a:r>
              <a:rPr lang="en-US" dirty="0" smtClean="0"/>
              <a:t>followed by the </a:t>
            </a:r>
            <a:r>
              <a:rPr lang="en-US" dirty="0"/>
              <a:t>100 pixel first column track. </a:t>
            </a:r>
            <a:r>
              <a:rPr lang="en-US" dirty="0" smtClean="0"/>
              <a:t>Once the lines have been named, you can refer to the names rather than the number.</a:t>
            </a:r>
            <a:br>
              <a:rPr lang="en-US" dirty="0" smtClean="0"/>
            </a:br>
            <a:endParaRPr lang="en-US" dirty="0"/>
          </a:p>
          <a:p>
            <a:pPr marL="285750" indent="-285750">
              <a:buFont typeface="Arial"/>
              <a:buChar char="•"/>
            </a:pPr>
            <a:r>
              <a:rPr lang="en-US" dirty="0" smtClean="0"/>
              <a:t>However, the </a:t>
            </a:r>
            <a:r>
              <a:rPr lang="en-US" dirty="0"/>
              <a:t>line </a:t>
            </a:r>
            <a:r>
              <a:rPr lang="en-US" dirty="0" smtClean="0"/>
              <a:t>numbers are always available </a:t>
            </a:r>
            <a:r>
              <a:rPr lang="en-US" dirty="0"/>
              <a:t>to use - even if you name some or all of your lines.</a:t>
            </a:r>
            <a:endParaRPr lang="en-US" sz="2400" dirty="0"/>
          </a:p>
        </p:txBody>
      </p:sp>
    </p:spTree>
    <p:extLst>
      <p:ext uri="{BB962C8B-B14F-4D97-AF65-F5344CB8AC3E}">
        <p14:creationId xmlns:p14="http://schemas.microsoft.com/office/powerpoint/2010/main" val="413725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8237</TotalTime>
  <Words>1474</Words>
  <Application>Microsoft Macintosh PowerPoint</Application>
  <PresentationFormat>On-screen Show (4:3)</PresentationFormat>
  <Paragraphs>204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Introduction to CSS3 and GitHub</vt:lpstr>
      <vt:lpstr>Week 6 - Agenda</vt:lpstr>
      <vt:lpstr>Week 6 - Agenda</vt:lpstr>
      <vt:lpstr>Introduction</vt:lpstr>
      <vt:lpstr>Defining a Grid</vt:lpstr>
      <vt:lpstr>Defining a Grid - CSS</vt:lpstr>
      <vt:lpstr>Line-based Placement</vt:lpstr>
      <vt:lpstr>Line-Based Placement - CSS</vt:lpstr>
      <vt:lpstr>Line-based Placement Named Lines</vt:lpstr>
      <vt:lpstr>Line-Based Named Lines - CSS</vt:lpstr>
      <vt:lpstr>Defined Grid Areas</vt:lpstr>
      <vt:lpstr>Defined Grid Areas - CSS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Github</dc:title>
  <dc:creator>Luigi Sorbara</dc:creator>
  <cp:lastModifiedBy>Luigi Sorbara</cp:lastModifiedBy>
  <cp:revision>112</cp:revision>
  <dcterms:created xsi:type="dcterms:W3CDTF">2019-03-03T14:25:44Z</dcterms:created>
  <dcterms:modified xsi:type="dcterms:W3CDTF">2019-04-08T14:48:29Z</dcterms:modified>
</cp:coreProperties>
</file>