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85" r:id="rId3"/>
    <p:sldId id="257" r:id="rId4"/>
    <p:sldId id="258" r:id="rId5"/>
    <p:sldId id="270" r:id="rId6"/>
    <p:sldId id="280" r:id="rId7"/>
    <p:sldId id="282" r:id="rId8"/>
    <p:sldId id="275" r:id="rId9"/>
    <p:sldId id="28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1" autoAdjust="0"/>
  </p:normalViewPr>
  <p:slideViewPr>
    <p:cSldViewPr snapToGrid="0" snapToObjects="1">
      <p:cViewPr varScale="1">
        <p:scale>
          <a:sx n="99" d="100"/>
          <a:sy n="9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0705" y="1600200"/>
            <a:ext cx="8545424" cy="1780108"/>
          </a:xfrm>
        </p:spPr>
        <p:txBody>
          <a:bodyPr/>
          <a:lstStyle/>
          <a:p>
            <a:r>
              <a:rPr lang="en-US" dirty="0" smtClean="0"/>
              <a:t>Introduction to CSS3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412572"/>
          </a:xfrm>
        </p:spPr>
        <p:txBody>
          <a:bodyPr>
            <a:normAutofit/>
          </a:bodyPr>
          <a:lstStyle/>
          <a:p>
            <a:r>
              <a:rPr lang="en-US" dirty="0" smtClean="0"/>
              <a:t>Week 6 </a:t>
            </a:r>
            <a:r>
              <a:rPr lang="mr-IN" dirty="0" smtClean="0"/>
              <a:t>–</a:t>
            </a:r>
            <a:r>
              <a:rPr lang="en-US" dirty="0" smtClean="0"/>
              <a:t> Grids </a:t>
            </a:r>
            <a:r>
              <a:rPr lang="mr-IN" dirty="0" smtClean="0"/>
              <a:t>–</a:t>
            </a:r>
            <a:r>
              <a:rPr lang="en-US" dirty="0" smtClean="0"/>
              <a:t> Part II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75467"/>
            <a:ext cx="8229599" cy="3753908"/>
          </a:xfrm>
        </p:spPr>
        <p:txBody>
          <a:bodyPr>
            <a:normAutofit/>
          </a:bodyPr>
          <a:lstStyle/>
          <a:p>
            <a:r>
              <a:rPr lang="en-US" dirty="0" smtClean="0"/>
              <a:t>Let’s continue our work on grids with a reminder below of what is happening this week:</a:t>
            </a:r>
          </a:p>
          <a:p>
            <a:endParaRPr lang="en-US" dirty="0"/>
          </a:p>
          <a:p>
            <a:r>
              <a:rPr lang="en-US" dirty="0" smtClean="0"/>
              <a:t>Just wanted to preview what the schedule is for this week:</a:t>
            </a:r>
          </a:p>
          <a:p>
            <a:endParaRPr lang="en-US" dirty="0"/>
          </a:p>
          <a:p>
            <a:r>
              <a:rPr lang="en-US" dirty="0" smtClean="0"/>
              <a:t>Tuesday </a:t>
            </a:r>
            <a:r>
              <a:rPr lang="mr-IN" dirty="0" smtClean="0"/>
              <a:t>–</a:t>
            </a:r>
            <a:r>
              <a:rPr lang="en-US" dirty="0" smtClean="0"/>
              <a:t> CSS Grids Part II</a:t>
            </a:r>
          </a:p>
          <a:p>
            <a:r>
              <a:rPr lang="en-US" dirty="0" smtClean="0"/>
              <a:t>Wednesday </a:t>
            </a:r>
            <a:r>
              <a:rPr lang="mr-IN" dirty="0" smtClean="0"/>
              <a:t>–</a:t>
            </a:r>
            <a:r>
              <a:rPr lang="en-US" dirty="0" smtClean="0"/>
              <a:t> CSS Grids Part III + Quiz Review</a:t>
            </a:r>
          </a:p>
          <a:p>
            <a:r>
              <a:rPr lang="en-US" dirty="0" smtClean="0"/>
              <a:t>Thursday </a:t>
            </a:r>
            <a:r>
              <a:rPr lang="mr-IN" dirty="0" smtClean="0"/>
              <a:t>–</a:t>
            </a:r>
            <a:r>
              <a:rPr lang="en-US" dirty="0" smtClean="0"/>
              <a:t> Sunday </a:t>
            </a:r>
            <a:r>
              <a:rPr lang="mr-IN" dirty="0" smtClean="0"/>
              <a:t>–</a:t>
            </a:r>
            <a:r>
              <a:rPr lang="en-US" dirty="0" smtClean="0"/>
              <a:t> Quiz Writing Period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6 -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08" y="2356123"/>
            <a:ext cx="8675419" cy="4253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Part I, we have seen how to:</a:t>
            </a:r>
          </a:p>
          <a:p>
            <a:pPr lvl="1"/>
            <a:r>
              <a:rPr lang="en-US" dirty="0" smtClean="0"/>
              <a:t>Define a Grid</a:t>
            </a:r>
          </a:p>
          <a:p>
            <a:pPr lvl="1"/>
            <a:r>
              <a:rPr lang="en-US" dirty="0" smtClean="0"/>
              <a:t>Use Number based and Name based system to line-up the grid</a:t>
            </a:r>
          </a:p>
          <a:p>
            <a:pPr lvl="1"/>
            <a:endParaRPr lang="en-US" dirty="0"/>
          </a:p>
          <a:p>
            <a:r>
              <a:rPr lang="en-US" dirty="0" smtClean="0"/>
              <a:t>In Part II, we will look at three different auto-flow techniques:</a:t>
            </a:r>
          </a:p>
          <a:p>
            <a:pPr lvl="1"/>
            <a:r>
              <a:rPr lang="en-US" dirty="0" smtClean="0"/>
              <a:t>Grid auto-placement</a:t>
            </a:r>
          </a:p>
          <a:p>
            <a:pPr lvl="1"/>
            <a:r>
              <a:rPr lang="en-US" dirty="0" smtClean="0"/>
              <a:t>Grid auto-flow column</a:t>
            </a:r>
          </a:p>
          <a:p>
            <a:pPr lvl="1"/>
            <a:r>
              <a:rPr lang="en-US" dirty="0" smtClean="0"/>
              <a:t>Combination Grid auto-placement and placed items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0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Auto-Placement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14208" y="2646812"/>
            <a:ext cx="8675419" cy="40696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declare a </a:t>
            </a:r>
            <a:r>
              <a:rPr lang="en-US" dirty="0" smtClean="0"/>
              <a:t>grid on </a:t>
            </a:r>
            <a:r>
              <a:rPr lang="en-US" dirty="0"/>
              <a:t>an element and do not position the child elements then the auto-</a:t>
            </a:r>
            <a:r>
              <a:rPr lang="en-US" dirty="0" smtClean="0"/>
              <a:t>placement </a:t>
            </a:r>
            <a:r>
              <a:rPr lang="en-US" dirty="0"/>
              <a:t>algorithm dictates what the browser should do about those unplaced grid items.</a:t>
            </a:r>
          </a:p>
          <a:p>
            <a:endParaRPr lang="en-US" dirty="0"/>
          </a:p>
          <a:p>
            <a:r>
              <a:rPr lang="en-US" dirty="0"/>
              <a:t>In this </a:t>
            </a:r>
            <a:r>
              <a:rPr lang="en-US" dirty="0" smtClean="0"/>
              <a:t>example, there are twelve </a:t>
            </a:r>
            <a:r>
              <a:rPr lang="en-US" dirty="0"/>
              <a:t>boxes.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nth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child property </a:t>
            </a:r>
            <a:r>
              <a:rPr lang="en-US" dirty="0" smtClean="0"/>
              <a:t>is utilized to </a:t>
            </a:r>
            <a:r>
              <a:rPr lang="en-US" dirty="0"/>
              <a:t>switch the background color on the even boxes to make </a:t>
            </a:r>
            <a:r>
              <a:rPr lang="en-US" dirty="0" smtClean="0"/>
              <a:t>the example </a:t>
            </a:r>
            <a:r>
              <a:rPr lang="en-US" dirty="0"/>
              <a:t>clear.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how the grid has been created along with the rows </a:t>
            </a:r>
            <a:r>
              <a:rPr lang="en-US" dirty="0"/>
              <a:t>and columns but </a:t>
            </a:r>
            <a:r>
              <a:rPr lang="en-US" dirty="0" smtClean="0"/>
              <a:t>none of the children have been positioned.  Observe how the boxes lay themselves out on the grid without a specific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Auto-Placement -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065" y="2706066"/>
            <a:ext cx="4513667" cy="4017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div class="wrapper"&gt;</a:t>
            </a:r>
          </a:p>
          <a:p>
            <a:pPr marL="0" indent="0">
              <a:buNone/>
            </a:pPr>
            <a:r>
              <a:rPr lang="en-US" sz="1800" dirty="0"/>
              <a:t>  &lt;div class="box box1"&gt;1&lt;/div&gt;</a:t>
            </a:r>
          </a:p>
          <a:p>
            <a:pPr marL="0" indent="0">
              <a:buNone/>
            </a:pPr>
            <a:r>
              <a:rPr lang="en-US" sz="1800" dirty="0"/>
              <a:t>  &lt;div class="box box2"&gt;2&lt;/div&gt;</a:t>
            </a:r>
          </a:p>
          <a:p>
            <a:pPr marL="0" indent="0">
              <a:buNone/>
            </a:pPr>
            <a:r>
              <a:rPr lang="en-US" sz="1800" dirty="0"/>
              <a:t>  &lt;div class="box"&gt;3&lt;/div&gt;</a:t>
            </a:r>
          </a:p>
          <a:p>
            <a:pPr marL="0" indent="0">
              <a:buNone/>
            </a:pPr>
            <a:r>
              <a:rPr lang="en-US" sz="1800" dirty="0"/>
              <a:t>  &lt;div class="box"&gt;4&lt;/div&gt;</a:t>
            </a:r>
          </a:p>
          <a:p>
            <a:pPr marL="0" indent="0">
              <a:buNone/>
            </a:pPr>
            <a:r>
              <a:rPr lang="en-US" sz="1800" dirty="0"/>
              <a:t>  &lt;div class="box"&gt;5&lt;/div&gt;</a:t>
            </a:r>
          </a:p>
          <a:p>
            <a:pPr marL="0" indent="0">
              <a:buNone/>
            </a:pPr>
            <a:r>
              <a:rPr lang="en-US" sz="1800" dirty="0"/>
              <a:t>  &lt;div class="box"&gt;6&lt;/div&gt;</a:t>
            </a:r>
          </a:p>
          <a:p>
            <a:pPr marL="0" indent="0">
              <a:buNone/>
            </a:pPr>
            <a:r>
              <a:rPr lang="en-US" sz="1800" dirty="0"/>
              <a:t>  &lt;div class="box"&gt;7&lt;/div&gt;</a:t>
            </a:r>
          </a:p>
          <a:p>
            <a:pPr marL="0" indent="0">
              <a:buNone/>
            </a:pPr>
            <a:r>
              <a:rPr lang="en-US" sz="1800" dirty="0"/>
              <a:t>  &lt;div class="box"&gt;8&lt;/div&gt;</a:t>
            </a:r>
          </a:p>
          <a:p>
            <a:pPr marL="0" indent="0">
              <a:buNone/>
            </a:pPr>
            <a:r>
              <a:rPr lang="en-US" sz="1800" dirty="0"/>
              <a:t>  &lt;div class="box"&gt;9&lt;/div&gt;</a:t>
            </a:r>
          </a:p>
          <a:p>
            <a:pPr marL="0" indent="0">
              <a:buNone/>
            </a:pPr>
            <a:r>
              <a:rPr lang="en-US" sz="1800" dirty="0"/>
              <a:t>  &lt;div class="box"&gt;10&lt;/div&gt;</a:t>
            </a:r>
          </a:p>
          <a:p>
            <a:pPr marL="0" indent="0">
              <a:buNone/>
            </a:pPr>
            <a:r>
              <a:rPr lang="en-US" sz="1800" dirty="0"/>
              <a:t>  &lt;div class="box"&gt;11&lt;/div&gt;</a:t>
            </a:r>
          </a:p>
          <a:p>
            <a:pPr marL="0" indent="0">
              <a:buNone/>
            </a:pPr>
            <a:r>
              <a:rPr lang="en-US" sz="1800" dirty="0"/>
              <a:t>  &lt;div class="box"&gt;12&lt;/div&gt;</a:t>
            </a:r>
          </a:p>
          <a:p>
            <a:pPr marL="0" indent="0">
              <a:buNone/>
            </a:pPr>
            <a:r>
              <a:rPr lang="en-US" sz="1800" dirty="0"/>
              <a:t>&lt;/div&gt;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804377" y="2556259"/>
            <a:ext cx="4222955" cy="433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73E87"/>
                </a:solidFill>
              </a:rPr>
              <a:t>body {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margin: 40px;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}</a:t>
            </a:r>
          </a:p>
          <a:p>
            <a:endParaRPr lang="en-US" sz="1200" dirty="0">
              <a:solidFill>
                <a:srgbClr val="073E87"/>
              </a:solidFill>
            </a:endParaRPr>
          </a:p>
          <a:p>
            <a:r>
              <a:rPr lang="en-US" sz="1200" dirty="0">
                <a:solidFill>
                  <a:srgbClr val="073E87"/>
                </a:solidFill>
              </a:rPr>
              <a:t>.box {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background-color: #444;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color: #</a:t>
            </a:r>
            <a:r>
              <a:rPr lang="en-US" sz="1200" dirty="0" err="1">
                <a:solidFill>
                  <a:srgbClr val="073E87"/>
                </a:solidFill>
              </a:rPr>
              <a:t>fff</a:t>
            </a:r>
            <a:r>
              <a:rPr lang="en-US" sz="1200" dirty="0">
                <a:solidFill>
                  <a:srgbClr val="073E87"/>
                </a:solidFill>
              </a:rPr>
              <a:t>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border-radius: 5px;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padding: 20px;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font-size: 150%;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}</a:t>
            </a:r>
          </a:p>
          <a:p>
            <a:endParaRPr lang="en-US" sz="1200" dirty="0">
              <a:solidFill>
                <a:srgbClr val="073E87"/>
              </a:solidFill>
            </a:endParaRPr>
          </a:p>
          <a:p>
            <a:r>
              <a:rPr lang="en-US" sz="1200" dirty="0">
                <a:solidFill>
                  <a:srgbClr val="073E87"/>
                </a:solidFill>
              </a:rPr>
              <a:t>.</a:t>
            </a:r>
            <a:r>
              <a:rPr lang="en-US" sz="1200" dirty="0" err="1">
                <a:solidFill>
                  <a:srgbClr val="073E87"/>
                </a:solidFill>
              </a:rPr>
              <a:t>box:nth-child</a:t>
            </a:r>
            <a:r>
              <a:rPr lang="en-US" sz="1200" dirty="0">
                <a:solidFill>
                  <a:srgbClr val="073E87"/>
                </a:solidFill>
              </a:rPr>
              <a:t>(even) {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background-color: #ccc;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color: #000;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}</a:t>
            </a:r>
          </a:p>
          <a:p>
            <a:endParaRPr lang="en-US" sz="1200" dirty="0">
              <a:solidFill>
                <a:srgbClr val="073E87"/>
              </a:solidFill>
            </a:endParaRPr>
          </a:p>
          <a:p>
            <a:r>
              <a:rPr lang="en-US" sz="1200" dirty="0">
                <a:solidFill>
                  <a:srgbClr val="073E87"/>
                </a:solidFill>
              </a:rPr>
              <a:t>.wrapper {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  width: 600px;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  display: grid;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	grid-gap: 10px;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    grid-template-columns: repeat(6, 100px);</a:t>
            </a:r>
          </a:p>
          <a:p>
            <a:r>
              <a:rPr lang="en-US" sz="1200" dirty="0">
                <a:solidFill>
                  <a:srgbClr val="073E87"/>
                </a:solidFill>
              </a:rPr>
              <a:t>}</a:t>
            </a:r>
            <a:endParaRPr lang="en-US" sz="1200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Auto-Flow Column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14208" y="2646812"/>
            <a:ext cx="8675419" cy="3993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default behavior of </a:t>
            </a:r>
            <a:r>
              <a:rPr lang="en-US" dirty="0" smtClean="0">
                <a:solidFill>
                  <a:srgbClr val="FF0000"/>
                </a:solidFill>
              </a:rPr>
              <a:t>grid-auto-flow </a:t>
            </a:r>
            <a:r>
              <a:rPr lang="en-US" dirty="0" smtClean="0"/>
              <a:t>property is </a:t>
            </a:r>
            <a:r>
              <a:rPr lang="en-US" dirty="0"/>
              <a:t>to layout the elements by row, working along the row until there are no more slots then moving on to the next row.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 row is not declared then an implicit grid track will be created to hold the items.</a:t>
            </a:r>
          </a:p>
          <a:p>
            <a:endParaRPr lang="en-US" dirty="0"/>
          </a:p>
          <a:p>
            <a:r>
              <a:rPr lang="en-US" dirty="0" smtClean="0"/>
              <a:t>This behavior can be changed </a:t>
            </a:r>
            <a:r>
              <a:rPr lang="en-US" dirty="0"/>
              <a:t>by using the </a:t>
            </a:r>
            <a:r>
              <a:rPr lang="en-US" dirty="0">
                <a:solidFill>
                  <a:srgbClr val="FF0000"/>
                </a:solidFill>
              </a:rPr>
              <a:t>grid-auto-flow </a:t>
            </a:r>
            <a:r>
              <a:rPr lang="en-US" dirty="0"/>
              <a:t>property. The default value is row but you can also specify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. The elements will then be laid out column by column, adding new columns if needed.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3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Auto-Flow Column -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7720" y="2692663"/>
            <a:ext cx="3647227" cy="4017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&lt;div class="wrapper"&gt;</a:t>
            </a:r>
          </a:p>
          <a:p>
            <a:pPr marL="0" indent="0">
              <a:buNone/>
            </a:pPr>
            <a:r>
              <a:rPr lang="en-US" sz="1600" dirty="0"/>
              <a:t>  &lt;div class="box"&gt;1&lt;/div&gt;</a:t>
            </a:r>
          </a:p>
          <a:p>
            <a:pPr marL="0" indent="0">
              <a:buNone/>
            </a:pPr>
            <a:r>
              <a:rPr lang="en-US" sz="1600" dirty="0"/>
              <a:t>  &lt;div class="box"&gt;2&lt;/div&gt;</a:t>
            </a:r>
          </a:p>
          <a:p>
            <a:pPr marL="0" indent="0">
              <a:buNone/>
            </a:pPr>
            <a:r>
              <a:rPr lang="en-US" sz="1600" dirty="0"/>
              <a:t>  &lt;div class="box"&gt;3&lt;/div&gt;</a:t>
            </a:r>
          </a:p>
          <a:p>
            <a:pPr marL="0" indent="0">
              <a:buNone/>
            </a:pPr>
            <a:r>
              <a:rPr lang="en-US" sz="1600" dirty="0"/>
              <a:t>  &lt;div class="box"&gt;4&lt;/div&gt;</a:t>
            </a:r>
          </a:p>
          <a:p>
            <a:pPr marL="0" indent="0">
              <a:buNone/>
            </a:pPr>
            <a:r>
              <a:rPr lang="en-US" sz="1600" dirty="0"/>
              <a:t>  &lt;div class="box"&gt;5&lt;/div&gt;</a:t>
            </a:r>
          </a:p>
          <a:p>
            <a:pPr marL="0" indent="0">
              <a:buNone/>
            </a:pPr>
            <a:r>
              <a:rPr lang="en-US" sz="1600" dirty="0"/>
              <a:t>  &lt;div class="box"&gt;6&lt;/div&gt;</a:t>
            </a:r>
          </a:p>
          <a:p>
            <a:pPr marL="0" indent="0">
              <a:buNone/>
            </a:pPr>
            <a:r>
              <a:rPr lang="en-US" sz="1600" dirty="0"/>
              <a:t>  &lt;div class="box"&gt;7&lt;/div&gt;</a:t>
            </a:r>
          </a:p>
          <a:p>
            <a:pPr marL="0" indent="0">
              <a:buNone/>
            </a:pPr>
            <a:r>
              <a:rPr lang="en-US" sz="1600" dirty="0"/>
              <a:t>  &lt;div class="box"&gt;8&lt;/div&gt;</a:t>
            </a:r>
          </a:p>
          <a:p>
            <a:pPr marL="0" indent="0">
              <a:buNone/>
            </a:pPr>
            <a:r>
              <a:rPr lang="en-US" sz="1600" dirty="0"/>
              <a:t>  &lt;div class="box"&gt;9&lt;/div&gt;</a:t>
            </a:r>
          </a:p>
          <a:p>
            <a:pPr marL="0" indent="0">
              <a:buNone/>
            </a:pPr>
            <a:r>
              <a:rPr lang="en-US" sz="1600" dirty="0"/>
              <a:t>  &lt;div class="box"&gt;10&lt;/div&gt;</a:t>
            </a:r>
          </a:p>
          <a:p>
            <a:pPr marL="0" indent="0">
              <a:buNone/>
            </a:pPr>
            <a:r>
              <a:rPr lang="en-US" sz="1600" dirty="0"/>
              <a:t>  &lt;div class="box"&gt;11&lt;/div&gt;</a:t>
            </a:r>
          </a:p>
          <a:p>
            <a:pPr marL="0" indent="0">
              <a:buNone/>
            </a:pPr>
            <a:r>
              <a:rPr lang="en-US" sz="1600" dirty="0"/>
              <a:t>  &lt;div class="box"&gt;12&lt;/div&gt;</a:t>
            </a:r>
          </a:p>
          <a:p>
            <a:pPr marL="0" indent="0">
              <a:buNone/>
            </a:pPr>
            <a:r>
              <a:rPr lang="en-US" sz="1600" dirty="0"/>
              <a:t>&lt;/div&gt;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259965" y="2692663"/>
            <a:ext cx="3426835" cy="4017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body {</a:t>
            </a:r>
          </a:p>
          <a:p>
            <a:pPr marL="0" indent="0">
              <a:buNone/>
            </a:pPr>
            <a:r>
              <a:rPr lang="en-US" sz="1600" dirty="0"/>
              <a:t>  margin: 40px;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.box {</a:t>
            </a:r>
          </a:p>
          <a:p>
            <a:pPr marL="0" indent="0">
              <a:buNone/>
            </a:pPr>
            <a:r>
              <a:rPr lang="en-US" sz="1600" dirty="0"/>
              <a:t>  background-color: #444;</a:t>
            </a:r>
          </a:p>
          <a:p>
            <a:pPr marL="0" indent="0">
              <a:buNone/>
            </a:pPr>
            <a:r>
              <a:rPr lang="en-US" sz="1600" dirty="0"/>
              <a:t>  color: #</a:t>
            </a:r>
            <a:r>
              <a:rPr lang="en-US" sz="1600" dirty="0" err="1"/>
              <a:t>fff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border-radius: 5px;</a:t>
            </a:r>
          </a:p>
          <a:p>
            <a:pPr marL="0" indent="0">
              <a:buNone/>
            </a:pPr>
            <a:r>
              <a:rPr lang="en-US" sz="1600" dirty="0"/>
              <a:t>  padding: 20px;</a:t>
            </a:r>
          </a:p>
          <a:p>
            <a:pPr marL="0" indent="0">
              <a:buNone/>
            </a:pPr>
            <a:r>
              <a:rPr lang="en-US" sz="1600" dirty="0"/>
              <a:t>  font-size: 150%;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box:nth-child</a:t>
            </a:r>
            <a:r>
              <a:rPr lang="en-US" sz="1600" dirty="0"/>
              <a:t>(even) {</a:t>
            </a:r>
          </a:p>
          <a:p>
            <a:pPr marL="0" indent="0">
              <a:buNone/>
            </a:pPr>
            <a:r>
              <a:rPr lang="en-US" sz="1600" dirty="0"/>
              <a:t>  background-color: #ccc;</a:t>
            </a:r>
          </a:p>
          <a:p>
            <a:pPr marL="0" indent="0">
              <a:buNone/>
            </a:pPr>
            <a:r>
              <a:rPr lang="en-US" sz="1600" dirty="0"/>
              <a:t>  color: #000;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.wrapper {</a:t>
            </a:r>
          </a:p>
          <a:p>
            <a:pPr marL="0" indent="0">
              <a:buNone/>
            </a:pPr>
            <a:r>
              <a:rPr lang="en-US" sz="1600" dirty="0"/>
              <a:t>  width: 600px;</a:t>
            </a:r>
          </a:p>
          <a:p>
            <a:pPr marL="0" indent="0">
              <a:buNone/>
            </a:pPr>
            <a:r>
              <a:rPr lang="en-US" sz="1600" dirty="0"/>
              <a:t>  display: grid;</a:t>
            </a:r>
          </a:p>
          <a:p>
            <a:pPr marL="0" indent="0">
              <a:buNone/>
            </a:pPr>
            <a:r>
              <a:rPr lang="en-US" sz="1600" dirty="0"/>
              <a:t>  grid-gap: 10px;</a:t>
            </a:r>
          </a:p>
          <a:p>
            <a:pPr marL="0" indent="0">
              <a:buNone/>
            </a:pPr>
            <a:r>
              <a:rPr lang="en-US" sz="1600" dirty="0"/>
              <a:t>  grid-template-columns: repeat(6, 100px);</a:t>
            </a:r>
          </a:p>
          <a:p>
            <a:pPr marL="0" indent="0">
              <a:buNone/>
            </a:pPr>
            <a:r>
              <a:rPr lang="en-US" sz="1600" dirty="0"/>
              <a:t>  grid-template-rows: 100px 100px 100px;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>
                <a:solidFill>
                  <a:srgbClr val="FF0000"/>
                </a:solidFill>
              </a:rPr>
              <a:t>grid-auto-flow: column;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6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 Auto Placement and Placed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0" y="2631514"/>
            <a:ext cx="9143999" cy="409235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If a child element </a:t>
            </a:r>
            <a:r>
              <a:rPr lang="en-US" b="1" dirty="0"/>
              <a:t>has</a:t>
            </a:r>
            <a:r>
              <a:rPr lang="en-US" dirty="0"/>
              <a:t> been placed then the auto-placement algorithm </a:t>
            </a:r>
            <a:r>
              <a:rPr lang="en-US" dirty="0" smtClean="0"/>
              <a:t>will: </a:t>
            </a:r>
            <a:br>
              <a:rPr lang="en-US" dirty="0" smtClean="0"/>
            </a:br>
            <a:endParaRPr lang="en-US" dirty="0" smtClean="0"/>
          </a:p>
          <a:p>
            <a:pPr marL="587693" lvl="1" indent="-285750">
              <a:buFont typeface="Arial"/>
              <a:buChar char="•"/>
            </a:pPr>
            <a:r>
              <a:rPr lang="en-US" dirty="0" smtClean="0"/>
              <a:t>place those particular element(s) first </a:t>
            </a:r>
          </a:p>
          <a:p>
            <a:pPr marL="587693" lvl="1" indent="-285750">
              <a:buFont typeface="Arial"/>
              <a:buChar char="•"/>
            </a:pPr>
            <a:r>
              <a:rPr lang="en-US" dirty="0" smtClean="0"/>
              <a:t>then calculate the placement of the remaining child </a:t>
            </a:r>
            <a:r>
              <a:rPr lang="en-US" dirty="0"/>
              <a:t>elements that have not been placed.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example on the next slide shows “box2” being placed and having the property of spanning three grid lines.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remainder of </a:t>
            </a:r>
            <a:r>
              <a:rPr lang="en-US" dirty="0"/>
              <a:t>the boxes </a:t>
            </a:r>
            <a:r>
              <a:rPr lang="en-US" dirty="0" smtClean="0"/>
              <a:t>resume with the previous lay out.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2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Grid Auto Placement and </a:t>
            </a:r>
            <a:r>
              <a:rPr lang="en-US" dirty="0" smtClean="0"/>
              <a:t>Placed -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065" y="2552710"/>
            <a:ext cx="4314345" cy="417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&lt;div class="wrapper"&gt;</a:t>
            </a:r>
          </a:p>
          <a:p>
            <a:pPr marL="0" indent="0">
              <a:buNone/>
            </a:pPr>
            <a:r>
              <a:rPr lang="en-US" sz="1600" dirty="0"/>
              <a:t>  &lt;div class="box"&gt;1&lt;/div&gt;</a:t>
            </a:r>
          </a:p>
          <a:p>
            <a:pPr marL="0" indent="0">
              <a:buNone/>
            </a:pPr>
            <a:r>
              <a:rPr lang="en-US" sz="1600" dirty="0"/>
              <a:t>  &lt;div class="box box2"&gt;2&lt;/div&gt;</a:t>
            </a:r>
          </a:p>
          <a:p>
            <a:pPr marL="0" indent="0">
              <a:buNone/>
            </a:pPr>
            <a:r>
              <a:rPr lang="en-US" sz="1600" dirty="0"/>
              <a:t>  &lt;div class="box"&gt;3&lt;/div&gt;</a:t>
            </a:r>
          </a:p>
          <a:p>
            <a:pPr marL="0" indent="0">
              <a:buNone/>
            </a:pPr>
            <a:r>
              <a:rPr lang="en-US" sz="1600" dirty="0"/>
              <a:t>  &lt;div class="box"&gt;4&lt;/div&gt;</a:t>
            </a:r>
          </a:p>
          <a:p>
            <a:pPr marL="0" indent="0">
              <a:buNone/>
            </a:pPr>
            <a:r>
              <a:rPr lang="en-US" sz="1600" dirty="0"/>
              <a:t>  &lt;div class="box"&gt;5&lt;/div&gt;</a:t>
            </a:r>
          </a:p>
          <a:p>
            <a:pPr marL="0" indent="0">
              <a:buNone/>
            </a:pPr>
            <a:r>
              <a:rPr lang="en-US" sz="1600" dirty="0"/>
              <a:t>  &lt;div class="box"&gt;6&lt;/div&gt;</a:t>
            </a:r>
          </a:p>
          <a:p>
            <a:pPr marL="0" indent="0">
              <a:buNone/>
            </a:pPr>
            <a:r>
              <a:rPr lang="en-US" sz="1600" dirty="0"/>
              <a:t>  &lt;div class="box"&gt;7&lt;/div&gt;</a:t>
            </a:r>
          </a:p>
          <a:p>
            <a:pPr marL="0" indent="0">
              <a:buNone/>
            </a:pPr>
            <a:r>
              <a:rPr lang="en-US" sz="1600" dirty="0"/>
              <a:t>  &lt;div class="box"&gt;8&lt;/div&gt;</a:t>
            </a:r>
          </a:p>
          <a:p>
            <a:pPr marL="0" indent="0">
              <a:buNone/>
            </a:pPr>
            <a:r>
              <a:rPr lang="en-US" sz="1600" dirty="0"/>
              <a:t>  &lt;div class="box"&gt;9&lt;/div&gt;</a:t>
            </a:r>
          </a:p>
          <a:p>
            <a:pPr marL="0" indent="0">
              <a:buNone/>
            </a:pPr>
            <a:r>
              <a:rPr lang="en-US" sz="1600" dirty="0"/>
              <a:t>  &lt;div class="box"&gt;10&lt;/div&gt;</a:t>
            </a:r>
          </a:p>
          <a:p>
            <a:pPr marL="0" indent="0">
              <a:buNone/>
            </a:pPr>
            <a:r>
              <a:rPr lang="en-US" sz="1600" dirty="0"/>
              <a:t>  &lt;div class="box"&gt;11&lt;/div&gt;</a:t>
            </a:r>
          </a:p>
          <a:p>
            <a:pPr marL="0" indent="0">
              <a:buNone/>
            </a:pPr>
            <a:r>
              <a:rPr lang="en-US" sz="1600" dirty="0"/>
              <a:t>  &lt;div class="box"&gt;12&lt;/div&gt;</a:t>
            </a:r>
          </a:p>
          <a:p>
            <a:pPr marL="0" indent="0">
              <a:buNone/>
            </a:pPr>
            <a:r>
              <a:rPr lang="en-US" sz="1600" dirty="0"/>
              <a:t>&lt;/div&gt;</a:t>
            </a:r>
            <a:endParaRPr lang="mr-IN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695482" y="2552709"/>
            <a:ext cx="4417918" cy="4183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body </a:t>
            </a:r>
            <a:r>
              <a:rPr lang="en-US" sz="1600" dirty="0" smtClean="0"/>
              <a:t>{ margin</a:t>
            </a:r>
            <a:r>
              <a:rPr lang="en-US" sz="1600" dirty="0"/>
              <a:t>: 40px</a:t>
            </a:r>
            <a:r>
              <a:rPr lang="en-US" sz="1600" dirty="0" smtClean="0"/>
              <a:t>;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.box {</a:t>
            </a:r>
          </a:p>
          <a:p>
            <a:pPr marL="0" indent="0">
              <a:buNone/>
            </a:pPr>
            <a:r>
              <a:rPr lang="en-US" sz="1600" dirty="0"/>
              <a:t>  background-color: #444;</a:t>
            </a:r>
          </a:p>
          <a:p>
            <a:pPr marL="0" indent="0">
              <a:buNone/>
            </a:pPr>
            <a:r>
              <a:rPr lang="en-US" sz="1600" dirty="0"/>
              <a:t>  color: #</a:t>
            </a:r>
            <a:r>
              <a:rPr lang="en-US" sz="1600" dirty="0" err="1"/>
              <a:t>fff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border-radius: 5px;</a:t>
            </a:r>
          </a:p>
          <a:p>
            <a:pPr marL="0" indent="0">
              <a:buNone/>
            </a:pPr>
            <a:r>
              <a:rPr lang="en-US" sz="1600" dirty="0"/>
              <a:t>  padding: 20px;</a:t>
            </a:r>
          </a:p>
          <a:p>
            <a:pPr marL="0" indent="0">
              <a:buNone/>
            </a:pPr>
            <a:r>
              <a:rPr lang="en-US" sz="1600" dirty="0"/>
              <a:t>  font-size: 150%;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.</a:t>
            </a:r>
            <a:r>
              <a:rPr lang="en-US" sz="1600" dirty="0" err="1"/>
              <a:t>box:nth-child</a:t>
            </a:r>
            <a:r>
              <a:rPr lang="en-US" sz="1600" dirty="0"/>
              <a:t>(even) {</a:t>
            </a:r>
          </a:p>
          <a:p>
            <a:pPr marL="0" indent="0">
              <a:buNone/>
            </a:pPr>
            <a:r>
              <a:rPr lang="en-US" sz="1600" dirty="0"/>
              <a:t>  background-color: #ccc;</a:t>
            </a:r>
          </a:p>
          <a:p>
            <a:pPr marL="0" indent="0">
              <a:buNone/>
            </a:pPr>
            <a:r>
              <a:rPr lang="en-US" sz="1600" dirty="0"/>
              <a:t>  color: #000;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.wrapper {</a:t>
            </a:r>
          </a:p>
          <a:p>
            <a:pPr marL="0" indent="0">
              <a:buNone/>
            </a:pPr>
            <a:r>
              <a:rPr lang="en-US" sz="1600" dirty="0"/>
              <a:t>  width: 600px;</a:t>
            </a:r>
          </a:p>
          <a:p>
            <a:pPr marL="0" indent="0">
              <a:buNone/>
            </a:pPr>
            <a:r>
              <a:rPr lang="en-US" sz="1600" dirty="0"/>
              <a:t>  display: grid;</a:t>
            </a:r>
          </a:p>
          <a:p>
            <a:pPr marL="0" indent="0">
              <a:buNone/>
            </a:pPr>
            <a:r>
              <a:rPr lang="en-US" sz="1600" dirty="0"/>
              <a:t>  grid-template-columns: repeat(6, 100px);</a:t>
            </a:r>
          </a:p>
          <a:p>
            <a:pPr marL="0" indent="0">
              <a:buNone/>
            </a:pPr>
            <a:r>
              <a:rPr lang="en-US" sz="1600" dirty="0"/>
              <a:t>  grid-gap: 10px;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.box2 {</a:t>
            </a:r>
          </a:p>
          <a:p>
            <a:pPr marL="0" indent="0">
              <a:buNone/>
            </a:pPr>
            <a:r>
              <a:rPr lang="en-US" sz="1600" dirty="0"/>
              <a:t>  grid-column: 3 / 6;</a:t>
            </a:r>
          </a:p>
          <a:p>
            <a:pPr marL="0" indent="0">
              <a:buNone/>
            </a:pPr>
            <a:r>
              <a:rPr lang="en-US" sz="1600" dirty="0"/>
              <a:t>  grid-row: 2 / 3;</a:t>
            </a:r>
          </a:p>
          <a:p>
            <a:pPr marL="0" indent="0">
              <a:buNone/>
            </a:pPr>
            <a:r>
              <a:rPr lang="en-US" sz="1600" dirty="0"/>
              <a:t>  outline: 2px solid red;</a:t>
            </a:r>
          </a:p>
          <a:p>
            <a:pPr marL="0" indent="0">
              <a:buNone/>
            </a:pPr>
            <a:r>
              <a:rPr lang="en-US" sz="1600" dirty="0"/>
              <a:t>  z-index: 10;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038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8925</TotalTime>
  <Words>1271</Words>
  <Application>Microsoft Macintosh PowerPoint</Application>
  <PresentationFormat>On-screen Show (4:3)</PresentationFormat>
  <Paragraphs>162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Introduction to CSS3 and GitHub</vt:lpstr>
      <vt:lpstr>Week 6 - Agenda</vt:lpstr>
      <vt:lpstr>Re-Introduction</vt:lpstr>
      <vt:lpstr>Grid Auto-Placement</vt:lpstr>
      <vt:lpstr>Grid Auto-Placement - CSS</vt:lpstr>
      <vt:lpstr>Grid Auto-Flow Column</vt:lpstr>
      <vt:lpstr>Grid Auto-Flow Column - CSS</vt:lpstr>
      <vt:lpstr>Grid Auto Placement and Placed</vt:lpstr>
      <vt:lpstr>Grid Auto Placement and Placed - CSS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Luigi Sorbara</dc:creator>
  <cp:lastModifiedBy>Luigi Sorbara</cp:lastModifiedBy>
  <cp:revision>117</cp:revision>
  <dcterms:created xsi:type="dcterms:W3CDTF">2019-03-03T14:25:44Z</dcterms:created>
  <dcterms:modified xsi:type="dcterms:W3CDTF">2019-04-09T02:17:23Z</dcterms:modified>
</cp:coreProperties>
</file>