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move the slide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162E452-06A2-4247-BF9B-AAF045FD938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56BF7D-D3DC-4223-BB7C-D99F48DBEFD6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78D8CF-B61E-4D12-B682-01FEF13F5216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0BF20C-C5D3-49E5-922D-E57CE8148B8A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B5B199-1BA7-45C9-A7F8-7A83405955C2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5C013B-9D75-4EE6-9CA4-3E2835872AEF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0D11E9-269F-48DC-B477-AFF4BE7E85C9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3856EB-D224-4208-917F-E9AE58064899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A491F0-8204-4483-8944-9F7DAFA356C8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61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7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335" name="Text 0"/>
          <p:cNvSpPr/>
          <p:nvPr/>
        </p:nvSpPr>
        <p:spPr>
          <a:xfrm>
            <a:off x="793800" y="2691360"/>
            <a:ext cx="75560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030303"/>
                </a:solidFill>
                <a:latin typeface="DM Sans Semi Bold"/>
                <a:ea typeface="DM Sans Semi Bold"/>
              </a:rPr>
              <a:t>HIPAA Compliance Overview</a:t>
            </a:r>
            <a:endParaRPr b="0" lang="en-IN" sz="4450" spc="-1" strike="noStrike">
              <a:latin typeface="Arial"/>
            </a:endParaRPr>
          </a:p>
        </p:txBody>
      </p:sp>
      <p:sp>
        <p:nvSpPr>
          <p:cNvPr id="336" name="Text 1"/>
          <p:cNvSpPr/>
          <p:nvPr/>
        </p:nvSpPr>
        <p:spPr>
          <a:xfrm>
            <a:off x="793800" y="4449240"/>
            <a:ext cx="75560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This presentation outlines the essential aspects of HIPAA compliance and its crucial role in safeguarding patient data and security within the healthcare landscape.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 0"/>
          <p:cNvSpPr/>
          <p:nvPr/>
        </p:nvSpPr>
        <p:spPr>
          <a:xfrm>
            <a:off x="793800" y="1992600"/>
            <a:ext cx="754344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030303"/>
                </a:solidFill>
                <a:latin typeface="DM Sans Semi Bold"/>
                <a:ea typeface="DM Sans Semi Bold"/>
              </a:rPr>
              <a:t>What is HIPAA Compliance?</a:t>
            </a:r>
            <a:endParaRPr b="0" lang="en-IN" sz="4450" spc="-1" strike="noStrike">
              <a:latin typeface="Arial"/>
            </a:endParaRPr>
          </a:p>
        </p:txBody>
      </p:sp>
      <p:sp>
        <p:nvSpPr>
          <p:cNvPr id="338" name="Text 1"/>
          <p:cNvSpPr/>
          <p:nvPr/>
        </p:nvSpPr>
        <p:spPr>
          <a:xfrm>
            <a:off x="793800" y="315504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The Health Insurance Portability and Accountability Act (HIPAA) is a federal law that sets national standards for protecting sensitive patient health information (PHI).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339" name="Text 2"/>
          <p:cNvSpPr/>
          <p:nvPr/>
        </p:nvSpPr>
        <p:spPr>
          <a:xfrm>
            <a:off x="793800" y="43628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30303"/>
                </a:solidFill>
                <a:latin typeface="DM Sans Semi Bold"/>
                <a:ea typeface="DM Sans Semi Bold"/>
              </a:rPr>
              <a:t>Privacy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40" name="Text 3"/>
          <p:cNvSpPr/>
          <p:nvPr/>
        </p:nvSpPr>
        <p:spPr>
          <a:xfrm>
            <a:off x="793800" y="4944240"/>
            <a:ext cx="624420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HIPAA's Privacy Rule protects patient information, enabling individuals to control their data.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341" name="Text 4"/>
          <p:cNvSpPr/>
          <p:nvPr/>
        </p:nvSpPr>
        <p:spPr>
          <a:xfrm>
            <a:off x="7599600" y="43628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30303"/>
                </a:solidFill>
                <a:latin typeface="DM Sans Semi Bold"/>
                <a:ea typeface="DM Sans Semi Bold"/>
              </a:rPr>
              <a:t>Security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42" name="Text 5"/>
          <p:cNvSpPr/>
          <p:nvPr/>
        </p:nvSpPr>
        <p:spPr>
          <a:xfrm>
            <a:off x="7599600" y="4944240"/>
            <a:ext cx="62442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The Security Rule ensures the confidentiality, integrity, and availability of electronic patient health information (ePHI).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>
            <a:off x="12600000" y="7524000"/>
            <a:ext cx="1980000" cy="669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 0"/>
          <p:cNvSpPr/>
          <p:nvPr/>
        </p:nvSpPr>
        <p:spPr>
          <a:xfrm>
            <a:off x="793800" y="1078200"/>
            <a:ext cx="71395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030303"/>
                </a:solidFill>
                <a:latin typeface="DM Sans Semi Bold"/>
                <a:ea typeface="DM Sans Semi Bold"/>
              </a:rPr>
              <a:t>Key Components of HIPAA</a:t>
            </a:r>
            <a:endParaRPr b="0" lang="en-IN" sz="4450" spc="-1" strike="noStrike">
              <a:latin typeface="Arial"/>
            </a:endParaRPr>
          </a:p>
        </p:txBody>
      </p:sp>
      <p:sp>
        <p:nvSpPr>
          <p:cNvPr id="345" name="Text 1"/>
          <p:cNvSpPr/>
          <p:nvPr/>
        </p:nvSpPr>
        <p:spPr>
          <a:xfrm>
            <a:off x="793800" y="224064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HIPAA encompasses various rules and regulations designed to protect patient information.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346" name="Shape 2"/>
          <p:cNvSpPr/>
          <p:nvPr/>
        </p:nvSpPr>
        <p:spPr>
          <a:xfrm>
            <a:off x="793800" y="2858760"/>
            <a:ext cx="4196160" cy="2395440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Text 3"/>
          <p:cNvSpPr/>
          <p:nvPr/>
        </p:nvSpPr>
        <p:spPr>
          <a:xfrm>
            <a:off x="1020600" y="30855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Privacy Rule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48" name="Text 4"/>
          <p:cNvSpPr/>
          <p:nvPr/>
        </p:nvSpPr>
        <p:spPr>
          <a:xfrm>
            <a:off x="1020600" y="3575880"/>
            <a:ext cx="37422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Protects patient information, enabling individuals to control their data.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349" name="Shape 5"/>
          <p:cNvSpPr/>
          <p:nvPr/>
        </p:nvSpPr>
        <p:spPr>
          <a:xfrm>
            <a:off x="5217120" y="2858760"/>
            <a:ext cx="4196160" cy="2395440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Text 6"/>
          <p:cNvSpPr/>
          <p:nvPr/>
        </p:nvSpPr>
        <p:spPr>
          <a:xfrm>
            <a:off x="5443920" y="30855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Security Rule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51" name="Text 7"/>
          <p:cNvSpPr/>
          <p:nvPr/>
        </p:nvSpPr>
        <p:spPr>
          <a:xfrm>
            <a:off x="5443920" y="3575880"/>
            <a:ext cx="3742200" cy="14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Ensures the confidentiality, integrity, and availability of electronic patient health information (ePHI).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352" name="Shape 8"/>
          <p:cNvSpPr/>
          <p:nvPr/>
        </p:nvSpPr>
        <p:spPr>
          <a:xfrm>
            <a:off x="9640080" y="2858760"/>
            <a:ext cx="4196160" cy="2395440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Text 9"/>
          <p:cNvSpPr/>
          <p:nvPr/>
        </p:nvSpPr>
        <p:spPr>
          <a:xfrm>
            <a:off x="9866880" y="3085560"/>
            <a:ext cx="32893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Breach Notification Rule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54" name="Text 10"/>
          <p:cNvSpPr/>
          <p:nvPr/>
        </p:nvSpPr>
        <p:spPr>
          <a:xfrm>
            <a:off x="9866880" y="3575880"/>
            <a:ext cx="37422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Ensures timely reporting of breaches, protecting patient information.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355" name="Shape 11"/>
          <p:cNvSpPr/>
          <p:nvPr/>
        </p:nvSpPr>
        <p:spPr>
          <a:xfrm>
            <a:off x="793800" y="5481360"/>
            <a:ext cx="6407640" cy="1669320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Text 12"/>
          <p:cNvSpPr/>
          <p:nvPr/>
        </p:nvSpPr>
        <p:spPr>
          <a:xfrm>
            <a:off x="1020600" y="57081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Enforcement Rule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57" name="Text 13"/>
          <p:cNvSpPr/>
          <p:nvPr/>
        </p:nvSpPr>
        <p:spPr>
          <a:xfrm>
            <a:off x="1020600" y="6198480"/>
            <a:ext cx="59540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Imposes penalties for non-compliance, deterring violations.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358" name="Shape 14"/>
          <p:cNvSpPr/>
          <p:nvPr/>
        </p:nvSpPr>
        <p:spPr>
          <a:xfrm>
            <a:off x="7428600" y="5481360"/>
            <a:ext cx="6407640" cy="1669320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Text 15"/>
          <p:cNvSpPr/>
          <p:nvPr/>
        </p:nvSpPr>
        <p:spPr>
          <a:xfrm>
            <a:off x="7655400" y="57081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Omnibus Rule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60" name="Text 16"/>
          <p:cNvSpPr/>
          <p:nvPr/>
        </p:nvSpPr>
        <p:spPr>
          <a:xfrm>
            <a:off x="7655400" y="6198480"/>
            <a:ext cx="59540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Extends compliance requirements to business associates who handle PHI.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>
            <a:off x="12600000" y="7524000"/>
            <a:ext cx="1980000" cy="669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363" name="Text 0"/>
          <p:cNvSpPr/>
          <p:nvPr/>
        </p:nvSpPr>
        <p:spPr>
          <a:xfrm>
            <a:off x="729360" y="573840"/>
            <a:ext cx="7684560" cy="13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100"/>
              </a:lnSpc>
              <a:buNone/>
              <a:tabLst>
                <a:tab algn="l" pos="0"/>
              </a:tabLst>
            </a:pPr>
            <a:r>
              <a:rPr b="0" lang="en-US" sz="4100" spc="-1" strike="noStrike">
                <a:solidFill>
                  <a:srgbClr val="030303"/>
                </a:solidFill>
                <a:latin typeface="DM Sans Semi Bold"/>
                <a:ea typeface="DM Sans Semi Bold"/>
              </a:rPr>
              <a:t>Key Security Measures for HIPAA Compliance</a:t>
            </a:r>
            <a:endParaRPr b="0" lang="en-IN" sz="4100" spc="-1" strike="noStrike">
              <a:latin typeface="Arial"/>
            </a:endParaRPr>
          </a:p>
        </p:txBody>
      </p:sp>
      <p:sp>
        <p:nvSpPr>
          <p:cNvPr id="364" name="Text 1"/>
          <p:cNvSpPr/>
          <p:nvPr/>
        </p:nvSpPr>
        <p:spPr>
          <a:xfrm>
            <a:off x="729360" y="2189520"/>
            <a:ext cx="768456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Implementing these security measures is essential for protecting sensitive patient information.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5" name="Shape 2"/>
          <p:cNvSpPr/>
          <p:nvPr/>
        </p:nvSpPr>
        <p:spPr>
          <a:xfrm>
            <a:off x="729360" y="3325320"/>
            <a:ext cx="468720" cy="4687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Text 3"/>
          <p:cNvSpPr/>
          <p:nvPr/>
        </p:nvSpPr>
        <p:spPr>
          <a:xfrm>
            <a:off x="909360" y="3403440"/>
            <a:ext cx="10836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24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1</a:t>
            </a:r>
            <a:endParaRPr b="0" lang="en-IN" sz="2450" spc="-1" strike="noStrike">
              <a:latin typeface="Arial"/>
            </a:endParaRPr>
          </a:p>
        </p:txBody>
      </p:sp>
      <p:sp>
        <p:nvSpPr>
          <p:cNvPr id="367" name="Text 4"/>
          <p:cNvSpPr/>
          <p:nvPr/>
        </p:nvSpPr>
        <p:spPr>
          <a:xfrm>
            <a:off x="1406880" y="3325320"/>
            <a:ext cx="306072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51"/>
              </a:lnSpc>
              <a:buNone/>
              <a:tabLst>
                <a:tab algn="l" pos="0"/>
              </a:tabLst>
            </a:pPr>
            <a:r>
              <a:rPr b="0" lang="en-US" sz="20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Two-Factor Authentication</a:t>
            </a:r>
            <a:endParaRPr b="0" lang="en-IN" sz="2050" spc="-1" strike="noStrike">
              <a:latin typeface="Arial"/>
            </a:endParaRPr>
          </a:p>
        </p:txBody>
      </p:sp>
      <p:sp>
        <p:nvSpPr>
          <p:cNvPr id="368" name="Text 5"/>
          <p:cNvSpPr/>
          <p:nvPr/>
        </p:nvSpPr>
        <p:spPr>
          <a:xfrm>
            <a:off x="1406880" y="4101840"/>
            <a:ext cx="3060720" cy="10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Ensures that only authorized individuals can access patient data.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9" name="Shape 6"/>
          <p:cNvSpPr/>
          <p:nvPr/>
        </p:nvSpPr>
        <p:spPr>
          <a:xfrm>
            <a:off x="4676040" y="3325320"/>
            <a:ext cx="468720" cy="4687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Text 7"/>
          <p:cNvSpPr/>
          <p:nvPr/>
        </p:nvSpPr>
        <p:spPr>
          <a:xfrm>
            <a:off x="4820400" y="3403440"/>
            <a:ext cx="18000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24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2</a:t>
            </a:r>
            <a:endParaRPr b="0" lang="en-IN" sz="2450" spc="-1" strike="noStrike">
              <a:latin typeface="Arial"/>
            </a:endParaRPr>
          </a:p>
        </p:txBody>
      </p:sp>
      <p:sp>
        <p:nvSpPr>
          <p:cNvPr id="371" name="Text 8"/>
          <p:cNvSpPr/>
          <p:nvPr/>
        </p:nvSpPr>
        <p:spPr>
          <a:xfrm>
            <a:off x="5353560" y="3325320"/>
            <a:ext cx="2605320" cy="3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buNone/>
              <a:tabLst>
                <a:tab algn="l" pos="0"/>
              </a:tabLst>
            </a:pPr>
            <a:r>
              <a:rPr b="0" lang="en-US" sz="20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Encryption</a:t>
            </a:r>
            <a:endParaRPr b="0" lang="en-IN" sz="2050" spc="-1" strike="noStrike">
              <a:latin typeface="Arial"/>
            </a:endParaRPr>
          </a:p>
        </p:txBody>
      </p:sp>
      <p:sp>
        <p:nvSpPr>
          <p:cNvPr id="372" name="Text 9"/>
          <p:cNvSpPr/>
          <p:nvPr/>
        </p:nvSpPr>
        <p:spPr>
          <a:xfrm>
            <a:off x="5353560" y="3776040"/>
            <a:ext cx="3060720" cy="10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Protects patient information from unauthorized access while in transit or at rest.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3" name="Shape 10"/>
          <p:cNvSpPr/>
          <p:nvPr/>
        </p:nvSpPr>
        <p:spPr>
          <a:xfrm>
            <a:off x="729360" y="5545080"/>
            <a:ext cx="468720" cy="4687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Text 11"/>
          <p:cNvSpPr/>
          <p:nvPr/>
        </p:nvSpPr>
        <p:spPr>
          <a:xfrm>
            <a:off x="870480" y="5623200"/>
            <a:ext cx="18684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24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3</a:t>
            </a:r>
            <a:endParaRPr b="0" lang="en-IN" sz="2450" spc="-1" strike="noStrike">
              <a:latin typeface="Arial"/>
            </a:endParaRPr>
          </a:p>
        </p:txBody>
      </p:sp>
      <p:sp>
        <p:nvSpPr>
          <p:cNvPr id="375" name="Text 12"/>
          <p:cNvSpPr/>
          <p:nvPr/>
        </p:nvSpPr>
        <p:spPr>
          <a:xfrm>
            <a:off x="1406880" y="5545080"/>
            <a:ext cx="306072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51"/>
              </a:lnSpc>
              <a:buNone/>
              <a:tabLst>
                <a:tab algn="l" pos="0"/>
              </a:tabLst>
            </a:pPr>
            <a:r>
              <a:rPr b="0" lang="en-US" sz="20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Access Logs and Monitoring</a:t>
            </a:r>
            <a:endParaRPr b="0" lang="en-IN" sz="2050" spc="-1" strike="noStrike">
              <a:latin typeface="Arial"/>
            </a:endParaRPr>
          </a:p>
        </p:txBody>
      </p:sp>
      <p:sp>
        <p:nvSpPr>
          <p:cNvPr id="376" name="Text 13"/>
          <p:cNvSpPr/>
          <p:nvPr/>
        </p:nvSpPr>
        <p:spPr>
          <a:xfrm>
            <a:off x="1406880" y="6321600"/>
            <a:ext cx="3060720" cy="13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Tracks user activity and identifies potential unauthorized access attempts.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7" name="Shape 14"/>
          <p:cNvSpPr/>
          <p:nvPr/>
        </p:nvSpPr>
        <p:spPr>
          <a:xfrm>
            <a:off x="4676040" y="5545080"/>
            <a:ext cx="468720" cy="4687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Text 15"/>
          <p:cNvSpPr/>
          <p:nvPr/>
        </p:nvSpPr>
        <p:spPr>
          <a:xfrm>
            <a:off x="4811040" y="5623200"/>
            <a:ext cx="19908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24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4</a:t>
            </a:r>
            <a:endParaRPr b="0" lang="en-IN" sz="2450" spc="-1" strike="noStrike">
              <a:latin typeface="Arial"/>
            </a:endParaRPr>
          </a:p>
        </p:txBody>
      </p:sp>
      <p:sp>
        <p:nvSpPr>
          <p:cNvPr id="379" name="Text 16"/>
          <p:cNvSpPr/>
          <p:nvPr/>
        </p:nvSpPr>
        <p:spPr>
          <a:xfrm>
            <a:off x="5353560" y="5545080"/>
            <a:ext cx="306072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51"/>
              </a:lnSpc>
              <a:buNone/>
              <a:tabLst>
                <a:tab algn="l" pos="0"/>
              </a:tabLst>
            </a:pPr>
            <a:r>
              <a:rPr b="0" lang="en-US" sz="20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Auto Logoff and Password Policies</a:t>
            </a:r>
            <a:endParaRPr b="0" lang="en-IN" sz="2050" spc="-1" strike="noStrike">
              <a:latin typeface="Arial"/>
            </a:endParaRPr>
          </a:p>
        </p:txBody>
      </p:sp>
      <p:sp>
        <p:nvSpPr>
          <p:cNvPr id="380" name="Text 17"/>
          <p:cNvSpPr/>
          <p:nvPr/>
        </p:nvSpPr>
        <p:spPr>
          <a:xfrm>
            <a:off x="5353560" y="6321600"/>
            <a:ext cx="3060720" cy="13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Helps prevent unauthorized access by requiring users to log in regularly and enforcing password policies.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 0"/>
          <p:cNvSpPr/>
          <p:nvPr/>
        </p:nvSpPr>
        <p:spPr>
          <a:xfrm>
            <a:off x="722880" y="568080"/>
            <a:ext cx="89118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051"/>
              </a:lnSpc>
              <a:buNone/>
              <a:tabLst>
                <a:tab algn="l" pos="0"/>
              </a:tabLst>
            </a:pPr>
            <a:r>
              <a:rPr b="0" lang="en-US" sz="4050" spc="-1" strike="noStrike">
                <a:solidFill>
                  <a:srgbClr val="030303"/>
                </a:solidFill>
                <a:latin typeface="DM Sans Semi Bold"/>
                <a:ea typeface="DM Sans Semi Bold"/>
              </a:rPr>
              <a:t>Steps to Achieve HIPAA Compliance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382" name="Text 1"/>
          <p:cNvSpPr/>
          <p:nvPr/>
        </p:nvSpPr>
        <p:spPr>
          <a:xfrm>
            <a:off x="722880" y="1626480"/>
            <a:ext cx="1318428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A comprehensive approach is necessary to achieve HIPAA compliance and safeguard patient data.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83" name="Shape 2"/>
          <p:cNvSpPr/>
          <p:nvPr/>
        </p:nvSpPr>
        <p:spPr>
          <a:xfrm>
            <a:off x="7303680" y="2189160"/>
            <a:ext cx="22680" cy="5472720"/>
          </a:xfrm>
          <a:prstGeom prst="roundRect">
            <a:avLst>
              <a:gd name="adj" fmla="val 135535"/>
            </a:avLst>
          </a:prstGeom>
          <a:solidFill>
            <a:srgbClr val="d8d4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Shape 3"/>
          <p:cNvSpPr/>
          <p:nvPr/>
        </p:nvSpPr>
        <p:spPr>
          <a:xfrm>
            <a:off x="6382800" y="2642400"/>
            <a:ext cx="722520" cy="22680"/>
          </a:xfrm>
          <a:prstGeom prst="roundRect">
            <a:avLst>
              <a:gd name="adj" fmla="val 135535"/>
            </a:avLst>
          </a:prstGeom>
          <a:solidFill>
            <a:srgbClr val="d8d4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Shape 4"/>
          <p:cNvSpPr/>
          <p:nvPr/>
        </p:nvSpPr>
        <p:spPr>
          <a:xfrm>
            <a:off x="7083000" y="2421360"/>
            <a:ext cx="464400" cy="46440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Text 5"/>
          <p:cNvSpPr/>
          <p:nvPr/>
        </p:nvSpPr>
        <p:spPr>
          <a:xfrm>
            <a:off x="7261200" y="2498760"/>
            <a:ext cx="10764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87" name="Text 6"/>
          <p:cNvSpPr/>
          <p:nvPr/>
        </p:nvSpPr>
        <p:spPr>
          <a:xfrm>
            <a:off x="3597480" y="2395800"/>
            <a:ext cx="258156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5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Risk Assessment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8" name="Text 7"/>
          <p:cNvSpPr/>
          <p:nvPr/>
        </p:nvSpPr>
        <p:spPr>
          <a:xfrm>
            <a:off x="722880" y="2842200"/>
            <a:ext cx="5456160" cy="6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Identify potential vulnerabilities and implement appropriate safeguards.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89" name="Shape 8"/>
          <p:cNvSpPr/>
          <p:nvPr/>
        </p:nvSpPr>
        <p:spPr>
          <a:xfrm>
            <a:off x="7524720" y="3674880"/>
            <a:ext cx="722520" cy="22680"/>
          </a:xfrm>
          <a:prstGeom prst="roundRect">
            <a:avLst>
              <a:gd name="adj" fmla="val 135535"/>
            </a:avLst>
          </a:prstGeom>
          <a:solidFill>
            <a:srgbClr val="d8d4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Shape 9"/>
          <p:cNvSpPr/>
          <p:nvPr/>
        </p:nvSpPr>
        <p:spPr>
          <a:xfrm>
            <a:off x="7083000" y="3454200"/>
            <a:ext cx="464400" cy="46440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Text 10"/>
          <p:cNvSpPr/>
          <p:nvPr/>
        </p:nvSpPr>
        <p:spPr>
          <a:xfrm>
            <a:off x="7225560" y="3531600"/>
            <a:ext cx="17856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2" name="Text 11"/>
          <p:cNvSpPr/>
          <p:nvPr/>
        </p:nvSpPr>
        <p:spPr>
          <a:xfrm>
            <a:off x="8451000" y="3428280"/>
            <a:ext cx="280800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Implement Safeguards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3" name="Text 12"/>
          <p:cNvSpPr/>
          <p:nvPr/>
        </p:nvSpPr>
        <p:spPr>
          <a:xfrm>
            <a:off x="8451000" y="3875040"/>
            <a:ext cx="5456160" cy="6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Establish administrative, physical, and technical safeguards to protect PHI.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94" name="Shape 13"/>
          <p:cNvSpPr/>
          <p:nvPr/>
        </p:nvSpPr>
        <p:spPr>
          <a:xfrm>
            <a:off x="6382800" y="4604400"/>
            <a:ext cx="722520" cy="22680"/>
          </a:xfrm>
          <a:prstGeom prst="roundRect">
            <a:avLst>
              <a:gd name="adj" fmla="val 135535"/>
            </a:avLst>
          </a:prstGeom>
          <a:solidFill>
            <a:srgbClr val="d8d4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Shape 14"/>
          <p:cNvSpPr/>
          <p:nvPr/>
        </p:nvSpPr>
        <p:spPr>
          <a:xfrm>
            <a:off x="7083000" y="4383360"/>
            <a:ext cx="464400" cy="46440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Text 15"/>
          <p:cNvSpPr/>
          <p:nvPr/>
        </p:nvSpPr>
        <p:spPr>
          <a:xfrm>
            <a:off x="7222320" y="4460760"/>
            <a:ext cx="18540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7" name="Text 16"/>
          <p:cNvSpPr/>
          <p:nvPr/>
        </p:nvSpPr>
        <p:spPr>
          <a:xfrm>
            <a:off x="3597480" y="4357800"/>
            <a:ext cx="258156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5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Develop Policies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8" name="Text 17"/>
          <p:cNvSpPr/>
          <p:nvPr/>
        </p:nvSpPr>
        <p:spPr>
          <a:xfrm>
            <a:off x="722880" y="4804200"/>
            <a:ext cx="5456160" cy="6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Create clear policies and procedures for handling patient information.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99" name="Shape 18"/>
          <p:cNvSpPr/>
          <p:nvPr/>
        </p:nvSpPr>
        <p:spPr>
          <a:xfrm>
            <a:off x="7524720" y="5533920"/>
            <a:ext cx="722520" cy="22680"/>
          </a:xfrm>
          <a:prstGeom prst="roundRect">
            <a:avLst>
              <a:gd name="adj" fmla="val 135535"/>
            </a:avLst>
          </a:prstGeom>
          <a:solidFill>
            <a:srgbClr val="d8d4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Shape 19"/>
          <p:cNvSpPr/>
          <p:nvPr/>
        </p:nvSpPr>
        <p:spPr>
          <a:xfrm>
            <a:off x="7083000" y="5312880"/>
            <a:ext cx="464400" cy="46440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Text 20"/>
          <p:cNvSpPr/>
          <p:nvPr/>
        </p:nvSpPr>
        <p:spPr>
          <a:xfrm>
            <a:off x="7216200" y="5390280"/>
            <a:ext cx="19728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2" name="Text 21"/>
          <p:cNvSpPr/>
          <p:nvPr/>
        </p:nvSpPr>
        <p:spPr>
          <a:xfrm>
            <a:off x="8451000" y="5286960"/>
            <a:ext cx="258156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Employee Training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3" name="Text 22"/>
          <p:cNvSpPr/>
          <p:nvPr/>
        </p:nvSpPr>
        <p:spPr>
          <a:xfrm>
            <a:off x="8451000" y="5733720"/>
            <a:ext cx="5456160" cy="6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Educate employees on HIPAA rules and best practices to minimize risks.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04" name="Shape 23"/>
          <p:cNvSpPr/>
          <p:nvPr/>
        </p:nvSpPr>
        <p:spPr>
          <a:xfrm>
            <a:off x="6382800" y="6463080"/>
            <a:ext cx="722520" cy="22680"/>
          </a:xfrm>
          <a:prstGeom prst="roundRect">
            <a:avLst>
              <a:gd name="adj" fmla="val 135535"/>
            </a:avLst>
          </a:prstGeom>
          <a:solidFill>
            <a:srgbClr val="d8d4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Shape 24"/>
          <p:cNvSpPr/>
          <p:nvPr/>
        </p:nvSpPr>
        <p:spPr>
          <a:xfrm>
            <a:off x="7083000" y="6242400"/>
            <a:ext cx="464400" cy="46440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 25"/>
          <p:cNvSpPr/>
          <p:nvPr/>
        </p:nvSpPr>
        <p:spPr>
          <a:xfrm>
            <a:off x="7219440" y="6319800"/>
            <a:ext cx="19116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5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7" name="Text 26"/>
          <p:cNvSpPr/>
          <p:nvPr/>
        </p:nvSpPr>
        <p:spPr>
          <a:xfrm>
            <a:off x="3186360" y="6216480"/>
            <a:ext cx="299268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5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Monitoring and Auditing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8" name="Text 27"/>
          <p:cNvSpPr/>
          <p:nvPr/>
        </p:nvSpPr>
        <p:spPr>
          <a:xfrm>
            <a:off x="722880" y="6663240"/>
            <a:ext cx="5456160" cy="6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599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64646"/>
                </a:solidFill>
                <a:latin typeface="Inter Medium"/>
                <a:ea typeface="Inter Medium"/>
              </a:rPr>
              <a:t>Regularly monitor and audit compliance efforts to ensure effectiveness.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09" name=""/>
          <p:cNvSpPr/>
          <p:nvPr/>
        </p:nvSpPr>
        <p:spPr>
          <a:xfrm>
            <a:off x="12600000" y="7524000"/>
            <a:ext cx="1980000" cy="669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11" name="Text 0"/>
          <p:cNvSpPr/>
          <p:nvPr/>
        </p:nvSpPr>
        <p:spPr>
          <a:xfrm>
            <a:off x="6180480" y="704160"/>
            <a:ext cx="7755480" cy="12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4850"/>
              </a:lnSpc>
              <a:buNone/>
              <a:tabLst>
                <a:tab algn="l" pos="0"/>
              </a:tabLst>
            </a:pPr>
            <a:r>
              <a:rPr b="0" lang="en-US" sz="3900" spc="-1" strike="noStrike">
                <a:solidFill>
                  <a:srgbClr val="030303"/>
                </a:solidFill>
                <a:latin typeface="DM Sans Semi Bold"/>
                <a:ea typeface="DM Sans Semi Bold"/>
              </a:rPr>
              <a:t>Consequences of Non-Compliance</a:t>
            </a:r>
            <a:endParaRPr b="0" lang="en-IN" sz="3900" spc="-1" strike="noStrike">
              <a:latin typeface="Arial"/>
            </a:endParaRPr>
          </a:p>
        </p:txBody>
      </p:sp>
      <p:sp>
        <p:nvSpPr>
          <p:cNvPr id="412" name="Text 1"/>
          <p:cNvSpPr/>
          <p:nvPr/>
        </p:nvSpPr>
        <p:spPr>
          <a:xfrm>
            <a:off x="6180480" y="2241000"/>
            <a:ext cx="775548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1550" spc="-1" strike="noStrike">
                <a:solidFill>
                  <a:srgbClr val="464646"/>
                </a:solidFill>
                <a:latin typeface="Inter Medium"/>
                <a:ea typeface="Inter Medium"/>
              </a:rPr>
              <a:t>Failing to comply with HIPAA regulations can have serious consequences for healthcare organizations.</a:t>
            </a:r>
            <a:endParaRPr b="0" lang="en-IN" sz="1550" spc="-1" strike="noStrike">
              <a:latin typeface="Arial"/>
            </a:endParaRPr>
          </a:p>
        </p:txBody>
      </p:sp>
      <p:pic>
        <p:nvPicPr>
          <p:cNvPr id="413" name="Image 1" descr="preencoded.png"/>
          <p:cNvPicPr/>
          <p:nvPr/>
        </p:nvPicPr>
        <p:blipFill>
          <a:blip r:embed="rId2"/>
          <a:stretch/>
        </p:blipFill>
        <p:spPr>
          <a:xfrm>
            <a:off x="6180480" y="3098880"/>
            <a:ext cx="495360" cy="495360"/>
          </a:xfrm>
          <a:prstGeom prst="rect">
            <a:avLst/>
          </a:prstGeom>
          <a:ln w="0">
            <a:noFill/>
          </a:ln>
        </p:spPr>
      </p:pic>
      <p:sp>
        <p:nvSpPr>
          <p:cNvPr id="414" name="Text 2"/>
          <p:cNvSpPr/>
          <p:nvPr/>
        </p:nvSpPr>
        <p:spPr>
          <a:xfrm>
            <a:off x="6180480" y="3792600"/>
            <a:ext cx="247824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9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Financial Penalties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415" name="Text 3"/>
          <p:cNvSpPr/>
          <p:nvPr/>
        </p:nvSpPr>
        <p:spPr>
          <a:xfrm>
            <a:off x="6180480" y="4221360"/>
            <a:ext cx="372888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1550" spc="-1" strike="noStrike">
                <a:solidFill>
                  <a:srgbClr val="464646"/>
                </a:solidFill>
                <a:latin typeface="Inter Medium"/>
                <a:ea typeface="Inter Medium"/>
              </a:rPr>
              <a:t>Fines can reach $50,000 per violation, impacting financial stability.</a:t>
            </a:r>
            <a:endParaRPr b="0" lang="en-IN" sz="1550" spc="-1" strike="noStrike">
              <a:latin typeface="Arial"/>
            </a:endParaRPr>
          </a:p>
        </p:txBody>
      </p:sp>
      <p:pic>
        <p:nvPicPr>
          <p:cNvPr id="416" name="Image 2" descr="preencoded.png"/>
          <p:cNvPicPr/>
          <p:nvPr/>
        </p:nvPicPr>
        <p:blipFill>
          <a:blip r:embed="rId3"/>
          <a:stretch/>
        </p:blipFill>
        <p:spPr>
          <a:xfrm>
            <a:off x="10207080" y="3098880"/>
            <a:ext cx="495360" cy="495360"/>
          </a:xfrm>
          <a:prstGeom prst="rect">
            <a:avLst/>
          </a:prstGeom>
          <a:ln w="0">
            <a:noFill/>
          </a:ln>
        </p:spPr>
      </p:pic>
      <p:sp>
        <p:nvSpPr>
          <p:cNvPr id="417" name="Text 4"/>
          <p:cNvSpPr/>
          <p:nvPr/>
        </p:nvSpPr>
        <p:spPr>
          <a:xfrm>
            <a:off x="10207080" y="3792600"/>
            <a:ext cx="247824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9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Legal Consequences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418" name="Text 5"/>
          <p:cNvSpPr/>
          <p:nvPr/>
        </p:nvSpPr>
        <p:spPr>
          <a:xfrm>
            <a:off x="10207080" y="4221360"/>
            <a:ext cx="372888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1550" spc="-1" strike="noStrike">
                <a:solidFill>
                  <a:srgbClr val="464646"/>
                </a:solidFill>
                <a:latin typeface="Inter Medium"/>
                <a:ea typeface="Inter Medium"/>
              </a:rPr>
              <a:t>Lawsuits from affected individuals can lead to significant legal costs.</a:t>
            </a:r>
            <a:endParaRPr b="0" lang="en-IN" sz="1550" spc="-1" strike="noStrike">
              <a:latin typeface="Arial"/>
            </a:endParaRPr>
          </a:p>
        </p:txBody>
      </p:sp>
      <p:pic>
        <p:nvPicPr>
          <p:cNvPr id="419" name="Image 3" descr="preencoded.png"/>
          <p:cNvPicPr/>
          <p:nvPr/>
        </p:nvPicPr>
        <p:blipFill>
          <a:blip r:embed="rId4"/>
          <a:stretch/>
        </p:blipFill>
        <p:spPr>
          <a:xfrm>
            <a:off x="6180480" y="5450760"/>
            <a:ext cx="495360" cy="495360"/>
          </a:xfrm>
          <a:prstGeom prst="rect">
            <a:avLst/>
          </a:prstGeom>
          <a:ln w="0">
            <a:noFill/>
          </a:ln>
        </p:spPr>
      </p:pic>
      <p:sp>
        <p:nvSpPr>
          <p:cNvPr id="420" name="Text 6"/>
          <p:cNvSpPr/>
          <p:nvPr/>
        </p:nvSpPr>
        <p:spPr>
          <a:xfrm>
            <a:off x="6180480" y="6144840"/>
            <a:ext cx="255600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9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Reputational Damage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421" name="Text 7"/>
          <p:cNvSpPr/>
          <p:nvPr/>
        </p:nvSpPr>
        <p:spPr>
          <a:xfrm>
            <a:off x="6180480" y="6573600"/>
            <a:ext cx="3728880" cy="9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1550" spc="-1" strike="noStrike">
                <a:solidFill>
                  <a:srgbClr val="464646"/>
                </a:solidFill>
                <a:latin typeface="Inter Medium"/>
                <a:ea typeface="Inter Medium"/>
              </a:rPr>
              <a:t>Loss of trust from patients and partners can harm the organization's reputation.</a:t>
            </a:r>
            <a:endParaRPr b="0" lang="en-IN" sz="1550" spc="-1" strike="noStrike">
              <a:latin typeface="Arial"/>
            </a:endParaRPr>
          </a:p>
        </p:txBody>
      </p:sp>
      <p:pic>
        <p:nvPicPr>
          <p:cNvPr id="422" name="Image 4" descr="preencoded.png"/>
          <p:cNvPicPr/>
          <p:nvPr/>
        </p:nvPicPr>
        <p:blipFill>
          <a:blip r:embed="rId5"/>
          <a:stretch/>
        </p:blipFill>
        <p:spPr>
          <a:xfrm>
            <a:off x="10207080" y="5450760"/>
            <a:ext cx="495360" cy="495360"/>
          </a:xfrm>
          <a:prstGeom prst="rect">
            <a:avLst/>
          </a:prstGeom>
          <a:ln w="0">
            <a:noFill/>
          </a:ln>
        </p:spPr>
      </p:pic>
      <p:sp>
        <p:nvSpPr>
          <p:cNvPr id="423" name="Text 8"/>
          <p:cNvSpPr/>
          <p:nvPr/>
        </p:nvSpPr>
        <p:spPr>
          <a:xfrm>
            <a:off x="10207080" y="6144840"/>
            <a:ext cx="271440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9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Operational Disruption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424" name="Text 9"/>
          <p:cNvSpPr/>
          <p:nvPr/>
        </p:nvSpPr>
        <p:spPr>
          <a:xfrm>
            <a:off x="10207080" y="6573600"/>
            <a:ext cx="372888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1550" spc="-1" strike="noStrike">
                <a:solidFill>
                  <a:srgbClr val="464646"/>
                </a:solidFill>
                <a:latin typeface="Inter Medium"/>
                <a:ea typeface="Inter Medium"/>
              </a:rPr>
              <a:t>Time and resources spent on remediation can disrupt operations.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12600000" y="7524000"/>
            <a:ext cx="1980000" cy="669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 0"/>
          <p:cNvSpPr/>
          <p:nvPr/>
        </p:nvSpPr>
        <p:spPr>
          <a:xfrm>
            <a:off x="767520" y="603000"/>
            <a:ext cx="548244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349"/>
              </a:lnSpc>
              <a:buNone/>
              <a:tabLst>
                <a:tab algn="l" pos="0"/>
              </a:tabLst>
            </a:pPr>
            <a:r>
              <a:rPr b="0" lang="en-US" sz="4300" spc="-1" strike="noStrike">
                <a:solidFill>
                  <a:srgbClr val="030303"/>
                </a:solidFill>
                <a:latin typeface="DM Sans Semi Bold"/>
                <a:ea typeface="DM Sans Semi Bold"/>
              </a:rPr>
              <a:t>Conclusion</a:t>
            </a:r>
            <a:endParaRPr b="0" lang="en-IN" sz="4300" spc="-1" strike="noStrike">
              <a:latin typeface="Arial"/>
            </a:endParaRPr>
          </a:p>
        </p:txBody>
      </p:sp>
      <p:sp>
        <p:nvSpPr>
          <p:cNvPr id="427" name="Text 1"/>
          <p:cNvSpPr/>
          <p:nvPr/>
        </p:nvSpPr>
        <p:spPr>
          <a:xfrm>
            <a:off x="767520" y="1726920"/>
            <a:ext cx="130950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464646"/>
                </a:solidFill>
                <a:latin typeface="Inter Medium"/>
                <a:ea typeface="Inter Medium"/>
              </a:rPr>
              <a:t>Ensuring HIPAA compliance is essential for protecting sensitive patient information, maintaining trust, and avoiding legal and financial penalties.</a:t>
            </a:r>
            <a:endParaRPr b="0" lang="en-IN" sz="1700" spc="-1" strike="noStrike">
              <a:latin typeface="Arial"/>
            </a:endParaRPr>
          </a:p>
        </p:txBody>
      </p:sp>
      <p:pic>
        <p:nvPicPr>
          <p:cNvPr id="428" name="Image 0" descr="preencoded.png"/>
          <p:cNvPicPr/>
          <p:nvPr/>
        </p:nvPicPr>
        <p:blipFill>
          <a:blip r:embed="rId1"/>
          <a:stretch/>
        </p:blipFill>
        <p:spPr>
          <a:xfrm>
            <a:off x="2961000" y="2675520"/>
            <a:ext cx="2160360" cy="1614240"/>
          </a:xfrm>
          <a:prstGeom prst="rect">
            <a:avLst/>
          </a:prstGeom>
          <a:ln w="0">
            <a:noFill/>
          </a:ln>
        </p:spPr>
      </p:pic>
      <p:sp>
        <p:nvSpPr>
          <p:cNvPr id="429" name="Text 2"/>
          <p:cNvSpPr/>
          <p:nvPr/>
        </p:nvSpPr>
        <p:spPr>
          <a:xfrm>
            <a:off x="3993480" y="3472560"/>
            <a:ext cx="9504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3450"/>
              </a:lnSpc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1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430" name="Text 3"/>
          <p:cNvSpPr/>
          <p:nvPr/>
        </p:nvSpPr>
        <p:spPr>
          <a:xfrm>
            <a:off x="5340960" y="3070080"/>
            <a:ext cx="303696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Safeguard Patient Data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431" name="Text 4"/>
          <p:cNvSpPr/>
          <p:nvPr/>
        </p:nvSpPr>
        <p:spPr>
          <a:xfrm>
            <a:off x="5340960" y="3544200"/>
            <a:ext cx="66470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464646"/>
                </a:solidFill>
                <a:latin typeface="Inter Medium"/>
                <a:ea typeface="Inter Medium"/>
              </a:rPr>
              <a:t>Protect sensitive patient information from unauthorized access.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432" name="Shape 5"/>
          <p:cNvSpPr/>
          <p:nvPr/>
        </p:nvSpPr>
        <p:spPr>
          <a:xfrm>
            <a:off x="5176440" y="4302360"/>
            <a:ext cx="8631360" cy="14760"/>
          </a:xfrm>
          <a:prstGeom prst="roundRect">
            <a:avLst>
              <a:gd name="adj" fmla="val 215861"/>
            </a:avLst>
          </a:prstGeom>
          <a:solidFill>
            <a:srgbClr val="d8d4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3" name="Image 1" descr="preencoded.png"/>
          <p:cNvPicPr/>
          <p:nvPr/>
        </p:nvPicPr>
        <p:blipFill>
          <a:blip r:embed="rId2"/>
          <a:stretch/>
        </p:blipFill>
        <p:spPr>
          <a:xfrm>
            <a:off x="1880640" y="4344840"/>
            <a:ext cx="4321080" cy="1614240"/>
          </a:xfrm>
          <a:prstGeom prst="rect">
            <a:avLst/>
          </a:prstGeom>
          <a:ln w="0">
            <a:noFill/>
          </a:ln>
        </p:spPr>
      </p:pic>
      <p:sp>
        <p:nvSpPr>
          <p:cNvPr id="434" name="Text 6"/>
          <p:cNvSpPr/>
          <p:nvPr/>
        </p:nvSpPr>
        <p:spPr>
          <a:xfrm>
            <a:off x="3962160" y="4932720"/>
            <a:ext cx="15804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3450"/>
              </a:lnSpc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2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435" name="Text 7"/>
          <p:cNvSpPr/>
          <p:nvPr/>
        </p:nvSpPr>
        <p:spPr>
          <a:xfrm>
            <a:off x="6421320" y="4564080"/>
            <a:ext cx="27410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Maintain Trust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436" name="Text 8"/>
          <p:cNvSpPr/>
          <p:nvPr/>
        </p:nvSpPr>
        <p:spPr>
          <a:xfrm>
            <a:off x="6421320" y="5038200"/>
            <a:ext cx="722196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464646"/>
                </a:solidFill>
                <a:latin typeface="Inter Medium"/>
                <a:ea typeface="Inter Medium"/>
              </a:rPr>
              <a:t>Build trust with patients by ensuring the confidentiality and integrity of their information.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437" name="Shape 9"/>
          <p:cNvSpPr/>
          <p:nvPr/>
        </p:nvSpPr>
        <p:spPr>
          <a:xfrm>
            <a:off x="6256800" y="5971680"/>
            <a:ext cx="7551000" cy="14760"/>
          </a:xfrm>
          <a:prstGeom prst="roundRect">
            <a:avLst>
              <a:gd name="adj" fmla="val 215861"/>
            </a:avLst>
          </a:prstGeom>
          <a:solidFill>
            <a:srgbClr val="d8d4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8" name="Image 2" descr="preencoded.png"/>
          <p:cNvPicPr/>
          <p:nvPr/>
        </p:nvPicPr>
        <p:blipFill>
          <a:blip r:embed="rId3"/>
          <a:stretch/>
        </p:blipFill>
        <p:spPr>
          <a:xfrm>
            <a:off x="800280" y="6014160"/>
            <a:ext cx="6481800" cy="1614240"/>
          </a:xfrm>
          <a:prstGeom prst="rect">
            <a:avLst/>
          </a:prstGeom>
          <a:ln w="0">
            <a:noFill/>
          </a:ln>
        </p:spPr>
      </p:pic>
      <p:sp>
        <p:nvSpPr>
          <p:cNvPr id="439" name="Text 10"/>
          <p:cNvSpPr/>
          <p:nvPr/>
        </p:nvSpPr>
        <p:spPr>
          <a:xfrm>
            <a:off x="3958920" y="6602040"/>
            <a:ext cx="16380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3450"/>
              </a:lnSpc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3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440" name="Text 11"/>
          <p:cNvSpPr/>
          <p:nvPr/>
        </p:nvSpPr>
        <p:spPr>
          <a:xfrm>
            <a:off x="7501680" y="6233400"/>
            <a:ext cx="27410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Avoid Penalties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441" name="Text 12"/>
          <p:cNvSpPr/>
          <p:nvPr/>
        </p:nvSpPr>
        <p:spPr>
          <a:xfrm>
            <a:off x="7501680" y="6707880"/>
            <a:ext cx="61416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464646"/>
                </a:solidFill>
                <a:latin typeface="Inter Medium"/>
                <a:ea typeface="Inter Medium"/>
              </a:rPr>
              <a:t>Minimize the risk of fines and legal actions by adhering to regulations.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>
            <a:off x="12600000" y="7524000"/>
            <a:ext cx="1980000" cy="669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 0"/>
          <p:cNvSpPr/>
          <p:nvPr/>
        </p:nvSpPr>
        <p:spPr>
          <a:xfrm>
            <a:off x="793800" y="1099800"/>
            <a:ext cx="123148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030303"/>
                </a:solidFill>
                <a:latin typeface="DM Sans Semi Bold"/>
                <a:ea typeface="DM Sans Semi Bold"/>
              </a:rPr>
              <a:t>Key Security Measures for HIPAA Compliance</a:t>
            </a:r>
            <a:endParaRPr b="0" lang="en-IN" sz="4450" spc="-1" strike="noStrike">
              <a:latin typeface="Arial"/>
            </a:endParaRPr>
          </a:p>
        </p:txBody>
      </p:sp>
      <p:sp>
        <p:nvSpPr>
          <p:cNvPr id="444" name="Shape 1"/>
          <p:cNvSpPr/>
          <p:nvPr/>
        </p:nvSpPr>
        <p:spPr>
          <a:xfrm>
            <a:off x="793800" y="251712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Text 2"/>
          <p:cNvSpPr/>
          <p:nvPr/>
        </p:nvSpPr>
        <p:spPr>
          <a:xfrm>
            <a:off x="989640" y="2602080"/>
            <a:ext cx="11808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1</a:t>
            </a:r>
            <a:endParaRPr b="0" lang="en-IN" sz="2650" spc="-1" strike="noStrike">
              <a:latin typeface="Arial"/>
            </a:endParaRPr>
          </a:p>
        </p:txBody>
      </p:sp>
      <p:sp>
        <p:nvSpPr>
          <p:cNvPr id="446" name="Text 3"/>
          <p:cNvSpPr/>
          <p:nvPr/>
        </p:nvSpPr>
        <p:spPr>
          <a:xfrm>
            <a:off x="1531080" y="2517120"/>
            <a:ext cx="37015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Two-Factor Authentication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47" name="Text 4"/>
          <p:cNvSpPr/>
          <p:nvPr/>
        </p:nvSpPr>
        <p:spPr>
          <a:xfrm>
            <a:off x="1531080" y="3007800"/>
            <a:ext cx="5670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Implement two-factor authentication to enhance security.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448" name="Shape 5"/>
          <p:cNvSpPr/>
          <p:nvPr/>
        </p:nvSpPr>
        <p:spPr>
          <a:xfrm>
            <a:off x="7428600" y="251712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Text 6"/>
          <p:cNvSpPr/>
          <p:nvPr/>
        </p:nvSpPr>
        <p:spPr>
          <a:xfrm>
            <a:off x="7585560" y="2602080"/>
            <a:ext cx="19584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2</a:t>
            </a:r>
            <a:endParaRPr b="0" lang="en-IN" sz="2650" spc="-1" strike="noStrike">
              <a:latin typeface="Arial"/>
            </a:endParaRPr>
          </a:p>
        </p:txBody>
      </p:sp>
      <p:sp>
        <p:nvSpPr>
          <p:cNvPr id="450" name="Text 7"/>
          <p:cNvSpPr/>
          <p:nvPr/>
        </p:nvSpPr>
        <p:spPr>
          <a:xfrm>
            <a:off x="8165880" y="25171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E-PHI Encryption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51" name="Text 8"/>
          <p:cNvSpPr/>
          <p:nvPr/>
        </p:nvSpPr>
        <p:spPr>
          <a:xfrm>
            <a:off x="8165880" y="3007800"/>
            <a:ext cx="5670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Encrypt electronic protected health information (E-PHI) to safeguard data.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452" name="Shape 9"/>
          <p:cNvSpPr/>
          <p:nvPr/>
        </p:nvSpPr>
        <p:spPr>
          <a:xfrm>
            <a:off x="793800" y="421524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Text 10"/>
          <p:cNvSpPr/>
          <p:nvPr/>
        </p:nvSpPr>
        <p:spPr>
          <a:xfrm>
            <a:off x="947160" y="4300560"/>
            <a:ext cx="20340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3</a:t>
            </a:r>
            <a:endParaRPr b="0" lang="en-IN" sz="2650" spc="-1" strike="noStrike">
              <a:latin typeface="Arial"/>
            </a:endParaRPr>
          </a:p>
        </p:txBody>
      </p:sp>
      <p:sp>
        <p:nvSpPr>
          <p:cNvPr id="454" name="Text 11"/>
          <p:cNvSpPr/>
          <p:nvPr/>
        </p:nvSpPr>
        <p:spPr>
          <a:xfrm>
            <a:off x="1531080" y="42152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User Activity Logs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55" name="Text 12"/>
          <p:cNvSpPr/>
          <p:nvPr/>
        </p:nvSpPr>
        <p:spPr>
          <a:xfrm>
            <a:off x="1531080" y="4705920"/>
            <a:ext cx="5670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Manage user activity logs for monitoring and auditing.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456" name="Shape 13"/>
          <p:cNvSpPr/>
          <p:nvPr/>
        </p:nvSpPr>
        <p:spPr>
          <a:xfrm>
            <a:off x="7428600" y="421524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Text 14"/>
          <p:cNvSpPr/>
          <p:nvPr/>
        </p:nvSpPr>
        <p:spPr>
          <a:xfrm>
            <a:off x="7575120" y="4300560"/>
            <a:ext cx="21672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4</a:t>
            </a:r>
            <a:endParaRPr b="0" lang="en-IN" sz="2650" spc="-1" strike="noStrike">
              <a:latin typeface="Arial"/>
            </a:endParaRPr>
          </a:p>
        </p:txBody>
      </p:sp>
      <p:sp>
        <p:nvSpPr>
          <p:cNvPr id="458" name="Text 15"/>
          <p:cNvSpPr/>
          <p:nvPr/>
        </p:nvSpPr>
        <p:spPr>
          <a:xfrm>
            <a:off x="8165880" y="42152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Automatic Logoff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59" name="Text 16"/>
          <p:cNvSpPr/>
          <p:nvPr/>
        </p:nvSpPr>
        <p:spPr>
          <a:xfrm>
            <a:off x="8165880" y="4705920"/>
            <a:ext cx="5670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Implement automatic logoff for user accounts to prevent unauthorized access.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460" name="Shape 17"/>
          <p:cNvSpPr/>
          <p:nvPr/>
        </p:nvSpPr>
        <p:spPr>
          <a:xfrm>
            <a:off x="793800" y="591372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 18"/>
          <p:cNvSpPr/>
          <p:nvPr/>
        </p:nvSpPr>
        <p:spPr>
          <a:xfrm>
            <a:off x="943920" y="5998680"/>
            <a:ext cx="20988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5</a:t>
            </a:r>
            <a:endParaRPr b="0" lang="en-IN" sz="2650" spc="-1" strike="noStrike">
              <a:latin typeface="Arial"/>
            </a:endParaRPr>
          </a:p>
        </p:txBody>
      </p:sp>
      <p:sp>
        <p:nvSpPr>
          <p:cNvPr id="462" name="Text 19"/>
          <p:cNvSpPr/>
          <p:nvPr/>
        </p:nvSpPr>
        <p:spPr>
          <a:xfrm>
            <a:off x="1531080" y="59137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Account Lockout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63" name="Text 20"/>
          <p:cNvSpPr/>
          <p:nvPr/>
        </p:nvSpPr>
        <p:spPr>
          <a:xfrm>
            <a:off x="1531080" y="6404040"/>
            <a:ext cx="5670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Enable user account lockout for invalid login attempts.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464" name="Shape 21"/>
          <p:cNvSpPr/>
          <p:nvPr/>
        </p:nvSpPr>
        <p:spPr>
          <a:xfrm>
            <a:off x="7428600" y="591372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Text 22"/>
          <p:cNvSpPr/>
          <p:nvPr/>
        </p:nvSpPr>
        <p:spPr>
          <a:xfrm>
            <a:off x="7576200" y="5998680"/>
            <a:ext cx="21492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6</a:t>
            </a:r>
            <a:endParaRPr b="0" lang="en-IN" sz="2650" spc="-1" strike="noStrike">
              <a:latin typeface="Arial"/>
            </a:endParaRPr>
          </a:p>
        </p:txBody>
      </p:sp>
      <p:sp>
        <p:nvSpPr>
          <p:cNvPr id="466" name="Text 23"/>
          <p:cNvSpPr/>
          <p:nvPr/>
        </p:nvSpPr>
        <p:spPr>
          <a:xfrm>
            <a:off x="8165880" y="5913720"/>
            <a:ext cx="31647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64646"/>
                </a:solidFill>
                <a:latin typeface="DM Sans Semi Bold"/>
                <a:ea typeface="DM Sans Semi Bold"/>
              </a:rPr>
              <a:t>Password Management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67" name="Text 24"/>
          <p:cNvSpPr/>
          <p:nvPr/>
        </p:nvSpPr>
        <p:spPr>
          <a:xfrm>
            <a:off x="8165880" y="6404040"/>
            <a:ext cx="5670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464646"/>
                </a:solidFill>
                <a:latin typeface="Inter Medium"/>
                <a:ea typeface="Inter Medium"/>
              </a:rPr>
              <a:t>Implement password expiry and password history policies.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12600000" y="7524000"/>
            <a:ext cx="1980000" cy="669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2024-11-21T04:13:41Z</dcterms:created>
  <dc:creator>PptxGenJS</dc:creator>
  <dc:description/>
  <dc:language>en-IN</dc:language>
  <cp:lastModifiedBy/>
  <dcterms:modified xsi:type="dcterms:W3CDTF">2024-11-21T09:46:01Z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