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showGuides="1">
      <p:cViewPr varScale="1">
        <p:scale>
          <a:sx n="103" d="100"/>
          <a:sy n="103" d="100"/>
        </p:scale>
        <p:origin x="11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C78352-5C26-43AE-ACBD-7272F53823C2}" type="datetimeFigureOut">
              <a:rPr lang="en-CA" smtClean="0"/>
              <a:t>28/03/2020</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0DB81758-A5CD-4137-A330-FC88A1F1786C}"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54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78352-5C26-43AE-ACBD-7272F53823C2}" type="datetimeFigureOut">
              <a:rPr lang="en-CA" smtClean="0"/>
              <a:t>28/03/2020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B81758-A5CD-4137-A330-FC88A1F1786C}"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66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78352-5C26-43AE-ACBD-7272F53823C2}" type="datetimeFigureOut">
              <a:rPr lang="en-CA" smtClean="0"/>
              <a:t>28/03/2020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B81758-A5CD-4137-A330-FC88A1F1786C}"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29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78352-5C26-43AE-ACBD-7272F53823C2}" type="datetimeFigureOut">
              <a:rPr lang="en-CA" smtClean="0"/>
              <a:t>28/03/2020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B81758-A5CD-4137-A330-FC88A1F1786C}"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15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78352-5C26-43AE-ACBD-7272F53823C2}" type="datetimeFigureOut">
              <a:rPr lang="en-CA" smtClean="0"/>
              <a:t>28/03/2020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DB81758-A5CD-4137-A330-FC88A1F1786C}"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45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78352-5C26-43AE-ACBD-7272F53823C2}" type="datetimeFigureOut">
              <a:rPr lang="en-CA" smtClean="0"/>
              <a:t>28/03/2020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DB81758-A5CD-4137-A330-FC88A1F1786C}"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439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78352-5C26-43AE-ACBD-7272F53823C2}" type="datetimeFigureOut">
              <a:rPr lang="en-CA" smtClean="0"/>
              <a:t>28/03/2020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DB81758-A5CD-4137-A330-FC88A1F1786C}"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607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78352-5C26-43AE-ACBD-7272F53823C2}" type="datetimeFigureOut">
              <a:rPr lang="en-CA" smtClean="0"/>
              <a:t>28/03/2020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DB81758-A5CD-4137-A330-FC88A1F1786C}"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7159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78352-5C26-43AE-ACBD-7272F53823C2}" type="datetimeFigureOut">
              <a:rPr lang="en-CA" smtClean="0"/>
              <a:t>28/03/2020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DB81758-A5CD-4137-A330-FC88A1F1786C}" type="slidenum">
              <a:rPr lang="en-CA" smtClean="0"/>
              <a:t>‹#›</a:t>
            </a:fld>
            <a:endParaRPr lang="en-CA"/>
          </a:p>
        </p:txBody>
      </p:sp>
    </p:spTree>
    <p:extLst>
      <p:ext uri="{BB962C8B-B14F-4D97-AF65-F5344CB8AC3E}">
        <p14:creationId xmlns:p14="http://schemas.microsoft.com/office/powerpoint/2010/main" val="80331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78352-5C26-43AE-ACBD-7272F53823C2}" type="datetimeFigureOut">
              <a:rPr lang="en-CA" smtClean="0"/>
              <a:t>28/03/2020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DB81758-A5CD-4137-A330-FC88A1F1786C}"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860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9C78352-5C26-43AE-ACBD-7272F53823C2}" type="datetimeFigureOut">
              <a:rPr lang="en-CA" smtClean="0"/>
              <a:t>28/03/2020</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0DB81758-A5CD-4137-A330-FC88A1F1786C}"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8789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9C78352-5C26-43AE-ACBD-7272F53823C2}" type="datetimeFigureOut">
              <a:rPr lang="en-CA" smtClean="0"/>
              <a:t>28/03/2020</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DB81758-A5CD-4137-A330-FC88A1F1786C}"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24492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bs.cognitiveclass.ai/tools/jupyterlab/" TargetMode="External"/><Relationship Id="rId2" Type="http://schemas.openxmlformats.org/officeDocument/2006/relationships/hyperlink" Target="https://www.kaggle.com/wosaku/crime-in-vancou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abs.cognitiveclass.ai/tools/jupyterlab/" TargetMode="External"/><Relationship Id="rId2" Type="http://schemas.openxmlformats.org/officeDocument/2006/relationships/hyperlink" Target="https://www.kaggle.com/wosaku/crime-in-vancouver"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wosaku/crime-in-vancouv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F650-EEB6-49E1-9AB5-2C8B34157ADF}"/>
              </a:ext>
            </a:extLst>
          </p:cNvPr>
          <p:cNvSpPr>
            <a:spLocks noGrp="1"/>
          </p:cNvSpPr>
          <p:nvPr>
            <p:ph type="ctrTitle"/>
          </p:nvPr>
        </p:nvSpPr>
        <p:spPr>
          <a:xfrm>
            <a:off x="1524000" y="148590"/>
            <a:ext cx="9144000" cy="5109209"/>
          </a:xfrm>
        </p:spPr>
        <p:txBody>
          <a:bodyPr>
            <a:normAutofit fontScale="90000"/>
          </a:bodyPr>
          <a:lstStyle/>
          <a:p>
            <a:r>
              <a:rPr lang="en-CA" dirty="0"/>
              <a:t> </a:t>
            </a: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r>
              <a:rPr lang="en-CA" sz="3600" dirty="0">
                <a:latin typeface="Calibri" panose="020F0502020204030204" pitchFamily="34" charset="0"/>
                <a:cs typeface="Calibri" panose="020F0502020204030204" pitchFamily="34" charset="0"/>
              </a:rPr>
              <a:t>Capstone Project - The Battle of Neighborhoods: Crime in </a:t>
            </a:r>
            <a:r>
              <a:rPr lang="en-CA" sz="3600" dirty="0" err="1">
                <a:latin typeface="Calibri" panose="020F0502020204030204" pitchFamily="34" charset="0"/>
                <a:cs typeface="Calibri" panose="020F0502020204030204" pitchFamily="34" charset="0"/>
              </a:rPr>
              <a:t>Vanouver</a:t>
            </a:r>
            <a:br>
              <a:rPr lang="en-CA" sz="3600" dirty="0">
                <a:latin typeface="Calibri" panose="020F0502020204030204" pitchFamily="34" charset="0"/>
                <a:cs typeface="Calibri" panose="020F0502020204030204" pitchFamily="34" charset="0"/>
              </a:rPr>
            </a:br>
            <a:r>
              <a:rPr lang="en-CA" sz="3600" dirty="0">
                <a:latin typeface="Calibri" panose="020F0502020204030204" pitchFamily="34" charset="0"/>
                <a:cs typeface="Calibri" panose="020F0502020204030204" pitchFamily="34" charset="0"/>
              </a:rPr>
              <a:t> </a:t>
            </a:r>
            <a:br>
              <a:rPr lang="en-CA" sz="3600" dirty="0">
                <a:latin typeface="Calibri" panose="020F0502020204030204" pitchFamily="34" charset="0"/>
                <a:cs typeface="Calibri" panose="020F0502020204030204" pitchFamily="34" charset="0"/>
              </a:rPr>
            </a:br>
            <a:r>
              <a:rPr lang="en-CA" sz="3600" b="1" dirty="0">
                <a:latin typeface="Calibri" panose="020F0502020204030204" pitchFamily="34" charset="0"/>
                <a:cs typeface="Calibri" panose="020F0502020204030204" pitchFamily="34" charset="0"/>
              </a:rPr>
              <a:t>Submitted by: </a:t>
            </a:r>
            <a:r>
              <a:rPr lang="en-CA" sz="3600" dirty="0">
                <a:latin typeface="Calibri" panose="020F0502020204030204" pitchFamily="34" charset="0"/>
                <a:cs typeface="Calibri" panose="020F0502020204030204" pitchFamily="34" charset="0"/>
              </a:rPr>
              <a:t>Gowri Subramanian</a:t>
            </a:r>
            <a:br>
              <a:rPr lang="en-CA" sz="3600" dirty="0">
                <a:latin typeface="Calibri" panose="020F0502020204030204" pitchFamily="34" charset="0"/>
                <a:cs typeface="Calibri" panose="020F0502020204030204" pitchFamily="34" charset="0"/>
              </a:rPr>
            </a:br>
            <a:r>
              <a:rPr lang="en-CA" sz="3600" b="1" dirty="0">
                <a:latin typeface="Calibri" panose="020F0502020204030204" pitchFamily="34" charset="0"/>
                <a:cs typeface="Calibri" panose="020F0502020204030204" pitchFamily="34" charset="0"/>
              </a:rPr>
              <a:t>Date: </a:t>
            </a:r>
            <a:r>
              <a:rPr lang="en-CA" sz="3600" dirty="0">
                <a:latin typeface="Calibri" panose="020F0502020204030204" pitchFamily="34" charset="0"/>
                <a:cs typeface="Calibri" panose="020F0502020204030204" pitchFamily="34" charset="0"/>
              </a:rPr>
              <a:t>March 2020</a:t>
            </a:r>
            <a:br>
              <a:rPr lang="en-CA" sz="3600" dirty="0"/>
            </a:br>
            <a:endParaRPr lang="en-CA" sz="3600" dirty="0"/>
          </a:p>
        </p:txBody>
      </p:sp>
    </p:spTree>
    <p:extLst>
      <p:ext uri="{BB962C8B-B14F-4D97-AF65-F5344CB8AC3E}">
        <p14:creationId xmlns:p14="http://schemas.microsoft.com/office/powerpoint/2010/main" val="239959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FD89-108C-44B6-98C0-6DE2C18FA887}"/>
              </a:ext>
            </a:extLst>
          </p:cNvPr>
          <p:cNvSpPr>
            <a:spLocks noGrp="1"/>
          </p:cNvSpPr>
          <p:nvPr>
            <p:ph type="title"/>
          </p:nvPr>
        </p:nvSpPr>
        <p:spPr>
          <a:xfrm>
            <a:off x="1" y="205740"/>
            <a:ext cx="11054854" cy="5749289"/>
          </a:xfrm>
        </p:spPr>
        <p:txBody>
          <a:bodyPr>
            <a:normAutofit/>
          </a:bodyPr>
          <a:lstStyle/>
          <a:p>
            <a:r>
              <a:rPr lang="en-CA" sz="1600" b="1" dirty="0">
                <a:latin typeface="Calibri" panose="020F0502020204030204" pitchFamily="34" charset="0"/>
                <a:cs typeface="Calibri" panose="020F0502020204030204" pitchFamily="34" charset="0"/>
              </a:rPr>
              <a:t>4) RESULTS</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The study portrays majority of the crime type, and crime trend over years, also we could predict the 2017 crime using Decision Tree Classifier. </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-By comparing the graphs, predominant type of crime is theft form vehicle, mischief, break and enter residential followed by others forms of crime.</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-During the years 2003 and 2004, highest crime rate was reported, and then gradually crime rate went down until 2011 then again it gradually went moderately up to 2016. the crime rate was lowest during 2017. </a:t>
            </a:r>
            <a:br>
              <a:rPr lang="en-CA" sz="1600" dirty="0">
                <a:latin typeface="Calibri" panose="020F0502020204030204" pitchFamily="34" charset="0"/>
                <a:cs typeface="Calibri" panose="020F0502020204030204" pitchFamily="34" charset="0"/>
              </a:rPr>
            </a:b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a:t>
            </a:r>
            <a:r>
              <a:rPr lang="en-CA" sz="1600" dirty="0" err="1">
                <a:latin typeface="Calibri" panose="020F0502020204030204" pitchFamily="34" charset="0"/>
                <a:cs typeface="Calibri" panose="020F0502020204030204" pitchFamily="34" charset="0"/>
              </a:rPr>
              <a:t>Musqueum</a:t>
            </a:r>
            <a:r>
              <a:rPr lang="en-CA" sz="1600" dirty="0">
                <a:latin typeface="Calibri" panose="020F0502020204030204" pitchFamily="34" charset="0"/>
                <a:cs typeface="Calibri" panose="020F0502020204030204" pitchFamily="34" charset="0"/>
              </a:rPr>
              <a:t> and South Cambie were the safest places to buy houses to settle in Vancouver. </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-Central business district and Westend are the most unsafe places to buy houses to settle in Vancouver.</a:t>
            </a:r>
            <a:br>
              <a:rPr lang="en-CA" sz="1600" dirty="0">
                <a:latin typeface="Calibri" panose="020F0502020204030204" pitchFamily="34" charset="0"/>
                <a:cs typeface="Calibri" panose="020F0502020204030204" pitchFamily="34" charset="0"/>
              </a:rPr>
            </a:br>
            <a:r>
              <a:rPr lang="en-CA" sz="1600" b="1" dirty="0">
                <a:latin typeface="Calibri" panose="020F0502020204030204" pitchFamily="34" charset="0"/>
                <a:cs typeface="Calibri" panose="020F0502020204030204" pitchFamily="34" charset="0"/>
              </a:rPr>
              <a:t>Analysing the heatmap,</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-2010-2013 showed typically the lowest crime years.</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-Crimes such as collisions-Vehicle collisions, mischief and homicide show constant over the years.</a:t>
            </a:r>
            <a:br>
              <a:rPr lang="en-CA" sz="1600" dirty="0">
                <a:latin typeface="Calibri" panose="020F0502020204030204" pitchFamily="34" charset="0"/>
                <a:cs typeface="Calibri" panose="020F0502020204030204" pitchFamily="34" charset="0"/>
              </a:rPr>
            </a:br>
            <a:r>
              <a:rPr lang="en-CA" sz="1600" dirty="0">
                <a:latin typeface="Calibri" panose="020F0502020204030204" pitchFamily="34" charset="0"/>
                <a:cs typeface="Calibri" panose="020F0502020204030204" pitchFamily="34" charset="0"/>
              </a:rPr>
              <a:t>-Decision Tree Classifier gives a accuracy score of 42.86% and 42.94 % respectively.</a:t>
            </a:r>
            <a:br>
              <a:rPr lang="en-CA" sz="1600" dirty="0">
                <a:latin typeface="Calibri" panose="020F0502020204030204" pitchFamily="34" charset="0"/>
                <a:cs typeface="Calibri" panose="020F0502020204030204" pitchFamily="34" charset="0"/>
              </a:rPr>
            </a:br>
            <a:endParaRPr lang="en-CA"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F0122AE-0A4A-4F08-9B04-F02D85271146}"/>
              </a:ext>
            </a:extLst>
          </p:cNvPr>
          <p:cNvPicPr/>
          <p:nvPr/>
        </p:nvPicPr>
        <p:blipFill>
          <a:blip r:embed="rId2"/>
          <a:stretch>
            <a:fillRect/>
          </a:stretch>
        </p:blipFill>
        <p:spPr>
          <a:xfrm>
            <a:off x="1752600" y="3429000"/>
            <a:ext cx="7631430" cy="2414905"/>
          </a:xfrm>
          <a:prstGeom prst="rect">
            <a:avLst/>
          </a:prstGeom>
        </p:spPr>
      </p:pic>
    </p:spTree>
    <p:extLst>
      <p:ext uri="{BB962C8B-B14F-4D97-AF65-F5344CB8AC3E}">
        <p14:creationId xmlns:p14="http://schemas.microsoft.com/office/powerpoint/2010/main" val="401701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AF28-3743-4596-83E2-D5371A15B155}"/>
              </a:ext>
            </a:extLst>
          </p:cNvPr>
          <p:cNvSpPr>
            <a:spLocks noGrp="1"/>
          </p:cNvSpPr>
          <p:nvPr>
            <p:ph type="title"/>
          </p:nvPr>
        </p:nvSpPr>
        <p:spPr>
          <a:xfrm>
            <a:off x="1451579" y="233265"/>
            <a:ext cx="9603275" cy="1620489"/>
          </a:xfrm>
        </p:spPr>
        <p:txBody>
          <a:bodyPr>
            <a:normAutofit fontScale="90000"/>
          </a:bodyPr>
          <a:lstStyle/>
          <a:p>
            <a:r>
              <a:rPr lang="en-CA" sz="2200" b="1" dirty="0">
                <a:latin typeface="Calibri" panose="020F0502020204030204" pitchFamily="34" charset="0"/>
                <a:cs typeface="Calibri" panose="020F0502020204030204" pitchFamily="34" charset="0"/>
              </a:rPr>
              <a:t>5) DISCUSSION</a:t>
            </a:r>
            <a:br>
              <a:rPr lang="en-CA" sz="2200" dirty="0">
                <a:latin typeface="Calibri" panose="020F0502020204030204" pitchFamily="34" charset="0"/>
                <a:cs typeface="Calibri" panose="020F0502020204030204" pitchFamily="34" charset="0"/>
              </a:rPr>
            </a:br>
            <a:r>
              <a:rPr lang="en-CA" sz="2200" dirty="0">
                <a:latin typeface="Calibri" panose="020F0502020204030204" pitchFamily="34" charset="0"/>
                <a:cs typeface="Calibri" panose="020F0502020204030204" pitchFamily="34" charset="0"/>
              </a:rPr>
              <a:t>When I started this study, I initially was planning on to use API and execute k- means clustering to find clusters of safer regions, so that it would give a clear idea of map showing a safer cluster neighbourhood. My future work would be to find the safe region clusters.</a:t>
            </a:r>
            <a:br>
              <a:rPr lang="en-CA" sz="2200" dirty="0">
                <a:latin typeface="Calibri" panose="020F0502020204030204" pitchFamily="34" charset="0"/>
                <a:cs typeface="Calibri" panose="020F0502020204030204" pitchFamily="34" charset="0"/>
              </a:rPr>
            </a:br>
            <a:br>
              <a:rPr lang="en-CA" sz="2200" dirty="0">
                <a:latin typeface="Calibri" panose="020F0502020204030204" pitchFamily="34" charset="0"/>
                <a:cs typeface="Calibri" panose="020F0502020204030204" pitchFamily="34" charset="0"/>
              </a:rPr>
            </a:br>
            <a:br>
              <a:rPr lang="en-CA" sz="2200" dirty="0">
                <a:latin typeface="Calibri" panose="020F0502020204030204" pitchFamily="34" charset="0"/>
                <a:cs typeface="Calibri" panose="020F0502020204030204" pitchFamily="34" charset="0"/>
              </a:rPr>
            </a:br>
            <a:br>
              <a:rPr lang="en-CA" sz="2200" dirty="0">
                <a:latin typeface="Calibri" panose="020F0502020204030204" pitchFamily="34" charset="0"/>
                <a:cs typeface="Calibri" panose="020F0502020204030204" pitchFamily="34" charset="0"/>
              </a:rPr>
            </a:br>
            <a:r>
              <a:rPr lang="en-CA" sz="2200" b="1" dirty="0">
                <a:latin typeface="Calibri" panose="020F0502020204030204" pitchFamily="34" charset="0"/>
                <a:cs typeface="Calibri" panose="020F0502020204030204" pitchFamily="34" charset="0"/>
              </a:rPr>
              <a:t>6) CONCLUSION</a:t>
            </a:r>
            <a:br>
              <a:rPr lang="en-CA" sz="2200" dirty="0">
                <a:latin typeface="Calibri" panose="020F0502020204030204" pitchFamily="34" charset="0"/>
                <a:cs typeface="Calibri" panose="020F0502020204030204" pitchFamily="34" charset="0"/>
              </a:rPr>
            </a:br>
            <a:r>
              <a:rPr lang="en-CA" sz="2200" dirty="0">
                <a:latin typeface="Calibri" panose="020F0502020204030204" pitchFamily="34" charset="0"/>
                <a:cs typeface="Calibri" panose="020F0502020204030204" pitchFamily="34" charset="0"/>
              </a:rPr>
              <a:t>This report would be helpful for people planning to settle in Vancouver either temporarily for rent or for permanently settle in Vancouver by buying a house, by comparing the type of crimes in various locations, safe and unsafe areas, and crime trend. However, it would be necessary to analyze all variables such as cost of the house, size, rent amount, nearby grocery stores etc. Thus, further exploration is required.</a:t>
            </a:r>
            <a:br>
              <a:rPr lang="en-CA" dirty="0"/>
            </a:br>
            <a:endParaRPr lang="en-CA" dirty="0"/>
          </a:p>
        </p:txBody>
      </p:sp>
      <p:sp>
        <p:nvSpPr>
          <p:cNvPr id="3" name="Content Placeholder 2">
            <a:extLst>
              <a:ext uri="{FF2B5EF4-FFF2-40B4-BE49-F238E27FC236}">
                <a16:creationId xmlns:a16="http://schemas.microsoft.com/office/drawing/2014/main" id="{190DFE2E-8501-4CC0-8BED-CB0DD896AA3B}"/>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68521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949A-ECE6-405D-AF40-71C1334F2E5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5E817CF-96F3-4700-9EC6-DC4AA59CC1E1}"/>
              </a:ext>
            </a:extLst>
          </p:cNvPr>
          <p:cNvSpPr>
            <a:spLocks noGrp="1"/>
          </p:cNvSpPr>
          <p:nvPr>
            <p:ph idx="1"/>
          </p:nvPr>
        </p:nvSpPr>
        <p:spPr>
          <a:xfrm>
            <a:off x="111967" y="1853754"/>
            <a:ext cx="11905862" cy="3612591"/>
          </a:xfrm>
        </p:spPr>
        <p:txBody>
          <a:bodyPr>
            <a:noAutofit/>
          </a:bodyPr>
          <a:lstStyle/>
          <a:p>
            <a:r>
              <a:rPr lang="en-CA" b="1" dirty="0">
                <a:latin typeface="Calibri" panose="020F0502020204030204" pitchFamily="34" charset="0"/>
                <a:cs typeface="Calibri" panose="020F0502020204030204" pitchFamily="34" charset="0"/>
              </a:rPr>
              <a:t>Acknowledgements:</a:t>
            </a:r>
          </a:p>
          <a:p>
            <a:r>
              <a:rPr lang="en-CA" b="1" dirty="0">
                <a:latin typeface="Calibri" panose="020F0502020204030204" pitchFamily="34" charset="0"/>
                <a:cs typeface="Calibri" panose="020F0502020204030204" pitchFamily="34" charset="0"/>
              </a:rPr>
              <a:t>I  immensely acknowledge </a:t>
            </a:r>
          </a:p>
          <a:p>
            <a:pPr lvl="0"/>
            <a:r>
              <a:rPr lang="en-CA" b="1" dirty="0">
                <a:latin typeface="Calibri" panose="020F0502020204030204" pitchFamily="34" charset="0"/>
                <a:cs typeface="Calibri" panose="020F0502020204030204" pitchFamily="34" charset="0"/>
              </a:rPr>
              <a:t>Kaggle for letting me use the data from</a:t>
            </a:r>
            <a:r>
              <a:rPr lang="en-CA" b="1" u="sng" dirty="0">
                <a:latin typeface="Calibri" panose="020F0502020204030204" pitchFamily="34" charset="0"/>
                <a:cs typeface="Calibri" panose="020F0502020204030204" pitchFamily="34" charset="0"/>
                <a:hlinkClick r:id="rId2"/>
              </a:rPr>
              <a:t>https://www.kaggle.com/wosaku/crime-in-vancouver</a:t>
            </a:r>
            <a:r>
              <a:rPr lang="en-CA" b="1" dirty="0">
                <a:latin typeface="Calibri" panose="020F0502020204030204" pitchFamily="34" charset="0"/>
                <a:cs typeface="Calibri" panose="020F0502020204030204" pitchFamily="34" charset="0"/>
              </a:rPr>
              <a:t> </a:t>
            </a:r>
          </a:p>
          <a:p>
            <a:pPr lvl="0"/>
            <a:r>
              <a:rPr lang="en-CA" b="1" u="sng" dirty="0">
                <a:latin typeface="Calibri" panose="020F0502020204030204" pitchFamily="34" charset="0"/>
                <a:cs typeface="Calibri" panose="020F0502020204030204" pitchFamily="34" charset="0"/>
                <a:hlinkClick r:id="rId3"/>
              </a:rPr>
              <a:t>https://labs.cognitiveclass.ai/tools/jupyterlab/</a:t>
            </a:r>
            <a:r>
              <a:rPr lang="en-CA" b="1" dirty="0">
                <a:latin typeface="Calibri" panose="020F0502020204030204" pitchFamily="34" charset="0"/>
                <a:cs typeface="Calibri" panose="020F0502020204030204" pitchFamily="34" charset="0"/>
              </a:rPr>
              <a:t>  for using the lab for writing the code as well as executing.</a:t>
            </a:r>
          </a:p>
          <a:p>
            <a:pPr lvl="0"/>
            <a:r>
              <a:rPr lang="en-CA" b="1" dirty="0">
                <a:latin typeface="Calibri" panose="020F0502020204030204" pitchFamily="34" charset="0"/>
                <a:cs typeface="Calibri" panose="020F0502020204030204" pitchFamily="34" charset="0"/>
              </a:rPr>
              <a:t>IBM and its resources and </a:t>
            </a:r>
            <a:r>
              <a:rPr lang="en-CA" b="1" dirty="0" err="1">
                <a:latin typeface="Calibri" panose="020F0502020204030204" pitchFamily="34" charset="0"/>
                <a:cs typeface="Calibri" panose="020F0502020204030204" pitchFamily="34" charset="0"/>
              </a:rPr>
              <a:t>coursera</a:t>
            </a:r>
            <a:r>
              <a:rPr lang="en-CA" b="1" dirty="0">
                <a:latin typeface="Calibri" panose="020F0502020204030204" pitchFamily="34" charset="0"/>
                <a:cs typeface="Calibri" panose="020F0502020204030204" pitchFamily="34" charset="0"/>
              </a:rPr>
              <a:t> platform and the most valuable teachers without which I could not have attained this knowledge in Data Science.</a:t>
            </a:r>
          </a:p>
          <a:p>
            <a:pPr lvl="0"/>
            <a:r>
              <a:rPr lang="en-CA" b="1" dirty="0">
                <a:latin typeface="Calibri" panose="020F0502020204030204" pitchFamily="34" charset="0"/>
                <a:cs typeface="Calibri" panose="020F0502020204030204" pitchFamily="34" charset="0"/>
              </a:rPr>
              <a:t>All other peers who gave valuable comments, clarifying the doubts as well as others who are part of this program.</a:t>
            </a:r>
          </a:p>
        </p:txBody>
      </p:sp>
    </p:spTree>
    <p:extLst>
      <p:ext uri="{BB962C8B-B14F-4D97-AF65-F5344CB8AC3E}">
        <p14:creationId xmlns:p14="http://schemas.microsoft.com/office/powerpoint/2010/main" val="406852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866F-2D32-4933-89F4-9DC434386D6D}"/>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AD672543-BBC4-405D-AA1C-D214739798F4}"/>
              </a:ext>
            </a:extLst>
          </p:cNvPr>
          <p:cNvSpPr>
            <a:spLocks noGrp="1"/>
          </p:cNvSpPr>
          <p:nvPr>
            <p:ph idx="1"/>
          </p:nvPr>
        </p:nvSpPr>
        <p:spPr>
          <a:xfrm>
            <a:off x="261257" y="2015732"/>
            <a:ext cx="11831216" cy="3450613"/>
          </a:xfrm>
        </p:spPr>
        <p:txBody>
          <a:bodyPr>
            <a:normAutofit lnSpcReduction="10000"/>
          </a:bodyPr>
          <a:lstStyle/>
          <a:p>
            <a:pPr marL="0" indent="0">
              <a:buNone/>
            </a:pPr>
            <a:r>
              <a:rPr lang="en-CA" b="1" dirty="0"/>
              <a:t>Introduction </a:t>
            </a:r>
            <a:endParaRPr lang="en-CA" dirty="0"/>
          </a:p>
          <a:p>
            <a:pPr marL="0" indent="0">
              <a:buNone/>
            </a:pPr>
            <a:r>
              <a:rPr lang="en-CA" dirty="0"/>
              <a:t>Vancouver, a bustling west coast seaport in British Columbia, is among Canada’s densest, most ethnically diverse cities. A popular filming location, it’s surrounded by mountains, and also has thriving art, theatre and music scenes. Vancouver Art Gallery is known for its works by regional artists, while the Museum of Anthropology houses preeminent First Nations collections.</a:t>
            </a:r>
          </a:p>
          <a:p>
            <a:pPr marL="0" indent="0">
              <a:buNone/>
            </a:pPr>
            <a:r>
              <a:rPr lang="en-CA" dirty="0"/>
              <a:t>According to bc.ctvnews.ca, Assaults and overall violent </a:t>
            </a:r>
            <a:r>
              <a:rPr lang="en-CA" b="1" dirty="0"/>
              <a:t>crime: </a:t>
            </a:r>
            <a:r>
              <a:rPr lang="en-CA" dirty="0"/>
              <a:t>There were 4,521 reported assaults in 2019, compared to 4,064 in 2018. Due to that increase, </a:t>
            </a:r>
            <a:r>
              <a:rPr lang="en-CA" b="1" dirty="0"/>
              <a:t>Vancouver's</a:t>
            </a:r>
            <a:r>
              <a:rPr lang="en-CA" dirty="0"/>
              <a:t> overall </a:t>
            </a:r>
            <a:r>
              <a:rPr lang="en-CA" b="1" dirty="0"/>
              <a:t>crime rate</a:t>
            </a:r>
            <a:r>
              <a:rPr lang="en-CA" dirty="0"/>
              <a:t> was up 7.2 per cent. The number of "shots-fired incidents," as described by police, was up last year to 29 calls – 10 more than reported in 2018.</a:t>
            </a:r>
          </a:p>
          <a:p>
            <a:endParaRPr lang="en-CA" dirty="0"/>
          </a:p>
          <a:p>
            <a:endParaRPr lang="en-CA" dirty="0"/>
          </a:p>
        </p:txBody>
      </p:sp>
    </p:spTree>
    <p:extLst>
      <p:ext uri="{BB962C8B-B14F-4D97-AF65-F5344CB8AC3E}">
        <p14:creationId xmlns:p14="http://schemas.microsoft.com/office/powerpoint/2010/main" val="271145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9C924-8710-4C6C-9DFE-0CD260B42564}"/>
              </a:ext>
            </a:extLst>
          </p:cNvPr>
          <p:cNvSpPr>
            <a:spLocks noGrp="1"/>
          </p:cNvSpPr>
          <p:nvPr>
            <p:ph idx="1"/>
          </p:nvPr>
        </p:nvSpPr>
        <p:spPr>
          <a:xfrm>
            <a:off x="251927" y="130629"/>
            <a:ext cx="11840546" cy="6117772"/>
          </a:xfrm>
        </p:spPr>
        <p:txBody>
          <a:bodyPr>
            <a:normAutofit/>
          </a:bodyPr>
          <a:lstStyle/>
          <a:p>
            <a:pPr marL="0" indent="0">
              <a:buNone/>
            </a:pPr>
            <a:r>
              <a:rPr lang="en-CA" b="1" dirty="0"/>
              <a:t>Problem Statement:  </a:t>
            </a:r>
            <a:r>
              <a:rPr lang="en-CA" dirty="0"/>
              <a:t>The idea of this study is to help people planning to settle either temporarily in Vancouver by renting a house or to settle permanently by buying a house so that they would be able to choose a safer location and stay and feel safe by providing data about the safe and unsafe areas, predominant type of crime as well as the crime trend over years in various regions.</a:t>
            </a:r>
          </a:p>
          <a:p>
            <a:endParaRPr lang="en-CA" dirty="0"/>
          </a:p>
          <a:p>
            <a:endParaRPr lang="en-CA" dirty="0"/>
          </a:p>
          <a:p>
            <a:endParaRPr lang="en-CA" dirty="0"/>
          </a:p>
          <a:p>
            <a:pPr marL="0" indent="0">
              <a:buNone/>
            </a:pPr>
            <a:r>
              <a:rPr lang="en-CA" b="1" dirty="0"/>
              <a:t>Objective: </a:t>
            </a:r>
            <a:endParaRPr lang="en-CA" dirty="0"/>
          </a:p>
          <a:p>
            <a:pPr marL="0" indent="0">
              <a:buNone/>
            </a:pPr>
            <a:r>
              <a:rPr lang="en-CA" dirty="0"/>
              <a:t>	This project aims to select the safest and least safest areas in Vancouver based on the total crimes, explore the venues in these areas and finally  using the decision tree classifier. This report will be targeted to the People who are looking to analyze crime incidents, as the city continues to be a leader in so many fields. The crime statistics will provide an insight for the people  towards their approach in buying or renting houses in different areas of city. The most common venues in the safest areas will be explored. </a:t>
            </a:r>
          </a:p>
          <a:p>
            <a:endParaRPr lang="en-CA" dirty="0"/>
          </a:p>
          <a:p>
            <a:endParaRPr lang="en-CA" dirty="0"/>
          </a:p>
        </p:txBody>
      </p:sp>
    </p:spTree>
    <p:extLst>
      <p:ext uri="{BB962C8B-B14F-4D97-AF65-F5344CB8AC3E}">
        <p14:creationId xmlns:p14="http://schemas.microsoft.com/office/powerpoint/2010/main" val="420456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803B-8CD1-4A03-95F5-85FF399A98F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45C230B-0633-4635-B610-72BE79956FEB}"/>
              </a:ext>
            </a:extLst>
          </p:cNvPr>
          <p:cNvSpPr>
            <a:spLocks noGrp="1"/>
          </p:cNvSpPr>
          <p:nvPr>
            <p:ph idx="1"/>
          </p:nvPr>
        </p:nvSpPr>
        <p:spPr/>
        <p:txBody>
          <a:bodyPr/>
          <a:lstStyle/>
          <a:p>
            <a:pPr marL="0" indent="0">
              <a:buNone/>
            </a:pPr>
            <a:r>
              <a:rPr lang="en-CA" b="1" dirty="0"/>
              <a:t>Data Set URL and the Cognitive Class Lab:</a:t>
            </a:r>
            <a:endParaRPr lang="en-CA" dirty="0"/>
          </a:p>
          <a:p>
            <a:pPr marL="0" indent="0">
              <a:buNone/>
            </a:pPr>
            <a:r>
              <a:rPr lang="en-CA" dirty="0"/>
              <a:t>To provide the stakeholders the necessary information I'll be downloading .csv file from </a:t>
            </a:r>
            <a:r>
              <a:rPr lang="en-CA" u="sng" dirty="0">
                <a:hlinkClick r:id="rId2"/>
              </a:rPr>
              <a:t>https://www.kaggle.com/wosaku/crime-in-vancouver</a:t>
            </a:r>
            <a:r>
              <a:rPr lang="en-CA" dirty="0"/>
              <a:t>  and used </a:t>
            </a:r>
            <a:r>
              <a:rPr lang="en-CA" u="sng" dirty="0">
                <a:hlinkClick r:id="rId3"/>
              </a:rPr>
              <a:t>https://labs.cognitiveclass.ai/tools/jupyterlab/</a:t>
            </a:r>
            <a:r>
              <a:rPr lang="en-CA" dirty="0"/>
              <a:t> to execute and show my work.</a:t>
            </a:r>
          </a:p>
          <a:p>
            <a:endParaRPr lang="en-CA" dirty="0"/>
          </a:p>
        </p:txBody>
      </p:sp>
      <p:pic>
        <p:nvPicPr>
          <p:cNvPr id="4" name="Picture 3">
            <a:extLst>
              <a:ext uri="{FF2B5EF4-FFF2-40B4-BE49-F238E27FC236}">
                <a16:creationId xmlns:a16="http://schemas.microsoft.com/office/drawing/2014/main" id="{BC55BB61-C8A2-4099-ACBF-6A33D39F6E06}"/>
              </a:ext>
            </a:extLst>
          </p:cNvPr>
          <p:cNvPicPr/>
          <p:nvPr/>
        </p:nvPicPr>
        <p:blipFill>
          <a:blip r:embed="rId4"/>
          <a:stretch>
            <a:fillRect/>
          </a:stretch>
        </p:blipFill>
        <p:spPr>
          <a:xfrm>
            <a:off x="3281416" y="3935095"/>
            <a:ext cx="5943600" cy="1214755"/>
          </a:xfrm>
          <a:prstGeom prst="rect">
            <a:avLst/>
          </a:prstGeom>
        </p:spPr>
      </p:pic>
    </p:spTree>
    <p:extLst>
      <p:ext uri="{BB962C8B-B14F-4D97-AF65-F5344CB8AC3E}">
        <p14:creationId xmlns:p14="http://schemas.microsoft.com/office/powerpoint/2010/main" val="292532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173F-FAA2-417C-9EF5-FAFF14376812}"/>
              </a:ext>
            </a:extLst>
          </p:cNvPr>
          <p:cNvSpPr>
            <a:spLocks noGrp="1"/>
          </p:cNvSpPr>
          <p:nvPr>
            <p:ph type="title"/>
          </p:nvPr>
        </p:nvSpPr>
        <p:spPr>
          <a:xfrm>
            <a:off x="0" y="-74645"/>
            <a:ext cx="12045819" cy="1928399"/>
          </a:xfrm>
        </p:spPr>
        <p:txBody>
          <a:bodyPr>
            <a:noAutofit/>
          </a:bodyPr>
          <a:lstStyle/>
          <a:p>
            <a:br>
              <a:rPr lang="en-CA" sz="1800" b="1" dirty="0">
                <a:latin typeface="Calibri" panose="020F0502020204030204" pitchFamily="34" charset="0"/>
                <a:cs typeface="Calibri" panose="020F0502020204030204" pitchFamily="34" charset="0"/>
              </a:rPr>
            </a:br>
            <a:r>
              <a:rPr lang="en-CA" sz="1800" b="1" dirty="0">
                <a:latin typeface="Calibri" panose="020F0502020204030204" pitchFamily="34" charset="0"/>
                <a:cs typeface="Calibri" panose="020F0502020204030204" pitchFamily="34" charset="0"/>
              </a:rPr>
              <a:t>3) Methodology</a:t>
            </a:r>
            <a:br>
              <a:rPr lang="en-CA" sz="1800" b="1" dirty="0">
                <a:latin typeface="Calibri" panose="020F0502020204030204" pitchFamily="34" charset="0"/>
                <a:cs typeface="Calibri" panose="020F0502020204030204" pitchFamily="34" charset="0"/>
              </a:rPr>
            </a:br>
            <a:r>
              <a:rPr lang="en-CA" sz="1800" dirty="0">
                <a:latin typeface="Calibri" panose="020F0502020204030204" pitchFamily="34" charset="0"/>
                <a:cs typeface="Calibri" panose="020F0502020204030204" pitchFamily="34" charset="0"/>
              </a:rPr>
              <a:t>For this report I used a few bar graphs that could help a new investor to decide the best neighborhood to buy or rent a house in Vancouver based on its crime type, trend  etc. In order to do that I've used the Kaggle platform </a:t>
            </a:r>
            <a:r>
              <a:rPr lang="en-CA" sz="1800" u="sng" dirty="0">
                <a:latin typeface="Calibri" panose="020F0502020204030204" pitchFamily="34" charset="0"/>
                <a:cs typeface="Calibri" panose="020F0502020204030204" pitchFamily="34" charset="0"/>
                <a:hlinkClick r:id="rId2"/>
              </a:rPr>
              <a:t>https://www.kaggle.com/wosaku/crime-in-vancouver</a:t>
            </a:r>
            <a:r>
              <a:rPr lang="en-CA" sz="1800" dirty="0">
                <a:latin typeface="Calibri" panose="020F0502020204030204" pitchFamily="34" charset="0"/>
                <a:cs typeface="Calibri" panose="020F0502020204030204" pitchFamily="34" charset="0"/>
              </a:rPr>
              <a:t> to derive data along  with Decision Tree Classifier to predict the 2017 year along with its accuracy.</a:t>
            </a:r>
            <a:br>
              <a:rPr lang="en-CA" sz="1800" dirty="0">
                <a:latin typeface="Calibri" panose="020F0502020204030204" pitchFamily="34" charset="0"/>
                <a:cs typeface="Calibri" panose="020F0502020204030204" pitchFamily="34" charset="0"/>
              </a:rPr>
            </a:br>
            <a:r>
              <a:rPr lang="en-CA" sz="1800" dirty="0">
                <a:latin typeface="Calibri" panose="020F0502020204030204" pitchFamily="34" charset="0"/>
                <a:cs typeface="Calibri" panose="020F0502020204030204" pitchFamily="34" charset="0"/>
              </a:rPr>
              <a:t>Firstly, necessary libraries were imported.</a:t>
            </a: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r>
              <a:rPr lang="en-CA" sz="1800" dirty="0">
                <a:latin typeface="Calibri" panose="020F0502020204030204" pitchFamily="34" charset="0"/>
                <a:cs typeface="Calibri" panose="020F0502020204030204" pitchFamily="34" charset="0"/>
              </a:rPr>
              <a:t>The Vancouver crime file.csv was loaded and it provides information about the following: TYPE, YEAR,   MONTH, DAY, HOUR, HUNDRED_BLOCK, NEIGHBOURHOOD,  X, Y, Latitude, and Longitude.</a:t>
            </a: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br>
              <a:rPr lang="en-CA" sz="1800" dirty="0">
                <a:latin typeface="Calibri" panose="020F0502020204030204" pitchFamily="34" charset="0"/>
                <a:cs typeface="Calibri" panose="020F0502020204030204" pitchFamily="34" charset="0"/>
              </a:rPr>
            </a:br>
            <a:r>
              <a:rPr lang="en-CA" sz="1800" dirty="0">
                <a:latin typeface="Calibri" panose="020F0502020204030204" pitchFamily="34" charset="0"/>
                <a:cs typeface="Calibri" panose="020F0502020204030204" pitchFamily="34" charset="0"/>
              </a:rPr>
              <a:t>Then,  cleaning of data was done by adding a new column </a:t>
            </a:r>
            <a:r>
              <a:rPr lang="en-CA" sz="1800" dirty="0" err="1">
                <a:latin typeface="Calibri" panose="020F0502020204030204" pitchFamily="34" charset="0"/>
                <a:cs typeface="Calibri" panose="020F0502020204030204" pitchFamily="34" charset="0"/>
              </a:rPr>
              <a:t>NeighbourhoodId</a:t>
            </a:r>
            <a:r>
              <a:rPr lang="en-CA" sz="1800" dirty="0">
                <a:latin typeface="Calibri" panose="020F0502020204030204" pitchFamily="34" charset="0"/>
                <a:cs typeface="Calibri" panose="020F0502020204030204" pitchFamily="34" charset="0"/>
              </a:rPr>
              <a:t> by grouping .</a:t>
            </a:r>
            <a:r>
              <a:rPr lang="en-CA" sz="1800" dirty="0" err="1">
                <a:latin typeface="Calibri" panose="020F0502020204030204" pitchFamily="34" charset="0"/>
                <a:cs typeface="Calibri" panose="020F0502020204030204" pitchFamily="34" charset="0"/>
              </a:rPr>
              <a:t>groupby</a:t>
            </a:r>
            <a:r>
              <a:rPr lang="en-CA" sz="1800" dirty="0">
                <a:latin typeface="Calibri" panose="020F0502020204030204" pitchFamily="34" charset="0"/>
                <a:cs typeface="Calibri" panose="020F0502020204030204" pitchFamily="34" charset="0"/>
              </a:rPr>
              <a:t> method to group the neighbourhood and a new column Incident = ‘1’. Then, dropped the minute column, since theft is not checked by every minute. (by using .drop method</a:t>
            </a:r>
            <a:br>
              <a:rPr lang="en-CA" sz="1800" dirty="0">
                <a:latin typeface="Calibri" panose="020F0502020204030204" pitchFamily="34" charset="0"/>
                <a:cs typeface="Calibri" panose="020F0502020204030204" pitchFamily="34" charset="0"/>
              </a:rPr>
            </a:br>
            <a:r>
              <a:rPr lang="en-CA" sz="1800" dirty="0" err="1">
                <a:latin typeface="Calibri" panose="020F0502020204030204" pitchFamily="34" charset="0"/>
                <a:cs typeface="Calibri" panose="020F0502020204030204" pitchFamily="34" charset="0"/>
              </a:rPr>
              <a:t>df.drop</a:t>
            </a:r>
            <a:r>
              <a:rPr lang="en-CA" sz="1800" dirty="0">
                <a:latin typeface="Calibri" panose="020F0502020204030204" pitchFamily="34" charset="0"/>
                <a:cs typeface="Calibri" panose="020F0502020204030204" pitchFamily="34" charset="0"/>
              </a:rPr>
              <a:t>(['MINUTE'], axis=1).</a:t>
            </a:r>
            <a:br>
              <a:rPr lang="en-CA" sz="1800" dirty="0">
                <a:latin typeface="Calibri" panose="020F0502020204030204" pitchFamily="34" charset="0"/>
                <a:cs typeface="Calibri" panose="020F0502020204030204" pitchFamily="34" charset="0"/>
              </a:rPr>
            </a:br>
            <a:r>
              <a:rPr lang="en-CA" sz="1800" dirty="0">
                <a:latin typeface="Calibri" panose="020F0502020204030204" pitchFamily="34" charset="0"/>
                <a:cs typeface="Calibri" panose="020F0502020204030204" pitchFamily="34" charset="0"/>
              </a:rPr>
              <a:t>Then the missing values of hour column was filled using 99- a default dummy and replaced missing values of NEIGHBOURHOOD and HUNDRED_BLOCK by N/A</a:t>
            </a:r>
            <a:br>
              <a:rPr lang="en-CA" sz="1800" dirty="0"/>
            </a:br>
            <a:br>
              <a:rPr lang="en-CA" sz="1800" dirty="0">
                <a:latin typeface="Calibri" panose="020F0502020204030204" pitchFamily="34" charset="0"/>
                <a:cs typeface="Calibri" panose="020F0502020204030204" pitchFamily="34" charset="0"/>
              </a:rPr>
            </a:br>
            <a:endParaRPr lang="en-CA" sz="18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6C2A9E9-E40F-4EC4-BFC9-E46EDBBD8F02}"/>
              </a:ext>
            </a:extLst>
          </p:cNvPr>
          <p:cNvPicPr/>
          <p:nvPr/>
        </p:nvPicPr>
        <p:blipFill>
          <a:blip r:embed="rId3"/>
          <a:stretch>
            <a:fillRect/>
          </a:stretch>
        </p:blipFill>
        <p:spPr>
          <a:xfrm>
            <a:off x="1559922" y="2713194"/>
            <a:ext cx="6902942" cy="1634678"/>
          </a:xfrm>
          <a:prstGeom prst="rect">
            <a:avLst/>
          </a:prstGeom>
        </p:spPr>
      </p:pic>
    </p:spTree>
    <p:extLst>
      <p:ext uri="{BB962C8B-B14F-4D97-AF65-F5344CB8AC3E}">
        <p14:creationId xmlns:p14="http://schemas.microsoft.com/office/powerpoint/2010/main" val="371083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BEEF-5086-453A-AD0D-E68BA54B86CC}"/>
              </a:ext>
            </a:extLst>
          </p:cNvPr>
          <p:cNvSpPr>
            <a:spLocks noGrp="1"/>
          </p:cNvSpPr>
          <p:nvPr>
            <p:ph type="title"/>
          </p:nvPr>
        </p:nvSpPr>
        <p:spPr/>
        <p:txBody>
          <a:bodyPr>
            <a:noAutofit/>
          </a:bodyPr>
          <a:lstStyle/>
          <a:p>
            <a:r>
              <a:rPr lang="en-CA" sz="2000" b="1" dirty="0">
                <a:latin typeface="Calibri" panose="020F0502020204030204" pitchFamily="34" charset="0"/>
                <a:cs typeface="Calibri" panose="020F0502020204030204" pitchFamily="34" charset="0"/>
              </a:rPr>
              <a:t>DATA EXPLORATORY ANALYSIS</a:t>
            </a:r>
            <a:br>
              <a:rPr lang="en-CA" sz="2000" dirty="0">
                <a:latin typeface="Calibri" panose="020F0502020204030204" pitchFamily="34" charset="0"/>
                <a:cs typeface="Calibri" panose="020F0502020204030204" pitchFamily="34" charset="0"/>
              </a:rPr>
            </a:br>
            <a:r>
              <a:rPr lang="en-CA" sz="2000" b="1" dirty="0">
                <a:latin typeface="Calibri" panose="020F0502020204030204" pitchFamily="34" charset="0"/>
                <a:cs typeface="Calibri" panose="020F0502020204030204" pitchFamily="34" charset="0"/>
              </a:rPr>
              <a:t>Prevalence of crime types: </a:t>
            </a:r>
            <a:r>
              <a:rPr lang="en-CA" sz="2000" dirty="0">
                <a:latin typeface="Calibri" panose="020F0502020204030204" pitchFamily="34" charset="0"/>
                <a:cs typeface="Calibri" panose="020F0502020204030204" pitchFamily="34" charset="0"/>
              </a:rPr>
              <a:t>Number of count of crimes over the period of years  from 2003 to 2017 was graphed using matplotlib inline</a:t>
            </a:r>
            <a:br>
              <a:rPr lang="en-CA" sz="2000" dirty="0">
                <a:latin typeface="Calibri" panose="020F0502020204030204" pitchFamily="34" charset="0"/>
                <a:cs typeface="Calibri" panose="020F0502020204030204" pitchFamily="34" charset="0"/>
              </a:rPr>
            </a:br>
            <a:br>
              <a:rPr lang="en-CA" sz="2000" dirty="0">
                <a:latin typeface="Calibri" panose="020F0502020204030204" pitchFamily="34" charset="0"/>
                <a:cs typeface="Calibri" panose="020F0502020204030204" pitchFamily="34" charset="0"/>
              </a:rPr>
            </a:br>
            <a:endParaRPr lang="en-CA" sz="2000"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A72C4799-84DD-4F63-A4A4-B4AE42FEA2B6}"/>
              </a:ext>
            </a:extLst>
          </p:cNvPr>
          <p:cNvPicPr>
            <a:picLocks noGrp="1"/>
          </p:cNvPicPr>
          <p:nvPr>
            <p:ph idx="1"/>
          </p:nvPr>
        </p:nvPicPr>
        <p:blipFill>
          <a:blip r:embed="rId2"/>
          <a:stretch>
            <a:fillRect/>
          </a:stretch>
        </p:blipFill>
        <p:spPr>
          <a:xfrm>
            <a:off x="3215176" y="2016124"/>
            <a:ext cx="6831794" cy="3916045"/>
          </a:xfrm>
          <a:prstGeom prst="rect">
            <a:avLst/>
          </a:prstGeom>
        </p:spPr>
      </p:pic>
    </p:spTree>
    <p:extLst>
      <p:ext uri="{BB962C8B-B14F-4D97-AF65-F5344CB8AC3E}">
        <p14:creationId xmlns:p14="http://schemas.microsoft.com/office/powerpoint/2010/main" val="186603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FB76-D4BF-424E-8962-891A438A9247}"/>
              </a:ext>
            </a:extLst>
          </p:cNvPr>
          <p:cNvSpPr>
            <a:spLocks noGrp="1"/>
          </p:cNvSpPr>
          <p:nvPr>
            <p:ph type="title"/>
          </p:nvPr>
        </p:nvSpPr>
        <p:spPr/>
        <p:txBody>
          <a:bodyPr>
            <a:normAutofit/>
          </a:bodyPr>
          <a:lstStyle/>
          <a:p>
            <a:r>
              <a:rPr lang="en-CA" sz="2000" b="1" dirty="0">
                <a:latin typeface="Calibri" panose="020F0502020204030204" pitchFamily="34" charset="0"/>
                <a:cs typeface="Calibri" panose="020F0502020204030204" pitchFamily="34" charset="0"/>
              </a:rPr>
              <a:t>The counts of each type of crime</a:t>
            </a:r>
            <a:r>
              <a:rPr lang="en-CA" sz="2000" dirty="0">
                <a:latin typeface="Calibri" panose="020F0502020204030204" pitchFamily="34" charset="0"/>
                <a:cs typeface="Calibri" panose="020F0502020204030204" pitchFamily="34" charset="0"/>
              </a:rPr>
              <a:t> was  plotted and compared to see which crime is the most prevalent and which is least prevalent.</a:t>
            </a:r>
            <a:br>
              <a:rPr lang="en-CA" sz="2000" dirty="0">
                <a:latin typeface="Calibri" panose="020F0502020204030204" pitchFamily="34" charset="0"/>
                <a:cs typeface="Calibri" panose="020F0502020204030204" pitchFamily="34" charset="0"/>
              </a:rPr>
            </a:br>
            <a:endParaRPr lang="en-CA" sz="2000"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452FADF5-BFF8-407D-B4D4-55AB65E15478}"/>
              </a:ext>
            </a:extLst>
          </p:cNvPr>
          <p:cNvPicPr>
            <a:picLocks noGrp="1"/>
          </p:cNvPicPr>
          <p:nvPr>
            <p:ph idx="1"/>
          </p:nvPr>
        </p:nvPicPr>
        <p:blipFill>
          <a:blip r:embed="rId2"/>
          <a:stretch>
            <a:fillRect/>
          </a:stretch>
        </p:blipFill>
        <p:spPr>
          <a:xfrm>
            <a:off x="3717052" y="1853754"/>
            <a:ext cx="6501368" cy="4199727"/>
          </a:xfrm>
          <a:prstGeom prst="rect">
            <a:avLst/>
          </a:prstGeom>
        </p:spPr>
      </p:pic>
    </p:spTree>
    <p:extLst>
      <p:ext uri="{BB962C8B-B14F-4D97-AF65-F5344CB8AC3E}">
        <p14:creationId xmlns:p14="http://schemas.microsoft.com/office/powerpoint/2010/main" val="181221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212A-875F-476B-807A-B6351D052E92}"/>
              </a:ext>
            </a:extLst>
          </p:cNvPr>
          <p:cNvSpPr>
            <a:spLocks noGrp="1"/>
          </p:cNvSpPr>
          <p:nvPr>
            <p:ph type="title"/>
          </p:nvPr>
        </p:nvSpPr>
        <p:spPr/>
        <p:txBody>
          <a:bodyPr>
            <a:noAutofit/>
          </a:bodyPr>
          <a:lstStyle/>
          <a:p>
            <a:r>
              <a:rPr lang="en-CA" sz="2000" dirty="0">
                <a:latin typeface="Calibri" panose="020F0502020204030204" pitchFamily="34" charset="0"/>
                <a:cs typeface="Calibri" panose="020F0502020204030204" pitchFamily="34" charset="0"/>
              </a:rPr>
              <a:t>The most safe and unsafe areas were evaluated. This is done by </a:t>
            </a:r>
            <a:r>
              <a:rPr lang="en-CA" sz="2000" dirty="0" err="1">
                <a:latin typeface="Calibri" panose="020F0502020204030204" pitchFamily="34" charset="0"/>
                <a:cs typeface="Calibri" panose="020F0502020204030204" pitchFamily="34" charset="0"/>
              </a:rPr>
              <a:t>df.groupby</a:t>
            </a:r>
            <a:r>
              <a:rPr lang="en-CA" sz="2000" dirty="0">
                <a:latin typeface="Calibri" panose="020F0502020204030204" pitchFamily="34" charset="0"/>
                <a:cs typeface="Calibri" panose="020F0502020204030204" pitchFamily="34" charset="0"/>
              </a:rPr>
              <a:t>(['NEIGHBOURHOOD','TYPE']).count()['</a:t>
            </a:r>
            <a:r>
              <a:rPr lang="en-CA" sz="2000" dirty="0" err="1">
                <a:latin typeface="Calibri" panose="020F0502020204030204" pitchFamily="34" charset="0"/>
                <a:cs typeface="Calibri" panose="020F0502020204030204" pitchFamily="34" charset="0"/>
              </a:rPr>
              <a:t>NeighbourhoodID</a:t>
            </a:r>
            <a:r>
              <a:rPr lang="en-CA" sz="2000" dirty="0">
                <a:latin typeface="Calibri" panose="020F0502020204030204" pitchFamily="34" charset="0"/>
                <a:cs typeface="Calibri" panose="020F0502020204030204" pitchFamily="34" charset="0"/>
              </a:rPr>
              <a:t>'].</a:t>
            </a:r>
            <a:r>
              <a:rPr lang="en-CA" sz="2000" dirty="0" err="1">
                <a:latin typeface="Calibri" panose="020F0502020204030204" pitchFamily="34" charset="0"/>
                <a:cs typeface="Calibri" panose="020F0502020204030204" pitchFamily="34" charset="0"/>
              </a:rPr>
              <a:t>sort_values</a:t>
            </a:r>
            <a:r>
              <a:rPr lang="en-CA" sz="2000" dirty="0">
                <a:latin typeface="Calibri" panose="020F0502020204030204" pitchFamily="34" charset="0"/>
                <a:cs typeface="Calibri" panose="020F0502020204030204" pitchFamily="34" charset="0"/>
              </a:rPr>
              <a:t>(ascending=True).head(5) and as well as = False.</a:t>
            </a:r>
            <a:br>
              <a:rPr lang="en-CA" sz="2000" dirty="0">
                <a:latin typeface="Calibri" panose="020F0502020204030204" pitchFamily="34" charset="0"/>
                <a:cs typeface="Calibri" panose="020F0502020204030204" pitchFamily="34" charset="0"/>
              </a:rPr>
            </a:br>
            <a:endParaRPr lang="en-CA" sz="2000"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900083CA-5CD6-43DE-97EA-F4AE15201880}"/>
              </a:ext>
            </a:extLst>
          </p:cNvPr>
          <p:cNvPicPr>
            <a:picLocks noGrp="1"/>
          </p:cNvPicPr>
          <p:nvPr>
            <p:ph idx="1"/>
          </p:nvPr>
        </p:nvPicPr>
        <p:blipFill>
          <a:blip r:embed="rId2"/>
          <a:stretch>
            <a:fillRect/>
          </a:stretch>
        </p:blipFill>
        <p:spPr>
          <a:xfrm>
            <a:off x="546735" y="2007914"/>
            <a:ext cx="6471285" cy="1809706"/>
          </a:xfrm>
          <a:prstGeom prst="rect">
            <a:avLst/>
          </a:prstGeom>
        </p:spPr>
      </p:pic>
      <p:pic>
        <p:nvPicPr>
          <p:cNvPr id="5" name="Picture 4">
            <a:extLst>
              <a:ext uri="{FF2B5EF4-FFF2-40B4-BE49-F238E27FC236}">
                <a16:creationId xmlns:a16="http://schemas.microsoft.com/office/drawing/2014/main" id="{6314061F-95C9-4934-91CE-CB269026A2D4}"/>
              </a:ext>
            </a:extLst>
          </p:cNvPr>
          <p:cNvPicPr/>
          <p:nvPr/>
        </p:nvPicPr>
        <p:blipFill>
          <a:blip r:embed="rId3"/>
          <a:stretch>
            <a:fillRect/>
          </a:stretch>
        </p:blipFill>
        <p:spPr>
          <a:xfrm>
            <a:off x="5918835" y="3977358"/>
            <a:ext cx="6082665" cy="2053778"/>
          </a:xfrm>
          <a:prstGeom prst="rect">
            <a:avLst/>
          </a:prstGeom>
        </p:spPr>
      </p:pic>
    </p:spTree>
    <p:extLst>
      <p:ext uri="{BB962C8B-B14F-4D97-AF65-F5344CB8AC3E}">
        <p14:creationId xmlns:p14="http://schemas.microsoft.com/office/powerpoint/2010/main" val="6855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97C5-564C-47EC-A53B-F257047D10AE}"/>
              </a:ext>
            </a:extLst>
          </p:cNvPr>
          <p:cNvSpPr>
            <a:spLocks noGrp="1"/>
          </p:cNvSpPr>
          <p:nvPr>
            <p:ph type="title"/>
          </p:nvPr>
        </p:nvSpPr>
        <p:spPr/>
        <p:txBody>
          <a:bodyPr/>
          <a:lstStyle/>
          <a:p>
            <a:r>
              <a:rPr lang="en-CA" sz="2000" dirty="0">
                <a:latin typeface="Calibri" panose="020F0502020204030204" pitchFamily="34" charset="0"/>
                <a:cs typeface="Calibri" panose="020F0502020204030204" pitchFamily="34" charset="0"/>
              </a:rPr>
              <a:t>Then,</a:t>
            </a:r>
            <a:r>
              <a:rPr lang="en-CA" sz="2000" i="1" dirty="0">
                <a:latin typeface="Calibri" panose="020F0502020204030204" pitchFamily="34" charset="0"/>
                <a:cs typeface="Calibri" panose="020F0502020204030204" pitchFamily="34" charset="0"/>
              </a:rPr>
              <a:t> </a:t>
            </a:r>
            <a:r>
              <a:rPr lang="en-CA" sz="2000" dirty="0">
                <a:latin typeface="Calibri" panose="020F0502020204030204" pitchFamily="34" charset="0"/>
                <a:cs typeface="Calibri" panose="020F0502020204030204" pitchFamily="34" charset="0"/>
              </a:rPr>
              <a:t>heat map was analysed</a:t>
            </a:r>
            <a:r>
              <a:rPr lang="en-CA" sz="2000" b="1" dirty="0">
                <a:latin typeface="Calibri" panose="020F0502020204030204" pitchFamily="34" charset="0"/>
                <a:cs typeface="Calibri" panose="020F0502020204030204" pitchFamily="34" charset="0"/>
              </a:rPr>
              <a:t>.</a:t>
            </a:r>
            <a:br>
              <a:rPr lang="en-CA" dirty="0">
                <a:latin typeface="Calibri" panose="020F0502020204030204" pitchFamily="34" charset="0"/>
                <a:cs typeface="Calibri" panose="020F0502020204030204" pitchFamily="34" charset="0"/>
              </a:rPr>
            </a:br>
            <a:endParaRPr lang="en-CA" dirty="0">
              <a:latin typeface="Calibri" panose="020F050202020403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9BDF3950-14E3-46CE-AEDD-70BBD6C951AE}"/>
              </a:ext>
            </a:extLst>
          </p:cNvPr>
          <p:cNvPicPr>
            <a:picLocks noGrp="1"/>
          </p:cNvPicPr>
          <p:nvPr>
            <p:ph idx="1"/>
          </p:nvPr>
        </p:nvPicPr>
        <p:blipFill>
          <a:blip r:embed="rId2"/>
          <a:stretch>
            <a:fillRect/>
          </a:stretch>
        </p:blipFill>
        <p:spPr>
          <a:xfrm>
            <a:off x="1597629" y="1593558"/>
            <a:ext cx="9311173" cy="4459923"/>
          </a:xfrm>
          <a:prstGeom prst="rect">
            <a:avLst/>
          </a:prstGeom>
        </p:spPr>
      </p:pic>
    </p:spTree>
    <p:extLst>
      <p:ext uri="{BB962C8B-B14F-4D97-AF65-F5344CB8AC3E}">
        <p14:creationId xmlns:p14="http://schemas.microsoft.com/office/powerpoint/2010/main" val="2441562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1210</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                                          Capstone Project - The Battle of Neighborhoods: Crime in Vanouver   Submitted by: Gowri Subramanian Date: March 2020 </vt:lpstr>
      <vt:lpstr>PowerPoint Presentation</vt:lpstr>
      <vt:lpstr>PowerPoint Presentation</vt:lpstr>
      <vt:lpstr>PowerPoint Presentation</vt:lpstr>
      <vt:lpstr> 3) Methodology For this report I used a few bar graphs that could help a new investor to decide the best neighborhood to buy or rent a house in Vancouver based on its crime type, trend  etc. In order to do that I've used the Kaggle platform https://www.kaggle.com/wosaku/crime-in-vancouver to derive data along  with Decision Tree Classifier to predict the 2017 year along with its accuracy. Firstly, necessary libraries were imported.   The Vancouver crime file.csv was loaded and it provides information about the following: TYPE, YEAR,   MONTH, DAY, HOUR, HUNDRED_BLOCK, NEIGHBOURHOOD,  X, Y, Latitude, and Longitude.        Then,  cleaning of data was done by adding a new column NeighbourhoodId by grouping .groupby method to group the neighbourhood and a new column Incident = ‘1’. Then, dropped the minute column, since theft is not checked by every minute. (by using .drop method df.drop(['MINUTE'], axis=1). Then the missing values of hour column was filled using 99- a default dummy and replaced missing values of NEIGHBOURHOOD and HUNDRED_BLOCK by N/A  </vt:lpstr>
      <vt:lpstr>DATA EXPLORATORY ANALYSIS Prevalence of crime types: Number of count of crimes over the period of years  from 2003 to 2017 was graphed using matplotlib inline  </vt:lpstr>
      <vt:lpstr>The counts of each type of crime was  plotted and compared to see which crime is the most prevalent and which is least prevalent. </vt:lpstr>
      <vt:lpstr>The most safe and unsafe areas were evaluated. This is done by df.groupby(['NEIGHBOURHOOD','TYPE']).count()['NeighbourhoodID'].sort_values(ascending=True).head(5) and as well as = False. </vt:lpstr>
      <vt:lpstr>Then, heat map was analysed. </vt:lpstr>
      <vt:lpstr>4) RESULTS The study portrays majority of the crime type, and crime trend over years, also we could predict the 2017 crime using Decision Tree Classifier.  -By comparing the graphs, predominant type of crime is theft form vehicle, mischief, break and enter residential followed by others forms of crime. -During the years 2003 and 2004, highest crime rate was reported, and then gradually crime rate went down until 2011 then again it gradually went moderately up to 2016. the crime rate was lowest during 2017.   -Musqueum and South Cambie were the safest places to buy houses to settle in Vancouver.  -Central business district and Westend are the most unsafe places to buy houses to settle in Vancouver. Analysing the heatmap, -2010-2013 showed typically the lowest crime years. -Crimes such as collisions-Vehicle collisions, mischief and homicide show constant over the years. -Decision Tree Classifier gives a accuracy score of 42.86% and 42.94 % respectively. </vt:lpstr>
      <vt:lpstr>5) DISCUSSION When I started this study, I initially was planning on to use API and execute k- means clustering to find clusters of safer regions, so that it would give a clear idea of map showing a safer cluster neighbourhood. My future work would be to find the safe region clusters.    6) CONCLUSION This report would be helpful for people planning to settle in Vancouver either temporarily for rent or for permanently settle in Vancouver by buying a house, by comparing the type of crimes in various locations, safe and unsafe areas, and crime trend. However, it would be necessary to analyze all variables such as cost of the house, size, rent amount, nearby grocery stores etc. Thus, further exploration is required.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Crime in Vanouver   Submitted by: Gowri Subramanian Date: March 2020</dc:title>
  <dc:creator>Madhumita Chandrasekaran (732152)</dc:creator>
  <cp:lastModifiedBy>Madhumita Chandrasekaran (732152)</cp:lastModifiedBy>
  <cp:revision>4</cp:revision>
  <dcterms:created xsi:type="dcterms:W3CDTF">2020-03-28T06:45:21Z</dcterms:created>
  <dcterms:modified xsi:type="dcterms:W3CDTF">2020-03-28T07:07:35Z</dcterms:modified>
</cp:coreProperties>
</file>