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fdddcced72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fdddcced72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fdddcced72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fdddcced72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fdddcced72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fdddcced72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fdddcced72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fdddcced72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hyperlink" Target="https://fonts.google.com/share?selection.family=Bebas%20Neue%7CMontserrat:ital,wght@0,400;0,700;1,400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1.png"/><Relationship Id="rId6" Type="http://schemas.openxmlformats.org/officeDocument/2006/relationships/hyperlink" Target="https://developer.mozilla.org/en-US/docs/Web/HTML/Element/menu" TargetMode="External"/><Relationship Id="rId7" Type="http://schemas.openxmlformats.org/officeDocument/2006/relationships/hyperlink" Target="https://developer.mozilla.org/en-US/docs/Web/HTML/Element/input/search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Color Palette</a:t>
            </a:r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1900550" y="1017725"/>
            <a:ext cx="572700" cy="57270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1900550" y="1714375"/>
            <a:ext cx="572700" cy="5727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3"/>
          <p:cNvSpPr/>
          <p:nvPr/>
        </p:nvSpPr>
        <p:spPr>
          <a:xfrm>
            <a:off x="1900550" y="2411025"/>
            <a:ext cx="572700" cy="572700"/>
          </a:xfrm>
          <a:prstGeom prst="rect">
            <a:avLst/>
          </a:prstGeom>
          <a:solidFill>
            <a:srgbClr val="7ABFB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1900550" y="3804325"/>
            <a:ext cx="572700" cy="572700"/>
          </a:xfrm>
          <a:prstGeom prst="rect">
            <a:avLst/>
          </a:prstGeom>
          <a:solidFill>
            <a:srgbClr val="EB542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3"/>
          <p:cNvSpPr txBox="1"/>
          <p:nvPr/>
        </p:nvSpPr>
        <p:spPr>
          <a:xfrm>
            <a:off x="2713700" y="1103975"/>
            <a:ext cx="181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#0D0D0D</a:t>
            </a:r>
            <a:endParaRPr/>
          </a:p>
        </p:txBody>
      </p:sp>
      <p:sp>
        <p:nvSpPr>
          <p:cNvPr id="60" name="Google Shape;60;p13"/>
          <p:cNvSpPr txBox="1"/>
          <p:nvPr/>
        </p:nvSpPr>
        <p:spPr>
          <a:xfrm>
            <a:off x="2713700" y="1771400"/>
            <a:ext cx="181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#F2F2F2</a:t>
            </a:r>
            <a:endParaRPr/>
          </a:p>
        </p:txBody>
      </p:sp>
      <p:sp>
        <p:nvSpPr>
          <p:cNvPr id="61" name="Google Shape;61;p13"/>
          <p:cNvSpPr txBox="1"/>
          <p:nvPr/>
        </p:nvSpPr>
        <p:spPr>
          <a:xfrm>
            <a:off x="2676750" y="2497275"/>
            <a:ext cx="181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#7ABFBF</a:t>
            </a:r>
            <a:endParaRPr/>
          </a:p>
        </p:txBody>
      </p:sp>
      <p:sp>
        <p:nvSpPr>
          <p:cNvPr id="62" name="Google Shape;62;p13"/>
          <p:cNvSpPr txBox="1"/>
          <p:nvPr/>
        </p:nvSpPr>
        <p:spPr>
          <a:xfrm>
            <a:off x="2713700" y="3890575"/>
            <a:ext cx="181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#EB5428</a:t>
            </a:r>
            <a:endParaRPr/>
          </a:p>
        </p:txBody>
      </p:sp>
      <p:sp>
        <p:nvSpPr>
          <p:cNvPr id="63" name="Google Shape;63;p13"/>
          <p:cNvSpPr txBox="1"/>
          <p:nvPr/>
        </p:nvSpPr>
        <p:spPr>
          <a:xfrm>
            <a:off x="2548400" y="322315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rgba(122, 191, 191, .5)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4" name="Google Shape;64;p13"/>
          <p:cNvSpPr/>
          <p:nvPr/>
        </p:nvSpPr>
        <p:spPr>
          <a:xfrm>
            <a:off x="1900550" y="3107675"/>
            <a:ext cx="572700" cy="572700"/>
          </a:xfrm>
          <a:prstGeom prst="rect">
            <a:avLst/>
          </a:prstGeom>
          <a:solidFill>
            <a:srgbClr val="7ABFBF">
              <a:alpha val="494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Typography</a:t>
            </a:r>
            <a:endParaRPr/>
          </a:p>
        </p:txBody>
      </p:sp>
      <p:pic>
        <p:nvPicPr>
          <p:cNvPr id="70" name="Google Shape;70;p14"/>
          <p:cNvPicPr preferRelativeResize="0"/>
          <p:nvPr/>
        </p:nvPicPr>
        <p:blipFill rotWithShape="1">
          <a:blip r:embed="rId3">
            <a:alphaModFix/>
          </a:blip>
          <a:srcRect b="22311" l="0" r="0" t="0"/>
          <a:stretch/>
        </p:blipFill>
        <p:spPr>
          <a:xfrm>
            <a:off x="152400" y="1551125"/>
            <a:ext cx="4879449" cy="2968475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4"/>
          <p:cNvSpPr txBox="1"/>
          <p:nvPr/>
        </p:nvSpPr>
        <p:spPr>
          <a:xfrm>
            <a:off x="311700" y="892525"/>
            <a:ext cx="91167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u="sng">
                <a:solidFill>
                  <a:schemeClr val="hlink"/>
                </a:solidFill>
                <a:hlinkClick r:id="rId4"/>
              </a:rPr>
              <a:t>https://fonts.google.com/share?selection.family=Bebas%20Neue%7CMontserrat:ital,wght@0,400;0,700;1,400</a:t>
            </a:r>
            <a:r>
              <a:rPr lang="en" sz="900"/>
              <a:t> </a:t>
            </a:r>
            <a:endParaRPr sz="900"/>
          </a:p>
        </p:txBody>
      </p:sp>
      <p:sp>
        <p:nvSpPr>
          <p:cNvPr id="72" name="Google Shape;72;p14"/>
          <p:cNvSpPr txBox="1"/>
          <p:nvPr/>
        </p:nvSpPr>
        <p:spPr>
          <a:xfrm>
            <a:off x="2620150" y="1681050"/>
            <a:ext cx="1057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accent6"/>
                </a:highlight>
              </a:rPr>
              <a:t>H1- 40px</a:t>
            </a:r>
            <a:endParaRPr>
              <a:highlight>
                <a:schemeClr val="accent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accent6"/>
                </a:highlight>
              </a:rPr>
              <a:t>H2- 30px</a:t>
            </a:r>
            <a:endParaRPr>
              <a:highlight>
                <a:schemeClr val="accent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accent6"/>
                </a:highlight>
              </a:rPr>
              <a:t>H3- 25px</a:t>
            </a:r>
            <a:endParaRPr>
              <a:highlight>
                <a:schemeClr val="accent6"/>
              </a:highlight>
            </a:endParaRPr>
          </a:p>
        </p:txBody>
      </p:sp>
      <p:sp>
        <p:nvSpPr>
          <p:cNvPr id="73" name="Google Shape;73;p14"/>
          <p:cNvSpPr txBox="1"/>
          <p:nvPr/>
        </p:nvSpPr>
        <p:spPr>
          <a:xfrm>
            <a:off x="4572000" y="1681050"/>
            <a:ext cx="1884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accent6"/>
                </a:highlight>
              </a:rPr>
              <a:t>NAV A- 20PX </a:t>
            </a:r>
            <a:endParaRPr>
              <a:highlight>
                <a:schemeClr val="accent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accent6"/>
                </a:highlight>
              </a:rPr>
              <a:t>NAV SPAN- 20PX</a:t>
            </a:r>
            <a:endParaRPr>
              <a:highlight>
                <a:schemeClr val="accent6"/>
              </a:highlight>
            </a:endParaRPr>
          </a:p>
        </p:txBody>
      </p:sp>
      <p:sp>
        <p:nvSpPr>
          <p:cNvPr id="74" name="Google Shape;74;p14"/>
          <p:cNvSpPr txBox="1"/>
          <p:nvPr/>
        </p:nvSpPr>
        <p:spPr>
          <a:xfrm>
            <a:off x="6990825" y="1660700"/>
            <a:ext cx="1810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accent6"/>
                </a:highlight>
              </a:rPr>
              <a:t>MENU LI- 20PX</a:t>
            </a:r>
            <a:endParaRPr>
              <a:highlight>
                <a:schemeClr val="accent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accent6"/>
                </a:highlight>
              </a:rPr>
              <a:t>#SOCIAL LI- 20PX</a:t>
            </a:r>
            <a:endParaRPr>
              <a:highlight>
                <a:schemeClr val="accent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accent6"/>
                </a:highlight>
              </a:rPr>
              <a:t>FOOTER- 20PX</a:t>
            </a:r>
            <a:endParaRPr>
              <a:highlight>
                <a:schemeClr val="accent6"/>
              </a:highlight>
            </a:endParaRPr>
          </a:p>
        </p:txBody>
      </p:sp>
      <p:sp>
        <p:nvSpPr>
          <p:cNvPr id="75" name="Google Shape;75;p14"/>
          <p:cNvSpPr txBox="1"/>
          <p:nvPr/>
        </p:nvSpPr>
        <p:spPr>
          <a:xfrm>
            <a:off x="4572000" y="2606425"/>
            <a:ext cx="1057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accent6"/>
                </a:highlight>
              </a:rPr>
              <a:t>P- 16PX</a:t>
            </a:r>
            <a:endParaRPr>
              <a:highlight>
                <a:schemeClr val="accent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accent6"/>
                </a:highlight>
              </a:rPr>
              <a:t>DD- 16PX</a:t>
            </a:r>
            <a:endParaRPr>
              <a:highlight>
                <a:schemeClr val="accent6"/>
              </a:highlight>
            </a:endParaRPr>
          </a:p>
        </p:txBody>
      </p:sp>
      <p:cxnSp>
        <p:nvCxnSpPr>
          <p:cNvPr id="76" name="Google Shape;76;p14"/>
          <p:cNvCxnSpPr/>
          <p:nvPr/>
        </p:nvCxnSpPr>
        <p:spPr>
          <a:xfrm>
            <a:off x="211550" y="2556075"/>
            <a:ext cx="8706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" name="Google Shape;77;p14"/>
          <p:cNvCxnSpPr/>
          <p:nvPr/>
        </p:nvCxnSpPr>
        <p:spPr>
          <a:xfrm>
            <a:off x="218550" y="3488063"/>
            <a:ext cx="8706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" name="Google Shape;78;p14"/>
          <p:cNvCxnSpPr/>
          <p:nvPr/>
        </p:nvCxnSpPr>
        <p:spPr>
          <a:xfrm>
            <a:off x="211550" y="4414500"/>
            <a:ext cx="8706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" name="Google Shape;79;p14"/>
          <p:cNvCxnSpPr/>
          <p:nvPr/>
        </p:nvCxnSpPr>
        <p:spPr>
          <a:xfrm>
            <a:off x="211550" y="1611700"/>
            <a:ext cx="8706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0" name="Google Shape;80;p14"/>
          <p:cNvSpPr txBox="1"/>
          <p:nvPr/>
        </p:nvSpPr>
        <p:spPr>
          <a:xfrm>
            <a:off x="7061825" y="2620150"/>
            <a:ext cx="14535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accent6"/>
                </a:highlight>
              </a:rPr>
              <a:t>LI</a:t>
            </a:r>
            <a:r>
              <a:rPr lang="en">
                <a:highlight>
                  <a:schemeClr val="accent6"/>
                </a:highlight>
              </a:rPr>
              <a:t>- 16PX</a:t>
            </a:r>
            <a:endParaRPr>
              <a:highlight>
                <a:schemeClr val="accent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accent6"/>
                </a:highlight>
              </a:rPr>
              <a:t>NAV- 16PX INPUT- 16PX</a:t>
            </a:r>
            <a:endParaRPr>
              <a:highlight>
                <a:schemeClr val="accent6"/>
              </a:highlight>
            </a:endParaRPr>
          </a:p>
        </p:txBody>
      </p:sp>
      <p:sp>
        <p:nvSpPr>
          <p:cNvPr id="81" name="Google Shape;81;p14"/>
          <p:cNvSpPr txBox="1"/>
          <p:nvPr/>
        </p:nvSpPr>
        <p:spPr>
          <a:xfrm>
            <a:off x="4572000" y="3640063"/>
            <a:ext cx="152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chemeClr val="accent6"/>
                </a:highlight>
              </a:rPr>
              <a:t>DT- 16PX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5"/>
          <p:cNvPicPr preferRelativeResize="0"/>
          <p:nvPr/>
        </p:nvPicPr>
        <p:blipFill rotWithShape="1">
          <a:blip r:embed="rId3">
            <a:alphaModFix/>
          </a:blip>
          <a:srcRect b="0" l="24842" r="24282" t="0"/>
          <a:stretch/>
        </p:blipFill>
        <p:spPr>
          <a:xfrm>
            <a:off x="6132962" y="0"/>
            <a:ext cx="1745348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5"/>
          <p:cNvPicPr preferRelativeResize="0"/>
          <p:nvPr/>
        </p:nvPicPr>
        <p:blipFill rotWithShape="1">
          <a:blip r:embed="rId4">
            <a:alphaModFix/>
          </a:blip>
          <a:srcRect b="0" l="6303" r="7823" t="0"/>
          <a:stretch/>
        </p:blipFill>
        <p:spPr>
          <a:xfrm>
            <a:off x="2486512" y="0"/>
            <a:ext cx="333205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5"/>
          <p:cNvPicPr preferRelativeResize="0"/>
          <p:nvPr/>
        </p:nvPicPr>
        <p:blipFill rotWithShape="1">
          <a:blip r:embed="rId5">
            <a:alphaModFix/>
          </a:blip>
          <a:srcRect b="0" l="33271" r="33710" t="0"/>
          <a:stretch/>
        </p:blipFill>
        <p:spPr>
          <a:xfrm>
            <a:off x="8165537" y="0"/>
            <a:ext cx="97845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Responsive</a:t>
            </a:r>
            <a:endParaRPr/>
          </a:p>
        </p:txBody>
      </p:sp>
      <p:sp>
        <p:nvSpPr>
          <p:cNvPr id="90" name="Google Shape;90;p15"/>
          <p:cNvSpPr txBox="1"/>
          <p:nvPr/>
        </p:nvSpPr>
        <p:spPr>
          <a:xfrm>
            <a:off x="409900" y="1170175"/>
            <a:ext cx="1745400" cy="13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* We haven’t learned responsive images or fonts yet (that will be in GIT 414), so we are just delivering one image for all the breakpoints and using % to size. </a:t>
            </a:r>
            <a:endParaRPr sz="1100"/>
          </a:p>
        </p:txBody>
      </p:sp>
      <p:sp>
        <p:nvSpPr>
          <p:cNvPr id="91" name="Google Shape;91;p15"/>
          <p:cNvSpPr txBox="1"/>
          <p:nvPr/>
        </p:nvSpPr>
        <p:spPr>
          <a:xfrm>
            <a:off x="8330100" y="1765175"/>
            <a:ext cx="654600" cy="2769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chemeClr val="lt1"/>
                </a:solidFill>
              </a:rPr>
              <a:t>← 414 px →</a:t>
            </a:r>
            <a:endParaRPr b="1" sz="600">
              <a:solidFill>
                <a:schemeClr val="lt1"/>
              </a:solidFill>
            </a:endParaRPr>
          </a:p>
        </p:txBody>
      </p:sp>
      <p:sp>
        <p:nvSpPr>
          <p:cNvPr id="92" name="Google Shape;92;p15"/>
          <p:cNvSpPr txBox="1"/>
          <p:nvPr/>
        </p:nvSpPr>
        <p:spPr>
          <a:xfrm>
            <a:off x="6320800" y="1765175"/>
            <a:ext cx="1355100" cy="2769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chemeClr val="lt1"/>
                </a:solidFill>
              </a:rPr>
              <a:t>← 768 px →</a:t>
            </a:r>
            <a:endParaRPr b="1" sz="600">
              <a:solidFill>
                <a:schemeClr val="lt1"/>
              </a:solidFill>
            </a:endParaRPr>
          </a:p>
        </p:txBody>
      </p:sp>
      <p:sp>
        <p:nvSpPr>
          <p:cNvPr id="93" name="Google Shape;93;p15"/>
          <p:cNvSpPr txBox="1"/>
          <p:nvPr/>
        </p:nvSpPr>
        <p:spPr>
          <a:xfrm>
            <a:off x="2750250" y="1765175"/>
            <a:ext cx="2870100" cy="2769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chemeClr val="lt1"/>
                </a:solidFill>
              </a:rPr>
              <a:t>← 1280 px →</a:t>
            </a:r>
            <a:endParaRPr b="1" sz="6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Front-End ONLY</a:t>
            </a:r>
            <a:endParaRPr/>
          </a:p>
        </p:txBody>
      </p:sp>
      <p:pic>
        <p:nvPicPr>
          <p:cNvPr id="99" name="Google Shape;99;p16"/>
          <p:cNvPicPr preferRelativeResize="0"/>
          <p:nvPr/>
        </p:nvPicPr>
        <p:blipFill rotWithShape="1">
          <a:blip r:embed="rId3">
            <a:alphaModFix/>
          </a:blip>
          <a:srcRect b="0" l="6303" r="7823" t="0"/>
          <a:stretch/>
        </p:blipFill>
        <p:spPr>
          <a:xfrm>
            <a:off x="2905975" y="0"/>
            <a:ext cx="333205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6"/>
          <p:cNvSpPr txBox="1"/>
          <p:nvPr/>
        </p:nvSpPr>
        <p:spPr>
          <a:xfrm>
            <a:off x="409900" y="1170175"/>
            <a:ext cx="1745400" cy="13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* Our discipline doesn’t include server-side actions, so any content that requires it to function (sign in, form, star ratings), we’ll only to the front-end part. </a:t>
            </a:r>
            <a:endParaRPr sz="11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17"/>
          <p:cNvPicPr preferRelativeResize="0"/>
          <p:nvPr/>
        </p:nvPicPr>
        <p:blipFill rotWithShape="1">
          <a:blip r:embed="rId3">
            <a:alphaModFix/>
          </a:blip>
          <a:srcRect b="0" l="24842" r="24282" t="0"/>
          <a:stretch/>
        </p:blipFill>
        <p:spPr>
          <a:xfrm>
            <a:off x="5077762" y="0"/>
            <a:ext cx="1745348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7"/>
          <p:cNvPicPr preferRelativeResize="0"/>
          <p:nvPr/>
        </p:nvPicPr>
        <p:blipFill rotWithShape="1">
          <a:blip r:embed="rId4">
            <a:alphaModFix/>
          </a:blip>
          <a:srcRect b="0" l="6303" r="7823" t="0"/>
          <a:stretch/>
        </p:blipFill>
        <p:spPr>
          <a:xfrm>
            <a:off x="1631212" y="0"/>
            <a:ext cx="333205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7"/>
          <p:cNvPicPr preferRelativeResize="0"/>
          <p:nvPr/>
        </p:nvPicPr>
        <p:blipFill rotWithShape="1">
          <a:blip r:embed="rId5">
            <a:alphaModFix/>
          </a:blip>
          <a:srcRect b="0" l="33271" r="33710" t="0"/>
          <a:stretch/>
        </p:blipFill>
        <p:spPr>
          <a:xfrm>
            <a:off x="8165537" y="0"/>
            <a:ext cx="97845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7"/>
          <p:cNvSpPr txBox="1"/>
          <p:nvPr>
            <p:ph type="title"/>
          </p:nvPr>
        </p:nvSpPr>
        <p:spPr>
          <a:xfrm>
            <a:off x="0" y="0"/>
            <a:ext cx="1156800" cy="9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MEGA HINTS</a:t>
            </a:r>
            <a:endParaRPr/>
          </a:p>
        </p:txBody>
      </p:sp>
      <p:sp>
        <p:nvSpPr>
          <p:cNvPr id="109" name="Google Shape;109;p17"/>
          <p:cNvSpPr txBox="1"/>
          <p:nvPr/>
        </p:nvSpPr>
        <p:spPr>
          <a:xfrm>
            <a:off x="381000" y="1017725"/>
            <a:ext cx="12033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&lt;menu&gt;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u="sng">
                <a:solidFill>
                  <a:schemeClr val="hlink"/>
                </a:solidFill>
                <a:hlinkClick r:id="rId6"/>
              </a:rPr>
              <a:t>https://developer.mozilla.org/en-US/docs/Web/HTML/Element/menu</a:t>
            </a:r>
            <a:r>
              <a:rPr lang="en" sz="700"/>
              <a:t> </a:t>
            </a:r>
            <a:endParaRPr sz="700"/>
          </a:p>
        </p:txBody>
      </p:sp>
      <p:cxnSp>
        <p:nvCxnSpPr>
          <p:cNvPr id="110" name="Google Shape;110;p17"/>
          <p:cNvCxnSpPr>
            <a:stCxn id="109" idx="3"/>
          </p:cNvCxnSpPr>
          <p:nvPr/>
        </p:nvCxnSpPr>
        <p:spPr>
          <a:xfrm>
            <a:off x="1584300" y="1348625"/>
            <a:ext cx="357000" cy="13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1" name="Google Shape;111;p17"/>
          <p:cNvSpPr txBox="1"/>
          <p:nvPr/>
        </p:nvSpPr>
        <p:spPr>
          <a:xfrm>
            <a:off x="6968700" y="0"/>
            <a:ext cx="11568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Same concept as the mobile nav from the first assignment</a:t>
            </a:r>
            <a:endParaRPr sz="600"/>
          </a:p>
        </p:txBody>
      </p:sp>
      <p:cxnSp>
        <p:nvCxnSpPr>
          <p:cNvPr id="112" name="Google Shape;112;p17"/>
          <p:cNvCxnSpPr>
            <a:stCxn id="111" idx="3"/>
          </p:cNvCxnSpPr>
          <p:nvPr/>
        </p:nvCxnSpPr>
        <p:spPr>
          <a:xfrm flipH="1" rot="10800000">
            <a:off x="8125500" y="132300"/>
            <a:ext cx="224400" cy="26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3" name="Google Shape;113;p17"/>
          <p:cNvSpPr txBox="1"/>
          <p:nvPr/>
        </p:nvSpPr>
        <p:spPr>
          <a:xfrm>
            <a:off x="6968700" y="1017725"/>
            <a:ext cx="12033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Search Form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u="sng">
                <a:solidFill>
                  <a:schemeClr val="hlink"/>
                </a:solidFill>
                <a:hlinkClick r:id="rId7"/>
              </a:rPr>
              <a:t>https://developer.mozilla.org/en-US/docs/Web/HTML/Element/input/search</a:t>
            </a:r>
            <a:r>
              <a:rPr lang="en" sz="700"/>
              <a:t> </a:t>
            </a:r>
            <a:endParaRPr sz="700"/>
          </a:p>
        </p:txBody>
      </p:sp>
      <p:cxnSp>
        <p:nvCxnSpPr>
          <p:cNvPr id="114" name="Google Shape;114;p17"/>
          <p:cNvCxnSpPr>
            <a:stCxn id="113" idx="0"/>
          </p:cNvCxnSpPr>
          <p:nvPr/>
        </p:nvCxnSpPr>
        <p:spPr>
          <a:xfrm flipH="1" rot="10800000">
            <a:off x="7570350" y="266225"/>
            <a:ext cx="826200" cy="75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5" name="Google Shape;115;p17"/>
          <p:cNvSpPr txBox="1"/>
          <p:nvPr/>
        </p:nvSpPr>
        <p:spPr>
          <a:xfrm>
            <a:off x="-198325" y="1970475"/>
            <a:ext cx="1745400" cy="17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No floats were used</a:t>
            </a:r>
            <a:endParaRPr sz="1000"/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&lt;div&gt; IS used a few times to group things for style reasons which is how it is </a:t>
            </a:r>
            <a:r>
              <a:rPr lang="en" sz="1000"/>
              <a:t>intended</a:t>
            </a:r>
            <a:endParaRPr sz="1000"/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There’s about 500 lines of CSS code</a:t>
            </a:r>
            <a:endParaRPr sz="1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