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3"/>
  </p:notesMasterIdLst>
  <p:sldIdLst>
    <p:sldId id="257" r:id="rId6"/>
    <p:sldId id="280" r:id="rId7"/>
    <p:sldId id="258" r:id="rId8"/>
    <p:sldId id="259" r:id="rId9"/>
    <p:sldId id="282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1" r:id="rId19"/>
    <p:sldId id="268" r:id="rId20"/>
    <p:sldId id="269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 autoAdjust="0"/>
    <p:restoredTop sz="94660"/>
  </p:normalViewPr>
  <p:slideViewPr>
    <p:cSldViewPr>
      <p:cViewPr varScale="1">
        <p:scale>
          <a:sx n="73" d="100"/>
          <a:sy n="73" d="100"/>
        </p:scale>
        <p:origin x="127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C0DA3-867F-441F-AD04-DAADB4AF17F9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BFA1-2CC0-4AA8-8B80-6710398A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7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3BFA1-2CC0-4AA8-8B80-6710398AC8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0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62F-ED30-4524-AFF3-FC481428144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8685-13BD-4370-96FB-8140C1CED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3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62F-ED30-4524-AFF3-FC481428144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8685-13BD-4370-96FB-8140C1CED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62F-ED30-4524-AFF3-FC481428144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8685-13BD-4370-96FB-8140C1CED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62F-ED30-4524-AFF3-FC481428144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8685-13BD-4370-96FB-8140C1CED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0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62F-ED30-4524-AFF3-FC481428144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8685-13BD-4370-96FB-8140C1CED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7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62F-ED30-4524-AFF3-FC481428144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8685-13BD-4370-96FB-8140C1CED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62F-ED30-4524-AFF3-FC481428144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8685-13BD-4370-96FB-8140C1CED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6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62F-ED30-4524-AFF3-FC481428144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8685-13BD-4370-96FB-8140C1CED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62F-ED30-4524-AFF3-FC481428144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8685-13BD-4370-96FB-8140C1CED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62F-ED30-4524-AFF3-FC481428144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8685-13BD-4370-96FB-8140C1CED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62F-ED30-4524-AFF3-FC481428144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8685-13BD-4370-96FB-8140C1CED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2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B062F-ED30-4524-AFF3-FC481428144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8685-13BD-4370-96FB-8140C1CED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55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902274" cy="2590799"/>
          </a:xfrm>
        </p:spPr>
        <p:txBody>
          <a:bodyPr>
            <a:noAutofit/>
          </a:bodyPr>
          <a:lstStyle/>
          <a:p>
            <a:r>
              <a:rPr lang="en-US" sz="7200" b="1" dirty="0">
                <a:latin typeface="Batang" pitchFamily="18" charset="-127"/>
                <a:ea typeface="Batang" pitchFamily="18" charset="-127"/>
              </a:rPr>
              <a:t>The Adventures of Tom Sawyer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2514600"/>
            <a:ext cx="3305175" cy="609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By: Mark Twain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38800" y="3200400"/>
            <a:ext cx="3352800" cy="335280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1" y="3429000"/>
            <a:ext cx="335279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Look for opportunities for student interaction in the yellow box on each page.</a:t>
            </a:r>
          </a:p>
          <a:p>
            <a:pPr algn="ctr"/>
            <a:endParaRPr lang="en-US" sz="800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Touching correct answers will animate the image. </a:t>
            </a:r>
            <a:r>
              <a:rPr lang="en-US" b="1" dirty="0">
                <a:solidFill>
                  <a:sysClr val="windowText" lastClr="000000"/>
                </a:solidFill>
              </a:rPr>
              <a:t>Try this one: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(Make sure your volume is on.) 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27" y="5029200"/>
            <a:ext cx="1088147" cy="109808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grpSp>
        <p:nvGrpSpPr>
          <p:cNvPr id="8" name="Group 7"/>
          <p:cNvGrpSpPr/>
          <p:nvPr/>
        </p:nvGrpSpPr>
        <p:grpSpPr>
          <a:xfrm>
            <a:off x="8214514" y="228600"/>
            <a:ext cx="762000" cy="762000"/>
            <a:chOff x="7924800" y="1447800"/>
            <a:chExt cx="762000" cy="762000"/>
          </a:xfrm>
        </p:grpSpPr>
        <p:sp>
          <p:nvSpPr>
            <p:cNvPr id="9" name="Oval 8"/>
            <p:cNvSpPr/>
            <p:nvPr/>
          </p:nvSpPr>
          <p:spPr>
            <a:xfrm>
              <a:off x="7924800" y="1447800"/>
              <a:ext cx="762000" cy="76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8264742" y="1971020"/>
              <a:ext cx="117258" cy="1625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hlinkClick r:id="" action="ppaction://hlinkshowjump?jump=nextslide"/>
            </p:cNvPr>
            <p:cNvSpPr txBox="1"/>
            <p:nvPr/>
          </p:nvSpPr>
          <p:spPr>
            <a:xfrm>
              <a:off x="7924800" y="1447800"/>
              <a:ext cx="76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Next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page</a:t>
              </a:r>
            </a:p>
            <a:p>
              <a:pPr algn="ctr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0" y="3200400"/>
            <a:ext cx="46482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3600" dirty="0">
              <a:latin typeface="Batang" pitchFamily="18" charset="-127"/>
              <a:ea typeface="Batang" pitchFamily="18" charset="-127"/>
            </a:endParaRPr>
          </a:p>
          <a:p>
            <a:pPr algn="r"/>
            <a:r>
              <a:rPr lang="en-US" sz="4100" b="1" dirty="0">
                <a:latin typeface="Batang" pitchFamily="18" charset="-127"/>
                <a:ea typeface="Batang" pitchFamily="18" charset="-127"/>
              </a:rPr>
              <a:t>Chapter 32</a:t>
            </a:r>
          </a:p>
          <a:p>
            <a:pPr algn="l"/>
            <a:r>
              <a:rPr lang="en-US" sz="2600" dirty="0">
                <a:latin typeface="Batang" pitchFamily="18" charset="-127"/>
                <a:ea typeface="Batang" pitchFamily="18" charset="-127"/>
              </a:rPr>
              <a:t>                        </a:t>
            </a:r>
          </a:p>
          <a:p>
            <a:pPr algn="l"/>
            <a:r>
              <a:rPr lang="en-US" sz="2600" dirty="0">
                <a:latin typeface="Batang" pitchFamily="18" charset="-127"/>
                <a:ea typeface="Batang" pitchFamily="18" charset="-127"/>
              </a:rPr>
              <a:t>                                 </a:t>
            </a:r>
            <a:r>
              <a:rPr lang="en-US" sz="3100" dirty="0">
                <a:latin typeface="Batang" pitchFamily="18" charset="-127"/>
                <a:ea typeface="Batang" pitchFamily="18" charset="-127"/>
              </a:rPr>
              <a:t>Turn Out! </a:t>
            </a:r>
          </a:p>
          <a:p>
            <a:pPr algn="l"/>
            <a:r>
              <a:rPr lang="en-US" sz="3100" dirty="0">
                <a:latin typeface="Batang" pitchFamily="18" charset="-127"/>
                <a:ea typeface="Batang" pitchFamily="18" charset="-127"/>
              </a:rPr>
              <a:t>                     They’re Found!</a:t>
            </a:r>
          </a:p>
          <a:p>
            <a:pPr algn="r"/>
            <a:endParaRPr lang="en-US" sz="3100" dirty="0">
              <a:latin typeface="Batang" pitchFamily="18" charset="-127"/>
              <a:ea typeface="Batang" pitchFamily="18" charset="-127"/>
            </a:endParaRPr>
          </a:p>
          <a:p>
            <a:pPr algn="r"/>
            <a:endParaRPr lang="en-US" sz="3600" dirty="0">
              <a:latin typeface="Batang" pitchFamily="18" charset="-127"/>
              <a:ea typeface="Batang" pitchFamily="18" charset="-127"/>
            </a:endParaRPr>
          </a:p>
          <a:p>
            <a:pPr algn="r"/>
            <a:endParaRPr lang="en-US" sz="3600" dirty="0">
              <a:latin typeface="Batang" pitchFamily="18" charset="-127"/>
              <a:ea typeface="Batang" pitchFamily="18" charset="-127"/>
            </a:endParaRPr>
          </a:p>
          <a:p>
            <a:pPr algn="r"/>
            <a:r>
              <a:rPr lang="en-US" sz="3600" dirty="0">
                <a:latin typeface="Batang" pitchFamily="18" charset="-127"/>
                <a:ea typeface="Batang" pitchFamily="18" charset="-127"/>
              </a:rPr>
              <a:t>  </a:t>
            </a:r>
          </a:p>
        </p:txBody>
      </p:sp>
      <p:pic>
        <p:nvPicPr>
          <p:cNvPr id="4" name="Picture 2" descr="http://upload.wikimedia.org/wikipedia/commons/thumb/1/1d/Tom_Sawyer_1876_frontispiece.jpg/200px-Tom_Sawyer_1876_frontispie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1400"/>
            <a:ext cx="1905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17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66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3429000"/>
            <a:ext cx="3352800" cy="335280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214514" y="228600"/>
            <a:ext cx="762000" cy="762000"/>
            <a:chOff x="7924800" y="1447800"/>
            <a:chExt cx="762000" cy="762000"/>
          </a:xfrm>
        </p:grpSpPr>
        <p:sp>
          <p:nvSpPr>
            <p:cNvPr id="7" name="Oval 6"/>
            <p:cNvSpPr/>
            <p:nvPr/>
          </p:nvSpPr>
          <p:spPr>
            <a:xfrm>
              <a:off x="7924800" y="1447800"/>
              <a:ext cx="762000" cy="76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64742" y="1971020"/>
              <a:ext cx="117258" cy="1625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hlinkClick r:id="" action="ppaction://hlinkshowjump?jump=nextslide"/>
            </p:cNvPr>
            <p:cNvSpPr txBox="1"/>
            <p:nvPr/>
          </p:nvSpPr>
          <p:spPr>
            <a:xfrm>
              <a:off x="7924800" y="1447800"/>
              <a:ext cx="76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Next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page</a:t>
              </a:r>
            </a:p>
            <a:p>
              <a:pPr algn="ctr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31702"/>
            <a:ext cx="7543800" cy="5664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When Tom came to the end of the kite string, he had seen a far off speck of light ahead.  He dropped the string and made his way to the light.  </a:t>
            </a:r>
          </a:p>
          <a:p>
            <a:pPr marL="0" indent="0">
              <a:buNone/>
            </a:pPr>
            <a:endParaRPr lang="en-US" sz="2800" dirty="0">
              <a:latin typeface="Batang" pitchFamily="18" charset="-127"/>
              <a:ea typeface="Batang" pitchFamily="18" charset="-127"/>
            </a:endParaRPr>
          </a:p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Tom found a hole and when he pushed his head outside he could see the </a:t>
            </a:r>
          </a:p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Mississippi river.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3635514"/>
            <a:ext cx="333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body of water did Tom see next to the cave?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634384"/>
            <a:ext cx="1366366" cy="136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634384"/>
            <a:ext cx="1366366" cy="136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4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1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mputer_Magic-Microsift-190129992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9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66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3429000"/>
            <a:ext cx="3352800" cy="335280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214514" y="228600"/>
            <a:ext cx="762000" cy="762000"/>
            <a:chOff x="7924800" y="1447800"/>
            <a:chExt cx="762000" cy="762000"/>
          </a:xfrm>
        </p:grpSpPr>
        <p:sp>
          <p:nvSpPr>
            <p:cNvPr id="7" name="Oval 6"/>
            <p:cNvSpPr/>
            <p:nvPr/>
          </p:nvSpPr>
          <p:spPr>
            <a:xfrm>
              <a:off x="7924800" y="1447800"/>
              <a:ext cx="762000" cy="76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64742" y="1971020"/>
              <a:ext cx="117258" cy="1625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hlinkClick r:id="" action="ppaction://hlinkshowjump?jump=nextslide"/>
            </p:cNvPr>
            <p:cNvSpPr txBox="1"/>
            <p:nvPr/>
          </p:nvSpPr>
          <p:spPr>
            <a:xfrm>
              <a:off x="7924800" y="1447800"/>
              <a:ext cx="76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Next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page</a:t>
              </a:r>
            </a:p>
            <a:p>
              <a:pPr algn="ctr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31702"/>
            <a:ext cx="7543800" cy="5664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Tom felt lucky that he had explored during the day.  </a:t>
            </a:r>
          </a:p>
          <a:p>
            <a:pPr marL="0" indent="0">
              <a:buNone/>
            </a:pPr>
            <a:endParaRPr lang="en-US" sz="2800" dirty="0">
              <a:latin typeface="Batang" pitchFamily="18" charset="-127"/>
              <a:ea typeface="Batang" pitchFamily="18" charset="-127"/>
            </a:endParaRPr>
          </a:p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At night he would not have been able to see the light shining through the hole.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3635514"/>
            <a:ext cx="333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would the hole have looked like at night?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630343"/>
            <a:ext cx="1370407" cy="137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30343"/>
            <a:ext cx="1345007" cy="134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4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2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mputer_Magic-Microsift-190129992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18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66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3429000"/>
            <a:ext cx="3352800" cy="335280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214514" y="228600"/>
            <a:ext cx="762000" cy="762000"/>
            <a:chOff x="7924800" y="1447800"/>
            <a:chExt cx="762000" cy="762000"/>
          </a:xfrm>
        </p:grpSpPr>
        <p:sp>
          <p:nvSpPr>
            <p:cNvPr id="7" name="Oval 6"/>
            <p:cNvSpPr/>
            <p:nvPr/>
          </p:nvSpPr>
          <p:spPr>
            <a:xfrm>
              <a:off x="7924800" y="1447800"/>
              <a:ext cx="762000" cy="76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64742" y="1971020"/>
              <a:ext cx="117258" cy="1625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hlinkClick r:id="" action="ppaction://hlinkshowjump?jump=nextslide"/>
            </p:cNvPr>
            <p:cNvSpPr txBox="1"/>
            <p:nvPr/>
          </p:nvSpPr>
          <p:spPr>
            <a:xfrm>
              <a:off x="7924800" y="1447800"/>
              <a:ext cx="76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Next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page</a:t>
              </a:r>
            </a:p>
            <a:p>
              <a:pPr algn="ctr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31702"/>
            <a:ext cx="7543800" cy="5664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Tom had to work very hard to help Becky to the hole in the cave.  </a:t>
            </a:r>
          </a:p>
          <a:p>
            <a:pPr marL="0" indent="0">
              <a:buNone/>
            </a:pPr>
            <a:endParaRPr lang="en-US" sz="2800" dirty="0">
              <a:latin typeface="Batang" pitchFamily="18" charset="-127"/>
              <a:ea typeface="Batang" pitchFamily="18" charset="-127"/>
            </a:endParaRPr>
          </a:p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Once she was out of the hole they were so happy that they cried for gladness.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3635514"/>
            <a:ext cx="3337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Why did Tom and Becky cry?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48200"/>
            <a:ext cx="1352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648200"/>
            <a:ext cx="1352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4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mputer_Magic-Microsift-190129992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66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3429000"/>
            <a:ext cx="3352800" cy="335280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214514" y="228600"/>
            <a:ext cx="762000" cy="762000"/>
            <a:chOff x="7924800" y="1447800"/>
            <a:chExt cx="762000" cy="762000"/>
          </a:xfrm>
        </p:grpSpPr>
        <p:sp>
          <p:nvSpPr>
            <p:cNvPr id="7" name="Oval 6"/>
            <p:cNvSpPr/>
            <p:nvPr/>
          </p:nvSpPr>
          <p:spPr>
            <a:xfrm>
              <a:off x="7924800" y="1447800"/>
              <a:ext cx="762000" cy="76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64742" y="1971020"/>
              <a:ext cx="117258" cy="1625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hlinkClick r:id="" action="ppaction://hlinkshowjump?jump=nextslide"/>
            </p:cNvPr>
            <p:cNvSpPr txBox="1"/>
            <p:nvPr/>
          </p:nvSpPr>
          <p:spPr>
            <a:xfrm>
              <a:off x="7924800" y="1447800"/>
              <a:ext cx="76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Next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page</a:t>
              </a:r>
            </a:p>
            <a:p>
              <a:pPr algn="ctr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31702"/>
            <a:ext cx="7543800" cy="5664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Some men came along the river in a small boat called a skiff.  </a:t>
            </a:r>
          </a:p>
          <a:p>
            <a:pPr marL="0" indent="0">
              <a:buNone/>
            </a:pPr>
            <a:endParaRPr lang="en-US" sz="2800" dirty="0">
              <a:latin typeface="Batang" pitchFamily="18" charset="-127"/>
              <a:ea typeface="Batang" pitchFamily="18" charset="-127"/>
            </a:endParaRPr>
          </a:p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Tom called out to the men and told them their story about being lost in the cave.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3635514"/>
            <a:ext cx="333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Where did Tom and Becky find people to rescue them?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7244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814" y="4733559"/>
            <a:ext cx="1348586" cy="134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4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2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mputer_Magic-Microsift-190129992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66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3429000"/>
            <a:ext cx="3352800" cy="335280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214514" y="228600"/>
            <a:ext cx="762000" cy="762000"/>
            <a:chOff x="7924800" y="1447800"/>
            <a:chExt cx="762000" cy="762000"/>
          </a:xfrm>
        </p:grpSpPr>
        <p:sp>
          <p:nvSpPr>
            <p:cNvPr id="7" name="Oval 6"/>
            <p:cNvSpPr/>
            <p:nvPr/>
          </p:nvSpPr>
          <p:spPr>
            <a:xfrm>
              <a:off x="7924800" y="1447800"/>
              <a:ext cx="762000" cy="76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64742" y="1971020"/>
              <a:ext cx="117258" cy="1625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hlinkClick r:id="" action="ppaction://hlinkshowjump?jump=nextslide"/>
            </p:cNvPr>
            <p:cNvSpPr txBox="1"/>
            <p:nvPr/>
          </p:nvSpPr>
          <p:spPr>
            <a:xfrm>
              <a:off x="7924800" y="1447800"/>
              <a:ext cx="76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Next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page</a:t>
              </a:r>
            </a:p>
            <a:p>
              <a:pPr algn="ctr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31702"/>
            <a:ext cx="7543800" cy="6197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The men took the children aboard and brought them to a home where they fed them supper and made them rest.  </a:t>
            </a:r>
          </a:p>
          <a:p>
            <a:pPr marL="0" indent="0">
              <a:buNone/>
            </a:pPr>
            <a:endParaRPr lang="en-US" sz="2800" dirty="0">
              <a:latin typeface="Batang" pitchFamily="18" charset="-127"/>
              <a:ea typeface="Batang" pitchFamily="18" charset="-127"/>
            </a:endParaRPr>
          </a:p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After dark, they brought the children home.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3635514"/>
            <a:ext cx="333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did Tom and Becky need before they could go home?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62915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2915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3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2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mputer_Magic-Microsift-190129992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90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66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3429000"/>
            <a:ext cx="3352800" cy="335280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214514" y="228600"/>
            <a:ext cx="762000" cy="762000"/>
            <a:chOff x="7924800" y="1447800"/>
            <a:chExt cx="762000" cy="762000"/>
          </a:xfrm>
        </p:grpSpPr>
        <p:sp>
          <p:nvSpPr>
            <p:cNvPr id="7" name="Oval 6"/>
            <p:cNvSpPr/>
            <p:nvPr/>
          </p:nvSpPr>
          <p:spPr>
            <a:xfrm>
              <a:off x="7924800" y="1447800"/>
              <a:ext cx="762000" cy="76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64742" y="1971020"/>
              <a:ext cx="117258" cy="1625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hlinkClick r:id="" action="ppaction://hlinkshowjump?jump=nextslide"/>
            </p:cNvPr>
            <p:cNvSpPr txBox="1"/>
            <p:nvPr/>
          </p:nvSpPr>
          <p:spPr>
            <a:xfrm>
              <a:off x="7924800" y="1447800"/>
              <a:ext cx="76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Next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page</a:t>
              </a:r>
            </a:p>
            <a:p>
              <a:pPr algn="ctr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31702"/>
            <a:ext cx="7543800" cy="6197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Before day break, Judge Thatcher and a handful of other searchers made their way out of the cave and heard the good news that the children had come home.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3635514"/>
            <a:ext cx="3337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Where was Judge Thatcher when he heard that the children were safe?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800600"/>
            <a:ext cx="1390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189" y="4800600"/>
            <a:ext cx="1390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4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3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mputer_Magic-Microsift-190129992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1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715000" y="3429000"/>
            <a:ext cx="3352800" cy="335280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214514" y="228600"/>
            <a:ext cx="762000" cy="762000"/>
            <a:chOff x="7924800" y="1447800"/>
            <a:chExt cx="762000" cy="762000"/>
          </a:xfrm>
        </p:grpSpPr>
        <p:sp>
          <p:nvSpPr>
            <p:cNvPr id="7" name="Oval 6"/>
            <p:cNvSpPr/>
            <p:nvPr/>
          </p:nvSpPr>
          <p:spPr>
            <a:xfrm>
              <a:off x="7924800" y="1447800"/>
              <a:ext cx="762000" cy="76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64742" y="1971020"/>
              <a:ext cx="117258" cy="1625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hlinkClick r:id="" action="ppaction://hlinkshowjump?jump=nextslide"/>
            </p:cNvPr>
            <p:cNvSpPr txBox="1"/>
            <p:nvPr/>
          </p:nvSpPr>
          <p:spPr>
            <a:xfrm>
              <a:off x="7924800" y="1447800"/>
              <a:ext cx="76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Next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page</a:t>
              </a:r>
            </a:p>
            <a:p>
              <a:pPr algn="ctr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31702"/>
            <a:ext cx="7543800" cy="6197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Tom and Becky were exhausted from their time in the cave, and were bedridden all of Wednesday and Thursday.  </a:t>
            </a:r>
          </a:p>
          <a:p>
            <a:pPr marL="0" indent="0">
              <a:buNone/>
            </a:pPr>
            <a:endParaRPr lang="en-US" sz="2800" dirty="0">
              <a:latin typeface="Batang" pitchFamily="18" charset="-127"/>
              <a:ea typeface="Batang" pitchFamily="18" charset="-127"/>
            </a:endParaRPr>
          </a:p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On Friday Tom began to feel better and on Saturday he was completely recovered.  </a:t>
            </a:r>
          </a:p>
          <a:p>
            <a:pPr marL="0" indent="0">
              <a:buNone/>
            </a:pPr>
            <a:endParaRPr lang="en-US" sz="2800" dirty="0">
              <a:latin typeface="Batang" pitchFamily="18" charset="-127"/>
              <a:ea typeface="Batang" pitchFamily="18" charset="-127"/>
            </a:endParaRPr>
          </a:p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Becky began to recover on </a:t>
            </a:r>
          </a:p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Sunday, but still did not feel </a:t>
            </a:r>
          </a:p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very well.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3635514"/>
            <a:ext cx="333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The children were safe, but how did they feel?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189" y="4800600"/>
            <a:ext cx="1390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95982"/>
            <a:ext cx="1390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3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3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mputer_Magic-Microsift-190129992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38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66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3429000"/>
            <a:ext cx="3352800" cy="335280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214514" y="228600"/>
            <a:ext cx="762000" cy="762000"/>
            <a:chOff x="7924800" y="1447800"/>
            <a:chExt cx="762000" cy="762000"/>
          </a:xfrm>
        </p:grpSpPr>
        <p:sp>
          <p:nvSpPr>
            <p:cNvPr id="7" name="Oval 6"/>
            <p:cNvSpPr/>
            <p:nvPr/>
          </p:nvSpPr>
          <p:spPr>
            <a:xfrm>
              <a:off x="7924800" y="1447800"/>
              <a:ext cx="762000" cy="76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64742" y="1971020"/>
              <a:ext cx="117258" cy="1625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hlinkClick r:id="" action="ppaction://hlinkshowjump?jump=nextslide"/>
            </p:cNvPr>
            <p:cNvSpPr txBox="1"/>
            <p:nvPr/>
          </p:nvSpPr>
          <p:spPr>
            <a:xfrm>
              <a:off x="7924800" y="1447800"/>
              <a:ext cx="76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Next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page</a:t>
              </a:r>
            </a:p>
            <a:p>
              <a:pPr algn="ctr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31702"/>
            <a:ext cx="7543800" cy="6197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Judge Thatcher explained to Tom that no one could enter the cave again.  </a:t>
            </a:r>
          </a:p>
          <a:p>
            <a:pPr marL="0" indent="0">
              <a:buNone/>
            </a:pPr>
            <a:endParaRPr lang="en-US" sz="2800" dirty="0">
              <a:latin typeface="Batang" pitchFamily="18" charset="-127"/>
              <a:ea typeface="Batang" pitchFamily="18" charset="-127"/>
            </a:endParaRPr>
          </a:p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He had covered the door with a big piece of iron and had triple locked it with a set of keys.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3635514"/>
            <a:ext cx="333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Why had the Judge locked the cave?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189" y="4800600"/>
            <a:ext cx="1390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800600"/>
            <a:ext cx="1390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8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3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mputer_Magic-Microsift-190129992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8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12741"/>
            <a:ext cx="762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tang" pitchFamily="18" charset="-127"/>
                <a:ea typeface="Batang" pitchFamily="18" charset="-127"/>
              </a:rPr>
              <a:t>We are going to read a chapter from Tom Sawyer.  </a:t>
            </a:r>
          </a:p>
          <a:p>
            <a:endParaRPr lang="en-US" sz="2800" dirty="0">
              <a:latin typeface="Batang" pitchFamily="18" charset="-127"/>
              <a:ea typeface="Batang" pitchFamily="18" charset="-127"/>
            </a:endParaRPr>
          </a:p>
          <a:p>
            <a:r>
              <a:rPr lang="en-US" sz="2800" dirty="0">
                <a:latin typeface="Batang" pitchFamily="18" charset="-127"/>
                <a:ea typeface="Batang" pitchFamily="18" charset="-127"/>
              </a:rPr>
              <a:t>In this chapter listen for: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14514" y="228600"/>
            <a:ext cx="762000" cy="762000"/>
            <a:chOff x="7924800" y="1447800"/>
            <a:chExt cx="762000" cy="762000"/>
          </a:xfrm>
        </p:grpSpPr>
        <p:sp>
          <p:nvSpPr>
            <p:cNvPr id="4" name="Oval 3"/>
            <p:cNvSpPr/>
            <p:nvPr/>
          </p:nvSpPr>
          <p:spPr>
            <a:xfrm>
              <a:off x="7924800" y="1447800"/>
              <a:ext cx="762000" cy="76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8264742" y="1971020"/>
              <a:ext cx="117258" cy="1625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hlinkClick r:id="" action="ppaction://hlinkshowjump?jump=nextslide"/>
            </p:cNvPr>
            <p:cNvSpPr txBox="1"/>
            <p:nvPr/>
          </p:nvSpPr>
          <p:spPr>
            <a:xfrm>
              <a:off x="7924800" y="1447800"/>
              <a:ext cx="76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Next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page</a:t>
              </a:r>
            </a:p>
            <a:p>
              <a:pPr algn="ctr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304800" y="3733800"/>
            <a:ext cx="2667000" cy="2667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48400" y="3733800"/>
            <a:ext cx="2667000" cy="2667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76600" y="3733800"/>
            <a:ext cx="2667000" cy="2667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4648200"/>
            <a:ext cx="14001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2" y="4648200"/>
            <a:ext cx="14001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2" y="4648199"/>
            <a:ext cx="14001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" y="3962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setting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6600" y="3962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plot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399" y="3962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emotion</a:t>
            </a:r>
          </a:p>
        </p:txBody>
      </p:sp>
    </p:spTree>
    <p:extLst>
      <p:ext uri="{BB962C8B-B14F-4D97-AF65-F5344CB8AC3E}">
        <p14:creationId xmlns:p14="http://schemas.microsoft.com/office/powerpoint/2010/main" val="398369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512741"/>
            <a:ext cx="762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tang" pitchFamily="18" charset="-127"/>
                <a:ea typeface="Batang" pitchFamily="18" charset="-127"/>
              </a:rPr>
              <a:t>On Tuesday evening, the village of St. Petersburg was still sad, because Tom and Becky had not been found.  </a:t>
            </a:r>
          </a:p>
          <a:p>
            <a:endParaRPr lang="en-US" sz="2800" dirty="0">
              <a:latin typeface="Batang" pitchFamily="18" charset="-127"/>
              <a:ea typeface="Batang" pitchFamily="18" charset="-127"/>
            </a:endParaRPr>
          </a:p>
          <a:p>
            <a:r>
              <a:rPr lang="en-US" sz="2800" dirty="0">
                <a:latin typeface="Batang" pitchFamily="18" charset="-127"/>
                <a:ea typeface="Batang" pitchFamily="18" charset="-127"/>
              </a:rPr>
              <a:t>Most of the people had given up on searching the cave and had gone back to work. 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15000" y="3429000"/>
            <a:ext cx="3352800" cy="335280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214514" y="228600"/>
            <a:ext cx="762000" cy="762000"/>
            <a:chOff x="7924800" y="1447800"/>
            <a:chExt cx="762000" cy="762000"/>
          </a:xfrm>
        </p:grpSpPr>
        <p:sp>
          <p:nvSpPr>
            <p:cNvPr id="7" name="Oval 6"/>
            <p:cNvSpPr/>
            <p:nvPr/>
          </p:nvSpPr>
          <p:spPr>
            <a:xfrm>
              <a:off x="7924800" y="1447800"/>
              <a:ext cx="762000" cy="76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64742" y="1971020"/>
              <a:ext cx="117258" cy="1625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hlinkClick r:id="" action="ppaction://hlinkshowjump?jump=nextslide"/>
            </p:cNvPr>
            <p:cNvSpPr txBox="1"/>
            <p:nvPr/>
          </p:nvSpPr>
          <p:spPr>
            <a:xfrm>
              <a:off x="7924800" y="1447800"/>
              <a:ext cx="76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Next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page</a:t>
              </a:r>
            </a:p>
            <a:p>
              <a:pPr algn="ctr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15000" y="3635514"/>
            <a:ext cx="333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Why had the people gone back to work?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4786372"/>
            <a:ext cx="1287857" cy="128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808143"/>
            <a:ext cx="1287857" cy="128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3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mputer_Magic-Microsift-190129992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0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82134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3429000"/>
            <a:ext cx="3352800" cy="335280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214514" y="228600"/>
            <a:ext cx="762000" cy="762000"/>
            <a:chOff x="7924800" y="1447800"/>
            <a:chExt cx="762000" cy="762000"/>
          </a:xfrm>
        </p:grpSpPr>
        <p:sp>
          <p:nvSpPr>
            <p:cNvPr id="7" name="Oval 6"/>
            <p:cNvSpPr/>
            <p:nvPr/>
          </p:nvSpPr>
          <p:spPr>
            <a:xfrm>
              <a:off x="7924800" y="1447800"/>
              <a:ext cx="762000" cy="76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64742" y="1971020"/>
              <a:ext cx="117258" cy="1625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hlinkClick r:id="" action="ppaction://hlinkshowjump?jump=nextslide"/>
            </p:cNvPr>
            <p:cNvSpPr txBox="1"/>
            <p:nvPr/>
          </p:nvSpPr>
          <p:spPr>
            <a:xfrm>
              <a:off x="7924800" y="1447800"/>
              <a:ext cx="76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Next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page</a:t>
              </a:r>
            </a:p>
            <a:p>
              <a:pPr algn="ctr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31702"/>
            <a:ext cx="7467600" cy="5664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Becky’s mother, Mrs. Thatcher was so worried about her daughter that she had become sick.  </a:t>
            </a:r>
          </a:p>
          <a:p>
            <a:pPr marL="0" indent="0">
              <a:buNone/>
            </a:pPr>
            <a:endParaRPr lang="en-US" sz="2800" dirty="0">
              <a:latin typeface="Batang" pitchFamily="18" charset="-127"/>
              <a:ea typeface="Batang" pitchFamily="18" charset="-127"/>
            </a:endParaRPr>
          </a:p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Tom’s Aunt Polly was quiet and sad and her worry had turned her grey hair white.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3635514"/>
            <a:ext cx="333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Why was Mrs. Thatcher sick and Aunt Polly’s hair white?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9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mputer_Magic-Microsift-190129992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4474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atang" pitchFamily="18" charset="-127"/>
                <a:ea typeface="Batang" pitchFamily="18" charset="-127"/>
              </a:rPr>
              <a:t>PREDICTION</a:t>
            </a:r>
          </a:p>
          <a:p>
            <a:pPr algn="ctr"/>
            <a:endParaRPr lang="en-US" sz="2800" b="1" dirty="0">
              <a:latin typeface="Batang" pitchFamily="18" charset="-127"/>
              <a:ea typeface="Batang" pitchFamily="18" charset="-127"/>
            </a:endParaRPr>
          </a:p>
          <a:p>
            <a:pPr algn="ctr"/>
            <a:r>
              <a:rPr lang="en-US" sz="4000" b="1" dirty="0">
                <a:latin typeface="Batang" pitchFamily="18" charset="-127"/>
                <a:ea typeface="Batang" pitchFamily="18" charset="-127"/>
              </a:rPr>
              <a:t>What will happen to Tom and Becky?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14514" y="228600"/>
            <a:ext cx="762000" cy="762000"/>
            <a:chOff x="7924800" y="1447800"/>
            <a:chExt cx="762000" cy="762000"/>
          </a:xfrm>
        </p:grpSpPr>
        <p:sp>
          <p:nvSpPr>
            <p:cNvPr id="4" name="Oval 3"/>
            <p:cNvSpPr/>
            <p:nvPr/>
          </p:nvSpPr>
          <p:spPr>
            <a:xfrm>
              <a:off x="7924800" y="1447800"/>
              <a:ext cx="762000" cy="76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8264742" y="1971020"/>
              <a:ext cx="117258" cy="1625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hlinkClick r:id="" action="ppaction://hlinkshowjump?jump=nextslide"/>
            </p:cNvPr>
            <p:cNvSpPr txBox="1"/>
            <p:nvPr/>
          </p:nvSpPr>
          <p:spPr>
            <a:xfrm>
              <a:off x="7924800" y="1447800"/>
              <a:ext cx="76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Next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page</a:t>
              </a:r>
            </a:p>
            <a:p>
              <a:pPr algn="ctr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52400" y="1905000"/>
            <a:ext cx="8824114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2400" y="3124200"/>
            <a:ext cx="8824114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52400" y="4343400"/>
            <a:ext cx="8824114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6687" y="5562600"/>
            <a:ext cx="8824114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52600" y="2143780"/>
            <a:ext cx="7223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They will never be found.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2600" y="3177242"/>
            <a:ext cx="721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They will escape the cave and will learn how to live in the forest.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4379893"/>
            <a:ext cx="7238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They will escape the cave and be rescued by men on a river boat.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5725180"/>
            <a:ext cx="722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Injun Joe will catch them and hurt them.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14538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24212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4443412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5662612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2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mputer_Magic-Microsift-190129992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66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3429000"/>
            <a:ext cx="3352800" cy="335280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214514" y="228600"/>
            <a:ext cx="762000" cy="762000"/>
            <a:chOff x="7924800" y="1447800"/>
            <a:chExt cx="762000" cy="762000"/>
          </a:xfrm>
        </p:grpSpPr>
        <p:sp>
          <p:nvSpPr>
            <p:cNvPr id="7" name="Oval 6"/>
            <p:cNvSpPr/>
            <p:nvPr/>
          </p:nvSpPr>
          <p:spPr>
            <a:xfrm>
              <a:off x="7924800" y="1447800"/>
              <a:ext cx="762000" cy="76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64742" y="1971020"/>
              <a:ext cx="117258" cy="1625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hlinkClick r:id="" action="ppaction://hlinkshowjump?jump=nextslide"/>
            </p:cNvPr>
            <p:cNvSpPr txBox="1"/>
            <p:nvPr/>
          </p:nvSpPr>
          <p:spPr>
            <a:xfrm>
              <a:off x="7924800" y="1447800"/>
              <a:ext cx="76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Next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page</a:t>
              </a:r>
            </a:p>
            <a:p>
              <a:pPr algn="ctr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31702"/>
            <a:ext cx="7391400" cy="6045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In the middle of the night the village bells began to peal.  In moments the streets were full of excited people, still wearing their pajamas.  </a:t>
            </a:r>
          </a:p>
          <a:p>
            <a:pPr marL="0" indent="0">
              <a:buNone/>
            </a:pPr>
            <a:endParaRPr lang="en-US" sz="2800" dirty="0">
              <a:latin typeface="Batang" pitchFamily="18" charset="-127"/>
              <a:ea typeface="Batang" pitchFamily="18" charset="-127"/>
            </a:endParaRPr>
          </a:p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“Turn out!  Turn out! They’re found!  They’re found!”  People blew </a:t>
            </a:r>
          </a:p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horns and banged on pots to </a:t>
            </a:r>
          </a:p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add to the celebration.  </a:t>
            </a:r>
          </a:p>
          <a:p>
            <a:pPr marL="0" indent="0">
              <a:buNone/>
            </a:pPr>
            <a:endParaRPr lang="en-US" sz="2600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000" y="3635514"/>
            <a:ext cx="333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does the word “peal” mean?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82" y="4619625"/>
            <a:ext cx="14001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426" y="4619624"/>
            <a:ext cx="14001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9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mputer_Magic-Microsift-190129992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66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3429000"/>
            <a:ext cx="3352800" cy="335280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214514" y="228600"/>
            <a:ext cx="762000" cy="762000"/>
            <a:chOff x="7924800" y="1447800"/>
            <a:chExt cx="762000" cy="762000"/>
          </a:xfrm>
        </p:grpSpPr>
        <p:sp>
          <p:nvSpPr>
            <p:cNvPr id="7" name="Oval 6"/>
            <p:cNvSpPr/>
            <p:nvPr/>
          </p:nvSpPr>
          <p:spPr>
            <a:xfrm>
              <a:off x="7924800" y="1447800"/>
              <a:ext cx="762000" cy="76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64742" y="1971020"/>
              <a:ext cx="117258" cy="1625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hlinkClick r:id="" action="ppaction://hlinkshowjump?jump=nextslide"/>
            </p:cNvPr>
            <p:cNvSpPr txBox="1"/>
            <p:nvPr/>
          </p:nvSpPr>
          <p:spPr>
            <a:xfrm>
              <a:off x="7924800" y="1447800"/>
              <a:ext cx="76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Next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page</a:t>
              </a:r>
            </a:p>
            <a:p>
              <a:pPr algn="ctr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31702"/>
            <a:ext cx="7543800" cy="5664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The people made their way to the river, where they met Tom and Becky who were being brought in an open carriage.  </a:t>
            </a:r>
          </a:p>
          <a:p>
            <a:pPr marL="0" indent="0">
              <a:buNone/>
            </a:pPr>
            <a:endParaRPr lang="en-US" sz="2800" dirty="0">
              <a:latin typeface="Batang" pitchFamily="18" charset="-127"/>
              <a:ea typeface="Batang" pitchFamily="18" charset="-127"/>
            </a:endParaRPr>
          </a:p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Everyone was too excited to go back to sleep.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3635514"/>
            <a:ext cx="333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Where did the people go to meet Tom and Becky?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2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mputer_Magic-Microsift-190129992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2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66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3429000"/>
            <a:ext cx="3352800" cy="335280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214514" y="228600"/>
            <a:ext cx="762000" cy="762000"/>
            <a:chOff x="7924800" y="1447800"/>
            <a:chExt cx="762000" cy="762000"/>
          </a:xfrm>
        </p:grpSpPr>
        <p:sp>
          <p:nvSpPr>
            <p:cNvPr id="7" name="Oval 6"/>
            <p:cNvSpPr/>
            <p:nvPr/>
          </p:nvSpPr>
          <p:spPr>
            <a:xfrm>
              <a:off x="7924800" y="1447800"/>
              <a:ext cx="762000" cy="76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64742" y="1971020"/>
              <a:ext cx="117258" cy="1625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hlinkClick r:id="" action="ppaction://hlinkshowjump?jump=nextslide"/>
            </p:cNvPr>
            <p:cNvSpPr txBox="1"/>
            <p:nvPr/>
          </p:nvSpPr>
          <p:spPr>
            <a:xfrm>
              <a:off x="7924800" y="1447800"/>
              <a:ext cx="76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Next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page</a:t>
              </a:r>
            </a:p>
            <a:p>
              <a:pPr algn="ctr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31702"/>
            <a:ext cx="7543800" cy="5664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A messenger was sent to the cave to tell Judge Thatcher, that his daughter, Becky, had been found.  </a:t>
            </a:r>
          </a:p>
          <a:p>
            <a:pPr marL="0" indent="0">
              <a:buNone/>
            </a:pPr>
            <a:endParaRPr lang="en-US" sz="2800" dirty="0">
              <a:latin typeface="Batang" pitchFamily="18" charset="-127"/>
              <a:ea typeface="Batang" pitchFamily="18" charset="-127"/>
            </a:endParaRPr>
          </a:p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Mrs. Thatcher and Aunt Polly’s happiness was complete.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3635514"/>
            <a:ext cx="3337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How did Judge Thatcher find out that the Becky had been found?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4731943"/>
            <a:ext cx="1364057" cy="136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39" y="4731943"/>
            <a:ext cx="1364057" cy="136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4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mputer_Magic-Microsift-190129992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4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66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3429000"/>
            <a:ext cx="3352800" cy="335280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214514" y="228600"/>
            <a:ext cx="762000" cy="762000"/>
            <a:chOff x="7924800" y="1447800"/>
            <a:chExt cx="762000" cy="762000"/>
          </a:xfrm>
        </p:grpSpPr>
        <p:sp>
          <p:nvSpPr>
            <p:cNvPr id="7" name="Oval 6"/>
            <p:cNvSpPr/>
            <p:nvPr/>
          </p:nvSpPr>
          <p:spPr>
            <a:xfrm>
              <a:off x="7924800" y="1447800"/>
              <a:ext cx="762000" cy="76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64742" y="1971020"/>
              <a:ext cx="117258" cy="1625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hlinkClick r:id="" action="ppaction://hlinkshowjump?jump=nextslide"/>
            </p:cNvPr>
            <p:cNvSpPr txBox="1"/>
            <p:nvPr/>
          </p:nvSpPr>
          <p:spPr>
            <a:xfrm>
              <a:off x="7924800" y="1447800"/>
              <a:ext cx="762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Next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page</a:t>
              </a:r>
            </a:p>
            <a:p>
              <a:pPr algn="ctr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31702"/>
            <a:ext cx="7924800" cy="5664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Tom lay on the sofa and told the people around him about their wonderful adventure.  </a:t>
            </a:r>
          </a:p>
          <a:p>
            <a:pPr marL="0" indent="0">
              <a:buNone/>
            </a:pPr>
            <a:endParaRPr lang="en-US" sz="2800" dirty="0">
              <a:latin typeface="Batang" pitchFamily="18" charset="-127"/>
              <a:ea typeface="Batang" pitchFamily="18" charset="-127"/>
            </a:endParaRPr>
          </a:p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He exaggerated the story to make it seem even more exciting and finished with a description of how he had left Becky and went exploring as far as his </a:t>
            </a:r>
          </a:p>
          <a:p>
            <a:pPr marL="0" indent="0">
              <a:buNone/>
            </a:pPr>
            <a:r>
              <a:rPr lang="en-US" sz="2800" dirty="0">
                <a:latin typeface="Batang" pitchFamily="18" charset="-127"/>
                <a:ea typeface="Batang" pitchFamily="18" charset="-127"/>
              </a:rPr>
              <a:t>kite string would reach.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3635514"/>
            <a:ext cx="333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did Tom use to find his way through the cave?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39" y="4560493"/>
            <a:ext cx="1364057" cy="136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60493"/>
            <a:ext cx="1364057" cy="136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4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1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mputer_Magic-Microsift-190129992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70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7BE1E150E3045B7247896291BEC53" ma:contentTypeVersion="2" ma:contentTypeDescription="Create a new document." ma:contentTypeScope="" ma:versionID="9457d928d4f1ff55e97c11bcc73d3df8">
  <xsd:schema xmlns:xsd="http://www.w3.org/2001/XMLSchema" xmlns:xs="http://www.w3.org/2001/XMLSchema" xmlns:p="http://schemas.microsoft.com/office/2006/metadata/properties" xmlns:ns2="48bff152-fc1d-4b46-a56c-9c4cc01d4290" xmlns:ns3="b8db566d-f744-4bc3-8c93-5698bb6c2e70" targetNamespace="http://schemas.microsoft.com/office/2006/metadata/properties" ma:root="true" ma:fieldsID="96c8e0dea7c2c806f92be5e55135aa0f" ns2:_="" ns3:_="">
    <xsd:import namespace="48bff152-fc1d-4b46-a56c-9c4cc01d4290"/>
    <xsd:import namespace="b8db566d-f744-4bc3-8c93-5698bb6c2e7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Valu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bff152-fc1d-4b46-a56c-9c4cc01d429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db566d-f744-4bc3-8c93-5698bb6c2e70" elementFormDefault="qualified">
    <xsd:import namespace="http://schemas.microsoft.com/office/2006/documentManagement/types"/>
    <xsd:import namespace="http://schemas.microsoft.com/office/infopath/2007/PartnerControls"/>
    <xsd:element name="Value" ma:index="11" nillable="true" ma:displayName="Value" ma:internalName="Valu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alue xmlns="b8db566d-f744-4bc3-8c93-5698bb6c2e70" xsi:nil="true"/>
    <_dlc_DocId xmlns="48bff152-fc1d-4b46-a56c-9c4cc01d4290">3E53UHVFEWHR-36-1077</_dlc_DocId>
    <_dlc_DocIdUrl xmlns="48bff152-fc1d-4b46-a56c-9c4cc01d4290">
      <Url>https://intranet.hdiuk.org/sites/ilssa/ncsc/_layouts/DocIdRedir.aspx?ID=3E53UHVFEWHR-36-1077</Url>
      <Description>3E53UHVFEWHR-36-1077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27CAAD-B0E0-42E7-86A7-4D57DCC86A5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9BBB406-66A1-4EBD-8180-78F0519459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bff152-fc1d-4b46-a56c-9c4cc01d4290"/>
    <ds:schemaRef ds:uri="b8db566d-f744-4bc3-8c93-5698bb6c2e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4A7362-BB28-4371-87AA-EC3591346909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8db566d-f744-4bc3-8c93-5698bb6c2e70"/>
    <ds:schemaRef ds:uri="48bff152-fc1d-4b46-a56c-9c4cc01d4290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454131D1-23D0-4185-BFEA-659EE9CE5F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854</Words>
  <Application>Microsoft Office PowerPoint</Application>
  <PresentationFormat>On-screen Show (4:3)</PresentationFormat>
  <Paragraphs>113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Batang</vt:lpstr>
      <vt:lpstr>Arial</vt:lpstr>
      <vt:lpstr>Calibri</vt:lpstr>
      <vt:lpstr>Office Theme</vt:lpstr>
      <vt:lpstr>The Adventures of Tom Sawyer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Human Development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Adventures of Tom Sawyer</dc:title>
  <dc:creator>Goldstein, Penina F</dc:creator>
  <cp:lastModifiedBy>Zhibo Wang</cp:lastModifiedBy>
  <cp:revision>34</cp:revision>
  <dcterms:created xsi:type="dcterms:W3CDTF">2013-02-28T17:02:41Z</dcterms:created>
  <dcterms:modified xsi:type="dcterms:W3CDTF">2018-11-20T03:07:30Z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0x010100CB27BE1E150E3045B7247896291BEC53</vt:lpwstr>
  </property>
  <property fmtid="{D5CDD505-2E9C-101B-9397-08002B2CF9AE}" pid="3" name="_dlc_DocIdItemGuid">
    <vt:lpwstr>ff621163-55fa-412c-889e-fe9ddf746567</vt:lpwstr>
  </property>
</Properties>
</file>