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inh Thai"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9"/>
  </p:normalViewPr>
  <p:slideViewPr>
    <p:cSldViewPr snapToGrid="0" snapToObjects="1">
      <p:cViewPr varScale="1">
        <p:scale>
          <a:sx n="102" d="100"/>
          <a:sy n="102" d="100"/>
        </p:scale>
        <p:origin x="176"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1-17T02:21:12.222" idx="1">
    <p:pos x="6000" y="0"/>
    <p:text>1) Iceland, then Hong Kong by daily meat diet
2) Ro said we weren't able to pull the data due to gov. shut down. so we shift tactics. Might need to readdress the question?
3) Oops. I didn't do this consumption data, did one based on daily diet ^ question 1.
* Maybe we should arrange the slides to answer each of these questions in order</p:text>
  </p:cm>
  <p:cm authorId="0" dt="2019-01-17T02:21:12.222" idx="2">
    <p:pos x="6000" y="0"/>
    <p:text>just added domestic supply qty. That should help answer Q3.</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ramiro.org/notebook/basemap-choropleth/"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d84a7b4bc_1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d84a7b4bc_1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d8ff842f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d8ff842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 GDP tends to have higher meat diet. Average American consumes 222.2 lbs of meat a year in 2018</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d84a7b4bc_8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d84a7b4bc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we were to split a cow between the top 2, middle 2, and bottom 2 countries. 75.5% goes to Iceland &amp; Hong Kong. 25.5% goes to Colombia &amp; China. 4% goes to Malawi &amp; Rwanda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d84a7b4bc_12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d84a7b4bc_1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1990, USA lead the way on domestic supply qty. After 1990, China took the lead.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d84a7b4bc_13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d84a7b4bc_13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d910ff048_6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d910ff048_6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d9b7ff0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d9b7ff0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d84a7b4bc_8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d84a7b4bc_8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Percentage of land each country dedicated to grazing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d84a7b4bc_1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d84a7b4bc_1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 lead the way in production before 1990. Post 1990 became China.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d910ff048_9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d910ff048_9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r>
              <a:rPr lang="en" u="sng">
                <a:solidFill>
                  <a:schemeClr val="hlink"/>
                </a:solidFill>
                <a:hlinkClick r:id="rId3"/>
              </a:rPr>
              <a:t>http://ramiro.org/notebook/basemap-choropleth/</a:t>
            </a:r>
            <a:endParaRPr/>
          </a:p>
          <a:p>
            <a:pPr marL="0" lvl="0" indent="0" algn="l" rtl="0">
              <a:spcBef>
                <a:spcPts val="0"/>
              </a:spcBef>
              <a:spcAft>
                <a:spcPts val="0"/>
              </a:spcAft>
              <a:buNone/>
            </a:pPr>
            <a:r>
              <a:rPr lang="en"/>
              <a:t>From Ramiro Gomez</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d84a7b4bc_13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d84a7b4bc_1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84a7b4bc_13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84a7b4bc_13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d84a7b4bc_13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4d84a7b4bc_13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d84a7b4bc_12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d84a7b4bc_1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d84a7b4bc_13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d84a7b4bc_13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4d84a7b4bc_12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4d84a7b4bc_1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4d84a7b4bc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4d84a7b4bc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up final url &gt; Add GDP and merge based on country code and year based on US $ value &gt; decades for fewer values</a:t>
            </a:r>
            <a:endParaRPr/>
          </a:p>
          <a:p>
            <a:pPr marL="0" lvl="0" indent="0" algn="l" rtl="0">
              <a:spcBef>
                <a:spcPts val="0"/>
              </a:spcBef>
              <a:spcAft>
                <a:spcPts val="0"/>
              </a:spcAft>
              <a:buNone/>
            </a:pPr>
            <a:endParaRPr/>
          </a:p>
          <a:p>
            <a:pPr marL="0" lvl="0" indent="0" algn="l" rtl="0">
              <a:spcBef>
                <a:spcPts val="0"/>
              </a:spcBef>
              <a:spcAft>
                <a:spcPts val="0"/>
              </a:spcAft>
              <a:buNone/>
            </a:pPr>
            <a:r>
              <a:rPr lang="en"/>
              <a:t>GDP appears to correlate with the subsidy each country support. Regardless of the year, each country allocates a consistent % of their GDP to subsidies for their meat cultivation.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4d84a7b4bc_12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4d84a7b4bc_1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4d84a7b4bc_1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4d84a7b4bc_1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4d84a7b4bc_13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4d84a7b4bc_1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4d84a7b4bc_1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4d84a7b4bc_1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d84a7b4bc_1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d84a7b4bc_1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d9b7ff0e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d9b7ff0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d910ff048_6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d910ff048_6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Searched on: google, kaggle, Medium, data.world</a:t>
            </a:r>
            <a:endParaRPr/>
          </a:p>
          <a:p>
            <a:pPr marL="0" lvl="0" indent="0" algn="l" rtl="0">
              <a:spcBef>
                <a:spcPts val="0"/>
              </a:spcBef>
              <a:spcAft>
                <a:spcPts val="0"/>
              </a:spcAft>
              <a:buNone/>
            </a:pPr>
            <a:r>
              <a:rPr lang="en"/>
              <a:t>3) … extract exact url query parameters for Get Request</a:t>
            </a:r>
            <a:endParaRPr/>
          </a:p>
          <a:p>
            <a:pPr marL="0" lvl="0" indent="0" algn="l" rtl="0">
              <a:spcBef>
                <a:spcPts val="0"/>
              </a:spcBef>
              <a:spcAft>
                <a:spcPts val="0"/>
              </a:spcAft>
              <a:buNone/>
            </a:pPr>
            <a:r>
              <a:rPr lang="en"/>
              <a:t>4) Read the csv and convert it to Pandas DataFrame</a:t>
            </a:r>
            <a:endParaRPr/>
          </a:p>
          <a:p>
            <a:pPr marL="0" lvl="0" indent="0" algn="l" rtl="0">
              <a:spcBef>
                <a:spcPts val="0"/>
              </a:spcBef>
              <a:spcAft>
                <a:spcPts val="0"/>
              </a:spcAft>
              <a:buNone/>
            </a:pPr>
            <a:r>
              <a:rPr lang="en"/>
              <a:t>5)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d910ff048_9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d910ff048_9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d910ff048_6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d910ff048_6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FAO’s Graphic User Interface for querying the specified Data</a:t>
            </a:r>
            <a:endParaRPr/>
          </a:p>
          <a:p>
            <a:pPr marL="0" lvl="0" indent="0" algn="l" rtl="0">
              <a:spcBef>
                <a:spcPts val="0"/>
              </a:spcBef>
              <a:spcAft>
                <a:spcPts val="0"/>
              </a:spcAft>
              <a:buNone/>
            </a:pPr>
            <a:r>
              <a:rPr lang="en"/>
              <a:t>We used Chrome’s Developer Tools’ Network:XHR to figure out the URL’s parameters.</a:t>
            </a:r>
            <a:endParaRPr/>
          </a:p>
          <a:p>
            <a:pPr marL="0" lvl="0" indent="0" algn="l" rtl="0">
              <a:spcBef>
                <a:spcPts val="0"/>
              </a:spcBef>
              <a:spcAft>
                <a:spcPts val="0"/>
              </a:spcAft>
              <a:buNone/>
            </a:pPr>
            <a:r>
              <a:rPr lang="en"/>
              <a:t>Get Request to read the cvs file data and convert to DataFrame</a:t>
            </a:r>
            <a:endParaRPr/>
          </a:p>
          <a:p>
            <a:pPr marL="0" lvl="0" indent="0" algn="l" rtl="0">
              <a:spcBef>
                <a:spcPts val="0"/>
              </a:spcBef>
              <a:spcAft>
                <a:spcPts val="0"/>
              </a:spcAft>
              <a:buNone/>
            </a:pPr>
            <a:r>
              <a:rPr lang="en"/>
              <a:t>Sample of the Data</a:t>
            </a:r>
            <a:endParaRPr/>
          </a:p>
          <a:p>
            <a:pPr marL="0" lvl="0" indent="0" algn="l" rtl="0">
              <a:spcBef>
                <a:spcPts val="0"/>
              </a:spcBef>
              <a:spcAft>
                <a:spcPts val="0"/>
              </a:spcAft>
              <a:buNone/>
            </a:pPr>
            <a:r>
              <a:rPr lang="en"/>
              <a:t>Fine comb the filter with Pandas DataFrame. Either by Year, removing 0 values or missing values. Sorting and taking the top, middle, bottom data.</a:t>
            </a:r>
            <a:endParaRPr/>
          </a:p>
          <a:p>
            <a:pPr marL="0" lvl="0" indent="0" algn="l" rtl="0">
              <a:spcBef>
                <a:spcPts val="0"/>
              </a:spcBef>
              <a:spcAft>
                <a:spcPts val="0"/>
              </a:spcAft>
              <a:buNone/>
            </a:pPr>
            <a:r>
              <a:rPr lang="en"/>
              <a:t>Sample of the Data</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d910ff048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d910ff048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 </a:t>
            </a:r>
            <a:endParaRPr/>
          </a:p>
          <a:p>
            <a:pPr marL="0" lvl="0" indent="0" algn="l" rtl="0">
              <a:spcBef>
                <a:spcPts val="0"/>
              </a:spcBef>
              <a:spcAft>
                <a:spcPts val="0"/>
              </a:spcAft>
              <a:buNone/>
            </a:pPr>
            <a:r>
              <a:rPr lang="en"/>
              <a:t>1) The main modules we used</a:t>
            </a:r>
            <a:endParaRPr/>
          </a:p>
          <a:p>
            <a:pPr marL="0" lvl="0" indent="0" algn="l" rtl="0">
              <a:spcBef>
                <a:spcPts val="0"/>
              </a:spcBef>
              <a:spcAft>
                <a:spcPts val="0"/>
              </a:spcAft>
              <a:buNone/>
            </a:pPr>
            <a:r>
              <a:rPr lang="en"/>
              <a:t>2) World bank Group data file for GDP, GFN Country Code for Standard Code,  FAO url requests for Meat Data : into DataFrames</a:t>
            </a:r>
            <a:endParaRPr/>
          </a:p>
          <a:p>
            <a:pPr marL="0" lvl="0" indent="0" algn="l" rtl="0">
              <a:spcBef>
                <a:spcPts val="0"/>
              </a:spcBef>
              <a:spcAft>
                <a:spcPts val="0"/>
              </a:spcAft>
              <a:buNone/>
            </a:pPr>
            <a:r>
              <a:rPr lang="en"/>
              <a:t>3) Merge DataFrames into one</a:t>
            </a:r>
            <a:endParaRPr/>
          </a:p>
          <a:p>
            <a:pPr marL="0" lvl="0" indent="0" algn="l" rtl="0">
              <a:spcBef>
                <a:spcPts val="0"/>
              </a:spcBef>
              <a:spcAft>
                <a:spcPts val="0"/>
              </a:spcAft>
              <a:buNone/>
            </a:pPr>
            <a:r>
              <a:rPr lang="en"/>
              <a:t>5) Plot Map using matplotlib</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d84a7b4bc_13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d84a7b4bc_13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1600"/>
              </a:spcBef>
              <a:spcAft>
                <a:spcPts val="0"/>
              </a:spcAft>
              <a:buClr>
                <a:schemeClr val="lt2"/>
              </a:buClr>
              <a:buSzPts val="1400"/>
              <a:buChar char="○"/>
              <a:defRPr>
                <a:solidFill>
                  <a:schemeClr val="lt2"/>
                </a:solidFill>
              </a:defRPr>
            </a:lvl2pPr>
            <a:lvl3pPr marL="1371600" lvl="2" indent="-317500" rtl="0">
              <a:lnSpc>
                <a:spcPct val="115000"/>
              </a:lnSpc>
              <a:spcBef>
                <a:spcPts val="1600"/>
              </a:spcBef>
              <a:spcAft>
                <a:spcPts val="0"/>
              </a:spcAft>
              <a:buClr>
                <a:schemeClr val="lt2"/>
              </a:buClr>
              <a:buSzPts val="1400"/>
              <a:buChar char="■"/>
              <a:defRPr>
                <a:solidFill>
                  <a:schemeClr val="lt2"/>
                </a:solidFill>
              </a:defRPr>
            </a:lvl3pPr>
            <a:lvl4pPr marL="1828800" lvl="3" indent="-317500" rtl="0">
              <a:lnSpc>
                <a:spcPct val="115000"/>
              </a:lnSpc>
              <a:spcBef>
                <a:spcPts val="1600"/>
              </a:spcBef>
              <a:spcAft>
                <a:spcPts val="0"/>
              </a:spcAft>
              <a:buClr>
                <a:schemeClr val="lt2"/>
              </a:buClr>
              <a:buSzPts val="1400"/>
              <a:buChar char="●"/>
              <a:defRPr>
                <a:solidFill>
                  <a:schemeClr val="lt2"/>
                </a:solidFill>
              </a:defRPr>
            </a:lvl4pPr>
            <a:lvl5pPr marL="2286000" lvl="4" indent="-317500" rtl="0">
              <a:lnSpc>
                <a:spcPct val="115000"/>
              </a:lnSpc>
              <a:spcBef>
                <a:spcPts val="1600"/>
              </a:spcBef>
              <a:spcAft>
                <a:spcPts val="0"/>
              </a:spcAft>
              <a:buClr>
                <a:schemeClr val="lt2"/>
              </a:buClr>
              <a:buSzPts val="1400"/>
              <a:buChar char="○"/>
              <a:defRPr>
                <a:solidFill>
                  <a:schemeClr val="lt2"/>
                </a:solidFill>
              </a:defRPr>
            </a:lvl5pPr>
            <a:lvl6pPr marL="2743200" lvl="5" indent="-317500" rtl="0">
              <a:lnSpc>
                <a:spcPct val="115000"/>
              </a:lnSpc>
              <a:spcBef>
                <a:spcPts val="1600"/>
              </a:spcBef>
              <a:spcAft>
                <a:spcPts val="0"/>
              </a:spcAft>
              <a:buClr>
                <a:schemeClr val="lt2"/>
              </a:buClr>
              <a:buSzPts val="1400"/>
              <a:buChar char="■"/>
              <a:defRPr>
                <a:solidFill>
                  <a:schemeClr val="lt2"/>
                </a:solidFill>
              </a:defRPr>
            </a:lvl6pPr>
            <a:lvl7pPr marL="3200400" lvl="6" indent="-317500" rtl="0">
              <a:lnSpc>
                <a:spcPct val="115000"/>
              </a:lnSpc>
              <a:spcBef>
                <a:spcPts val="1600"/>
              </a:spcBef>
              <a:spcAft>
                <a:spcPts val="0"/>
              </a:spcAft>
              <a:buClr>
                <a:schemeClr val="lt2"/>
              </a:buClr>
              <a:buSzPts val="1400"/>
              <a:buChar char="●"/>
              <a:defRPr>
                <a:solidFill>
                  <a:schemeClr val="lt2"/>
                </a:solidFill>
              </a:defRPr>
            </a:lvl7pPr>
            <a:lvl8pPr marL="3657600" lvl="7" indent="-317500" rtl="0">
              <a:lnSpc>
                <a:spcPct val="115000"/>
              </a:lnSpc>
              <a:spcBef>
                <a:spcPts val="1600"/>
              </a:spcBef>
              <a:spcAft>
                <a:spcPts val="0"/>
              </a:spcAft>
              <a:buClr>
                <a:schemeClr val="lt2"/>
              </a:buClr>
              <a:buSzPts val="1400"/>
              <a:buChar char="○"/>
              <a:defRPr>
                <a:solidFill>
                  <a:schemeClr val="lt2"/>
                </a:solidFill>
              </a:defRPr>
            </a:lvl8pPr>
            <a:lvl9pPr marL="4114800" lvl="8" indent="-317500" rtl="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roregala/gitvengers/blob/master/DataCE/img/Graze%20Land.mp4"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roregala/gitvengers/blob/master/DataCE/img/Production.mp4"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hyperlink" Target="https://www.kaggle.com/footprintnetwork/people" TargetMode="External"/><Relationship Id="rId13" Type="http://schemas.openxmlformats.org/officeDocument/2006/relationships/hyperlink" Target="https://catalog.data.gov/dataset/livestock-meat-international-trade-data" TargetMode="External"/><Relationship Id="rId3" Type="http://schemas.openxmlformats.org/officeDocument/2006/relationships/hyperlink" Target="https://data.worldbank.org/country" TargetMode="External"/><Relationship Id="rId7" Type="http://schemas.openxmlformats.org/officeDocument/2006/relationships/hyperlink" Target="https://ourworldindata.org/meat-and-seafood-production-consumption" TargetMode="External"/><Relationship Id="rId12" Type="http://schemas.openxmlformats.org/officeDocument/2006/relationships/hyperlink" Target="http://www.beefusa.org/CMDocs/BeefUSA/Publications/CattleFaxSection.pdf"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hyperlink" Target="https://data.oecd.org/agroutput/meat-consumption.htm" TargetMode="External"/><Relationship Id="rId11" Type="http://schemas.openxmlformats.org/officeDocument/2006/relationships/hyperlink" Target="https://www.usmef.org/news-statistics/statistics/" TargetMode="External"/><Relationship Id="rId5" Type="http://schemas.openxmlformats.org/officeDocument/2006/relationships/hyperlink" Target="http://www.fao.org/faostat/en/#country" TargetMode="External"/><Relationship Id="rId15" Type="http://schemas.openxmlformats.org/officeDocument/2006/relationships/hyperlink" Target="http://www.fao.org/faostat/en/#country/84" TargetMode="External"/><Relationship Id="rId10" Type="http://schemas.openxmlformats.org/officeDocument/2006/relationships/hyperlink" Target="https://www.kaggle.com/footprintnetwork/national-footprint-accounts-2018" TargetMode="External"/><Relationship Id="rId4" Type="http://schemas.openxmlformats.org/officeDocument/2006/relationships/hyperlink" Target="https://data.worldbank.org/country/china?view=chart" TargetMode="External"/><Relationship Id="rId9" Type="http://schemas.openxmlformats.org/officeDocument/2006/relationships/hyperlink" Target="http://data.footprintnetwork.org/#/countryTrends?type=BCtot,EFCtot&amp;cn=2004" TargetMode="External"/><Relationship Id="rId14" Type="http://schemas.openxmlformats.org/officeDocument/2006/relationships/hyperlink" Target="https://farm.ewg.org/" TargetMode="Externa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326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ANIMAL CONSUMPTION, </a:t>
            </a:r>
            <a:r>
              <a:rPr lang="en">
                <a:solidFill>
                  <a:srgbClr val="FF0000"/>
                </a:solidFill>
              </a:rPr>
              <a:t>IS IT WORTH IT?</a:t>
            </a:r>
            <a:endParaRPr>
              <a:solidFill>
                <a:srgbClr val="FF0000"/>
              </a:solidFill>
            </a:endParaRPr>
          </a:p>
        </p:txBody>
      </p:sp>
      <p:sp>
        <p:nvSpPr>
          <p:cNvPr id="55" name="Google Shape;55;p13"/>
          <p:cNvSpPr txBox="1">
            <a:spLocks noGrp="1"/>
          </p:cNvSpPr>
          <p:nvPr>
            <p:ph type="subTitle" idx="1"/>
          </p:nvPr>
        </p:nvSpPr>
        <p:spPr>
          <a:xfrm>
            <a:off x="311700" y="34651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Team GitVengers: </a:t>
            </a:r>
            <a:endParaRPr/>
          </a:p>
          <a:p>
            <a:pPr marL="0" lvl="0" indent="0" algn="ctr" rtl="0">
              <a:spcBef>
                <a:spcPts val="0"/>
              </a:spcBef>
              <a:spcAft>
                <a:spcPts val="0"/>
              </a:spcAft>
              <a:buNone/>
            </a:pPr>
            <a:r>
              <a:rPr lang="en">
                <a:solidFill>
                  <a:srgbClr val="FFFFFF"/>
                </a:solidFill>
              </a:rPr>
              <a:t>Binh, Cora , Ro, Ken</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311700" y="254525"/>
            <a:ext cx="8520600" cy="10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Countries had the highest animal consumption rate?</a:t>
            </a:r>
            <a:endParaRPr/>
          </a:p>
        </p:txBody>
      </p:sp>
      <p:sp>
        <p:nvSpPr>
          <p:cNvPr id="139" name="Google Shape;139;p22"/>
          <p:cNvSpPr txBox="1">
            <a:spLocks noGrp="1"/>
          </p:cNvSpPr>
          <p:nvPr>
            <p:ph type="body" idx="1"/>
          </p:nvPr>
        </p:nvSpPr>
        <p:spPr>
          <a:xfrm>
            <a:off x="311700" y="1377750"/>
            <a:ext cx="8520600" cy="32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endParaRPr>
          </a:p>
          <a:p>
            <a:pPr marL="0" lvl="0" indent="0" algn="l" rtl="0">
              <a:spcBef>
                <a:spcPts val="1600"/>
              </a:spcBef>
              <a:spcAft>
                <a:spcPts val="1600"/>
              </a:spcAft>
              <a:buNone/>
            </a:pPr>
            <a:r>
              <a:rPr lang="en">
                <a:solidFill>
                  <a:srgbClr val="FFFFFF"/>
                </a:solidFill>
              </a:rPr>
              <a:t>One of the first questions that came to mind was: what part of the world consumed the most meat? We wanted to know which country ate the most meat because it </a:t>
            </a:r>
            <a:r>
              <a:rPr lang="en" i="1" u="sng">
                <a:solidFill>
                  <a:srgbClr val="FFFFFF"/>
                </a:solidFill>
              </a:rPr>
              <a:t>could </a:t>
            </a:r>
            <a:r>
              <a:rPr lang="en">
                <a:solidFill>
                  <a:srgbClr val="FFFFFF"/>
                </a:solidFill>
              </a:rPr>
              <a:t>correlate to the most populated countries and possibly with the highest supply of resources. </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311700" y="195425"/>
            <a:ext cx="8520600" cy="6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Is Animal Consumption Most Popular?</a:t>
            </a:r>
            <a:endParaRPr/>
          </a:p>
        </p:txBody>
      </p:sp>
      <p:sp>
        <p:nvSpPr>
          <p:cNvPr id="145" name="Google Shape;14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6" name="Google Shape;146;p23"/>
          <p:cNvPicPr preferRelativeResize="0"/>
          <p:nvPr/>
        </p:nvPicPr>
        <p:blipFill>
          <a:blip r:embed="rId3">
            <a:alphaModFix/>
          </a:blip>
          <a:stretch>
            <a:fillRect/>
          </a:stretch>
        </p:blipFill>
        <p:spPr>
          <a:xfrm>
            <a:off x="311700" y="1018625"/>
            <a:ext cx="8520600" cy="3550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311700" y="290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Daily Consumption Percentage</a:t>
            </a:r>
            <a:endParaRPr/>
          </a:p>
        </p:txBody>
      </p:sp>
      <p:pic>
        <p:nvPicPr>
          <p:cNvPr id="152" name="Google Shape;152;p24"/>
          <p:cNvPicPr preferRelativeResize="0"/>
          <p:nvPr/>
        </p:nvPicPr>
        <p:blipFill>
          <a:blip r:embed="rId3">
            <a:alphaModFix/>
          </a:blip>
          <a:stretch>
            <a:fillRect/>
          </a:stretch>
        </p:blipFill>
        <p:spPr>
          <a:xfrm>
            <a:off x="152400" y="1015325"/>
            <a:ext cx="8839201" cy="37973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226275"/>
            <a:ext cx="8520600" cy="61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Countries Consume the Most Meat?</a:t>
            </a:r>
            <a:endParaRPr/>
          </a:p>
        </p:txBody>
      </p:sp>
      <p:sp>
        <p:nvSpPr>
          <p:cNvPr id="158" name="Google Shape;15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9" name="Google Shape;159;p25"/>
          <p:cNvPicPr preferRelativeResize="0"/>
          <p:nvPr/>
        </p:nvPicPr>
        <p:blipFill>
          <a:blip r:embed="rId3">
            <a:alphaModFix/>
          </a:blip>
          <a:stretch>
            <a:fillRect/>
          </a:stretch>
        </p:blipFill>
        <p:spPr>
          <a:xfrm>
            <a:off x="352850" y="1152475"/>
            <a:ext cx="8520603" cy="3416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991150" y="793500"/>
            <a:ext cx="6894900" cy="147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Meat Production</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a:t>Which Countries produce the most meat?</a:t>
            </a:r>
            <a:endParaRPr sz="2400"/>
          </a:p>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179350" y="290600"/>
            <a:ext cx="2699400" cy="12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Livestock Production</a:t>
            </a:r>
            <a:endParaRPr/>
          </a:p>
        </p:txBody>
      </p:sp>
      <p:sp>
        <p:nvSpPr>
          <p:cNvPr id="170" name="Google Shape;170;p27"/>
          <p:cNvSpPr txBox="1">
            <a:spLocks noGrp="1"/>
          </p:cNvSpPr>
          <p:nvPr>
            <p:ph type="body" idx="1"/>
          </p:nvPr>
        </p:nvSpPr>
        <p:spPr>
          <a:xfrm>
            <a:off x="179350" y="1544300"/>
            <a:ext cx="2247300" cy="216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accent2"/>
                </a:solidFill>
              </a:rPr>
              <a:t>Livestock stands for as farm animals who are raised to generate a profit</a:t>
            </a:r>
            <a:endParaRPr>
              <a:solidFill>
                <a:schemeClr val="accent2"/>
              </a:solidFill>
            </a:endParaRPr>
          </a:p>
        </p:txBody>
      </p:sp>
      <p:pic>
        <p:nvPicPr>
          <p:cNvPr id="171" name="Google Shape;171;p27" descr="Related image"/>
          <p:cNvPicPr preferRelativeResize="0"/>
          <p:nvPr/>
        </p:nvPicPr>
        <p:blipFill>
          <a:blip r:embed="rId3">
            <a:alphaModFix/>
          </a:blip>
          <a:stretch>
            <a:fillRect/>
          </a:stretch>
        </p:blipFill>
        <p:spPr>
          <a:xfrm>
            <a:off x="2625200" y="0"/>
            <a:ext cx="65188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1680875" y="134475"/>
            <a:ext cx="5815800" cy="56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a:t>Which Countries Produces the Most Meat?</a:t>
            </a:r>
            <a:endParaRPr sz="1800"/>
          </a:p>
          <a:p>
            <a:pPr marL="0" lvl="0" indent="0" algn="l" rtl="0">
              <a:spcBef>
                <a:spcPts val="0"/>
              </a:spcBef>
              <a:spcAft>
                <a:spcPts val="0"/>
              </a:spcAft>
              <a:buNone/>
            </a:pPr>
            <a:endParaRPr/>
          </a:p>
        </p:txBody>
      </p:sp>
      <p:pic>
        <p:nvPicPr>
          <p:cNvPr id="178" name="Google Shape;178;p28"/>
          <p:cNvPicPr preferRelativeResize="0"/>
          <p:nvPr/>
        </p:nvPicPr>
        <p:blipFill>
          <a:blip r:embed="rId3">
            <a:alphaModFix/>
          </a:blip>
          <a:stretch>
            <a:fillRect/>
          </a:stretch>
        </p:blipFill>
        <p:spPr>
          <a:xfrm>
            <a:off x="811679" y="945574"/>
            <a:ext cx="7554191" cy="37199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t>Dedicated Graze Land (%)</a:t>
            </a:r>
            <a:endParaRPr/>
          </a:p>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27115460-7B73-3C4C-A1D6-CC9D434F1F1F}"/>
              </a:ext>
            </a:extLst>
          </p:cNvPr>
          <p:cNvSpPr/>
          <p:nvPr/>
        </p:nvSpPr>
        <p:spPr>
          <a:xfrm>
            <a:off x="2286000" y="2310140"/>
            <a:ext cx="4572000" cy="307777"/>
          </a:xfrm>
          <a:prstGeom prst="rect">
            <a:avLst/>
          </a:prstGeom>
        </p:spPr>
        <p:txBody>
          <a:bodyPr>
            <a:spAutoFit/>
          </a:bodyPr>
          <a:lstStyle/>
          <a:p>
            <a:pPr algn="ctr"/>
            <a:r>
              <a:rPr lang="en-US" dirty="0">
                <a:hlinkClick r:id="rId3"/>
              </a:rPr>
              <a:t>Graze Land Visualization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311700" y="3140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Total Meat Livestock Production</a:t>
            </a:r>
            <a:endParaRPr dirty="0"/>
          </a:p>
        </p:txBody>
      </p:sp>
      <p:sp>
        <p:nvSpPr>
          <p:cNvPr id="2" name="Rectangle 1">
            <a:extLst>
              <a:ext uri="{FF2B5EF4-FFF2-40B4-BE49-F238E27FC236}">
                <a16:creationId xmlns:a16="http://schemas.microsoft.com/office/drawing/2014/main" id="{F1660C9C-8088-B24E-AF13-B0FDA81DE4F9}"/>
              </a:ext>
            </a:extLst>
          </p:cNvPr>
          <p:cNvSpPr/>
          <p:nvPr/>
        </p:nvSpPr>
        <p:spPr>
          <a:xfrm>
            <a:off x="3206081" y="2417862"/>
            <a:ext cx="2731838" cy="307777"/>
          </a:xfrm>
          <a:prstGeom prst="rect">
            <a:avLst/>
          </a:prstGeom>
        </p:spPr>
        <p:txBody>
          <a:bodyPr wrap="none">
            <a:spAutoFit/>
          </a:bodyPr>
          <a:lstStyle/>
          <a:p>
            <a:r>
              <a:rPr lang="en" dirty="0">
                <a:hlinkClick r:id="rId3"/>
              </a:rPr>
              <a:t>Total Meat Livestock Production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98" name="Google Shape;198;p31"/>
          <p:cNvSpPr txBox="1"/>
          <p:nvPr/>
        </p:nvSpPr>
        <p:spPr>
          <a:xfrm>
            <a:off x="2978150" y="1941300"/>
            <a:ext cx="6353400" cy="7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31"/>
          <p:cNvSpPr txBox="1"/>
          <p:nvPr/>
        </p:nvSpPr>
        <p:spPr>
          <a:xfrm>
            <a:off x="2680325" y="3507600"/>
            <a:ext cx="6353400" cy="7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00" name="Google Shape;200;p31"/>
          <p:cNvPicPr preferRelativeResize="0"/>
          <p:nvPr/>
        </p:nvPicPr>
        <p:blipFill>
          <a:blip r:embed="rId3">
            <a:alphaModFix/>
          </a:blip>
          <a:stretch>
            <a:fillRect/>
          </a:stretch>
        </p:blipFill>
        <p:spPr>
          <a:xfrm>
            <a:off x="-109250" y="0"/>
            <a:ext cx="9253248"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72750" y="2285400"/>
            <a:ext cx="828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61" name="Google Shape;61;p14"/>
          <p:cNvSpPr txBox="1">
            <a:spLocks noGrp="1"/>
          </p:cNvSpPr>
          <p:nvPr>
            <p:ph type="body" idx="1"/>
          </p:nvPr>
        </p:nvSpPr>
        <p:spPr>
          <a:xfrm>
            <a:off x="5037200" y="863550"/>
            <a:ext cx="37950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solidFill>
                  <a:srgbClr val="FFFFFF"/>
                </a:solidFill>
              </a:rPr>
              <a:t>Project Objective</a:t>
            </a:r>
            <a:endParaRPr sz="1400">
              <a:solidFill>
                <a:srgbClr val="FFFFFF"/>
              </a:solidFill>
            </a:endParaRPr>
          </a:p>
          <a:p>
            <a:pPr marL="0" lvl="0" indent="0" algn="l" rtl="0">
              <a:lnSpc>
                <a:spcPct val="100000"/>
              </a:lnSpc>
              <a:spcBef>
                <a:spcPts val="1600"/>
              </a:spcBef>
              <a:spcAft>
                <a:spcPts val="0"/>
              </a:spcAft>
              <a:buNone/>
            </a:pPr>
            <a:r>
              <a:rPr lang="en" sz="1400">
                <a:solidFill>
                  <a:srgbClr val="FFFFFF"/>
                </a:solidFill>
              </a:rPr>
              <a:t>Our Data Process</a:t>
            </a:r>
            <a:endParaRPr sz="1400">
              <a:solidFill>
                <a:srgbClr val="FFFFFF"/>
              </a:solidFill>
            </a:endParaRPr>
          </a:p>
          <a:p>
            <a:pPr marL="0" lvl="0" indent="0" algn="l" rtl="0">
              <a:lnSpc>
                <a:spcPct val="100000"/>
              </a:lnSpc>
              <a:spcBef>
                <a:spcPts val="1600"/>
              </a:spcBef>
              <a:spcAft>
                <a:spcPts val="0"/>
              </a:spcAft>
              <a:buNone/>
            </a:pPr>
            <a:r>
              <a:rPr lang="en" sz="1400">
                <a:solidFill>
                  <a:srgbClr val="FFFFFF"/>
                </a:solidFill>
              </a:rPr>
              <a:t>Animal Consumption</a:t>
            </a:r>
            <a:endParaRPr sz="1400">
              <a:solidFill>
                <a:srgbClr val="FFFFFF"/>
              </a:solidFill>
            </a:endParaRPr>
          </a:p>
          <a:p>
            <a:pPr marL="0" lvl="0" indent="0" algn="l" rtl="0">
              <a:lnSpc>
                <a:spcPct val="100000"/>
              </a:lnSpc>
              <a:spcBef>
                <a:spcPts val="1600"/>
              </a:spcBef>
              <a:spcAft>
                <a:spcPts val="0"/>
              </a:spcAft>
              <a:buNone/>
            </a:pPr>
            <a:r>
              <a:rPr lang="en" sz="1400">
                <a:solidFill>
                  <a:srgbClr val="FFFFFF"/>
                </a:solidFill>
              </a:rPr>
              <a:t>Meat Production</a:t>
            </a:r>
            <a:endParaRPr sz="1400">
              <a:solidFill>
                <a:srgbClr val="FFFFFF"/>
              </a:solidFill>
            </a:endParaRPr>
          </a:p>
          <a:p>
            <a:pPr marL="0" lvl="0" indent="0" algn="l" rtl="0">
              <a:lnSpc>
                <a:spcPct val="100000"/>
              </a:lnSpc>
              <a:spcBef>
                <a:spcPts val="1600"/>
              </a:spcBef>
              <a:spcAft>
                <a:spcPts val="0"/>
              </a:spcAft>
              <a:buNone/>
            </a:pPr>
            <a:r>
              <a:rPr lang="en" sz="1400">
                <a:solidFill>
                  <a:srgbClr val="FFFFFF"/>
                </a:solidFill>
              </a:rPr>
              <a:t>Import / Export of Meat</a:t>
            </a:r>
            <a:endParaRPr sz="1400">
              <a:solidFill>
                <a:srgbClr val="FFFFFF"/>
              </a:solidFill>
            </a:endParaRPr>
          </a:p>
          <a:p>
            <a:pPr marL="0" lvl="0" indent="0" algn="l" rtl="0">
              <a:lnSpc>
                <a:spcPct val="100000"/>
              </a:lnSpc>
              <a:spcBef>
                <a:spcPts val="1600"/>
              </a:spcBef>
              <a:spcAft>
                <a:spcPts val="0"/>
              </a:spcAft>
              <a:buNone/>
            </a:pPr>
            <a:r>
              <a:rPr lang="en" sz="1400">
                <a:solidFill>
                  <a:srgbClr val="FFFFFF"/>
                </a:solidFill>
              </a:rPr>
              <a:t>Food Supply Subsidization</a:t>
            </a:r>
            <a:endParaRPr sz="1400">
              <a:solidFill>
                <a:srgbClr val="FFFFFF"/>
              </a:solidFill>
            </a:endParaRPr>
          </a:p>
          <a:p>
            <a:pPr marL="0" lvl="0" indent="0" algn="l" rtl="0">
              <a:lnSpc>
                <a:spcPct val="100000"/>
              </a:lnSpc>
              <a:spcBef>
                <a:spcPts val="1600"/>
              </a:spcBef>
              <a:spcAft>
                <a:spcPts val="0"/>
              </a:spcAft>
              <a:buNone/>
            </a:pPr>
            <a:r>
              <a:rPr lang="en" sz="1400">
                <a:solidFill>
                  <a:srgbClr val="FFFFFF"/>
                </a:solidFill>
              </a:rPr>
              <a:t>Conclusion</a:t>
            </a:r>
            <a:endParaRPr sz="14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xfrm>
            <a:off x="472750" y="2285400"/>
            <a:ext cx="828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 / Export of Meat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311700" y="206850"/>
            <a:ext cx="8520600" cy="572700"/>
          </a:xfrm>
          <a:prstGeom prst="rect">
            <a:avLst/>
          </a:prstGeom>
        </p:spPr>
        <p:txBody>
          <a:bodyPr spcFirstLastPara="1" wrap="square" lIns="91425" tIns="91425" rIns="91425" bIns="91425" anchor="t" anchorCtr="0">
            <a:noAutofit/>
          </a:bodyPr>
          <a:lstStyle/>
          <a:p>
            <a:pPr marL="0" lvl="0" indent="0" algn="l" rtl="0">
              <a:lnSpc>
                <a:spcPct val="127272"/>
              </a:lnSpc>
              <a:spcBef>
                <a:spcPts val="0"/>
              </a:spcBef>
              <a:spcAft>
                <a:spcPts val="0"/>
              </a:spcAft>
              <a:buNone/>
            </a:pPr>
            <a:r>
              <a:rPr lang="en" sz="2400"/>
              <a:t>How much meat is imported and exported globally? </a:t>
            </a:r>
            <a:endParaRPr sz="2400"/>
          </a:p>
          <a:p>
            <a:pPr marL="0" lvl="0" indent="0" algn="l" rtl="0">
              <a:lnSpc>
                <a:spcPct val="127272"/>
              </a:lnSpc>
              <a:spcBef>
                <a:spcPts val="0"/>
              </a:spcBef>
              <a:spcAft>
                <a:spcPts val="0"/>
              </a:spcAft>
              <a:buNone/>
            </a:pPr>
            <a:r>
              <a:rPr lang="en" sz="2400"/>
              <a:t>How do specific country groups compare to the world total?</a:t>
            </a:r>
            <a:endParaRPr sz="2400"/>
          </a:p>
          <a:p>
            <a:pPr marL="0" lvl="0" indent="0" algn="l" rtl="0">
              <a:lnSpc>
                <a:spcPct val="127272"/>
              </a:lnSpc>
              <a:spcBef>
                <a:spcPts val="0"/>
              </a:spcBef>
              <a:spcAft>
                <a:spcPts val="0"/>
              </a:spcAft>
              <a:buNone/>
            </a:pPr>
            <a:endParaRPr sz="1800">
              <a:solidFill>
                <a:srgbClr val="FFFFFF"/>
              </a:solidFill>
            </a:endParaRPr>
          </a:p>
        </p:txBody>
      </p:sp>
      <p:sp>
        <p:nvSpPr>
          <p:cNvPr id="211" name="Google Shape;211;p33"/>
          <p:cNvSpPr txBox="1">
            <a:spLocks noGrp="1"/>
          </p:cNvSpPr>
          <p:nvPr>
            <p:ph type="body" idx="1"/>
          </p:nvPr>
        </p:nvSpPr>
        <p:spPr>
          <a:xfrm>
            <a:off x="311700" y="1528125"/>
            <a:ext cx="8520600" cy="2751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FFFF"/>
                </a:solidFill>
              </a:rPr>
              <a:t>Globalization is here to stay. With meat consumption at a high, it was interesting to see which country groups imported and exported meat the most. Initially, the analysis was to see where the US imported from and exported to, but essential US government data websites were unavailable. That said, the country groups selected included: United States, European Union, Low Food Deficient Countries and the BRICS countries.</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168975"/>
            <a:ext cx="8520600" cy="572700"/>
          </a:xfrm>
          <a:prstGeom prst="rect">
            <a:avLst/>
          </a:prstGeom>
        </p:spPr>
        <p:txBody>
          <a:bodyPr spcFirstLastPara="1" wrap="square" lIns="91425" tIns="91425" rIns="91425" bIns="91425" anchor="t" anchorCtr="0">
            <a:noAutofit/>
          </a:bodyPr>
          <a:lstStyle/>
          <a:p>
            <a:pPr marL="0" lvl="0" indent="0" algn="l" rtl="0">
              <a:lnSpc>
                <a:spcPct val="127272"/>
              </a:lnSpc>
              <a:spcBef>
                <a:spcPts val="0"/>
              </a:spcBef>
              <a:spcAft>
                <a:spcPts val="0"/>
              </a:spcAft>
              <a:buNone/>
            </a:pPr>
            <a:r>
              <a:rPr lang="en">
                <a:solidFill>
                  <a:srgbClr val="FFFFFF"/>
                </a:solidFill>
              </a:rPr>
              <a:t>How much meat is imported and exported globally?</a:t>
            </a:r>
            <a:endParaRPr>
              <a:solidFill>
                <a:srgbClr val="FFFFFF"/>
              </a:solidFill>
            </a:endParaRPr>
          </a:p>
          <a:p>
            <a:pPr marL="0" lvl="0" indent="0" algn="l" rtl="0">
              <a:lnSpc>
                <a:spcPct val="127272"/>
              </a:lnSpc>
              <a:spcBef>
                <a:spcPts val="0"/>
              </a:spcBef>
              <a:spcAft>
                <a:spcPts val="0"/>
              </a:spcAft>
              <a:buNone/>
            </a:pPr>
            <a:endParaRPr>
              <a:solidFill>
                <a:srgbClr val="FFFFFF"/>
              </a:solidFill>
            </a:endParaRPr>
          </a:p>
        </p:txBody>
      </p:sp>
      <p:sp>
        <p:nvSpPr>
          <p:cNvPr id="217" name="Google Shape;217;p34"/>
          <p:cNvSpPr txBox="1"/>
          <p:nvPr/>
        </p:nvSpPr>
        <p:spPr>
          <a:xfrm>
            <a:off x="152400" y="4163175"/>
            <a:ext cx="8760900" cy="79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rPr>
              <a:t>EU = European Union, comprising of 28 countries</a:t>
            </a:r>
            <a:endParaRPr sz="1200">
              <a:solidFill>
                <a:srgbClr val="FFFFFF"/>
              </a:solidFill>
            </a:endParaRPr>
          </a:p>
          <a:p>
            <a:pPr marL="0" lvl="0" indent="0" algn="l" rtl="0">
              <a:spcBef>
                <a:spcPts val="0"/>
              </a:spcBef>
              <a:spcAft>
                <a:spcPts val="0"/>
              </a:spcAft>
              <a:buNone/>
            </a:pPr>
            <a:r>
              <a:rPr lang="en" sz="1200">
                <a:solidFill>
                  <a:srgbClr val="FFFFFF"/>
                </a:solidFill>
              </a:rPr>
              <a:t>LIFDC = Low Income Food Deficit Countries. This represents 54 countries, where 72% are located in Africa.</a:t>
            </a:r>
            <a:endParaRPr sz="1200">
              <a:solidFill>
                <a:srgbClr val="FFFFFF"/>
              </a:solidFill>
            </a:endParaRPr>
          </a:p>
          <a:p>
            <a:pPr marL="0" lvl="0" indent="0" algn="l" rtl="0">
              <a:spcBef>
                <a:spcPts val="0"/>
              </a:spcBef>
              <a:spcAft>
                <a:spcPts val="0"/>
              </a:spcAft>
              <a:buNone/>
            </a:pPr>
            <a:r>
              <a:rPr lang="en" sz="1200">
                <a:solidFill>
                  <a:srgbClr val="FFFFFF"/>
                </a:solidFill>
              </a:rPr>
              <a:t>BRICS = Brazil, Russia, India, China and South Africa. These are the top 5 emerging national economies.</a:t>
            </a:r>
            <a:endParaRPr sz="1200">
              <a:solidFill>
                <a:srgbClr val="FFFFFF"/>
              </a:solidFill>
            </a:endParaRPr>
          </a:p>
          <a:p>
            <a:pPr marL="0" lvl="0" indent="0" algn="l" rtl="0">
              <a:spcBef>
                <a:spcPts val="0"/>
              </a:spcBef>
              <a:spcAft>
                <a:spcPts val="0"/>
              </a:spcAft>
              <a:buNone/>
            </a:pPr>
            <a:endParaRPr sz="1200">
              <a:solidFill>
                <a:srgbClr val="FFFFFF"/>
              </a:solidFill>
            </a:endParaRPr>
          </a:p>
        </p:txBody>
      </p:sp>
      <p:sp>
        <p:nvSpPr>
          <p:cNvPr id="218" name="Google Shape;218;p34"/>
          <p:cNvSpPr txBox="1"/>
          <p:nvPr/>
        </p:nvSpPr>
        <p:spPr>
          <a:xfrm>
            <a:off x="3834625" y="1085675"/>
            <a:ext cx="2178300" cy="2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34"/>
          <p:cNvSpPr txBox="1"/>
          <p:nvPr/>
        </p:nvSpPr>
        <p:spPr>
          <a:xfrm>
            <a:off x="7434750" y="1755025"/>
            <a:ext cx="2178300" cy="2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20" name="Google Shape;220;p34"/>
          <p:cNvPicPr preferRelativeResize="0"/>
          <p:nvPr/>
        </p:nvPicPr>
        <p:blipFill>
          <a:blip r:embed="rId3">
            <a:alphaModFix/>
          </a:blip>
          <a:stretch>
            <a:fillRect/>
          </a:stretch>
        </p:blipFill>
        <p:spPr>
          <a:xfrm>
            <a:off x="2740250" y="1128738"/>
            <a:ext cx="3529825" cy="264736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472750" y="2285400"/>
            <a:ext cx="828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Food Supply Subsidization</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311700" y="337825"/>
            <a:ext cx="8520600" cy="572700"/>
          </a:xfrm>
          <a:prstGeom prst="rect">
            <a:avLst/>
          </a:prstGeom>
        </p:spPr>
        <p:txBody>
          <a:bodyPr spcFirstLastPara="1" wrap="square" lIns="91425" tIns="91425" rIns="91425" bIns="91425" anchor="t" anchorCtr="0">
            <a:noAutofit/>
          </a:bodyPr>
          <a:lstStyle/>
          <a:p>
            <a:pPr marL="0" lvl="0" indent="0" algn="l" rtl="0">
              <a:lnSpc>
                <a:spcPct val="127272"/>
              </a:lnSpc>
              <a:spcBef>
                <a:spcPts val="0"/>
              </a:spcBef>
              <a:spcAft>
                <a:spcPts val="0"/>
              </a:spcAft>
              <a:buNone/>
            </a:pPr>
            <a:r>
              <a:rPr lang="en" sz="2400">
                <a:solidFill>
                  <a:srgbClr val="FFFFFF"/>
                </a:solidFill>
              </a:rPr>
              <a:t>Which Countries are subsidizing food supply the most?</a:t>
            </a:r>
            <a:endParaRPr sz="2400"/>
          </a:p>
        </p:txBody>
      </p:sp>
      <p:sp>
        <p:nvSpPr>
          <p:cNvPr id="231" name="Google Shape;231;p36"/>
          <p:cNvSpPr txBox="1">
            <a:spLocks noGrp="1"/>
          </p:cNvSpPr>
          <p:nvPr>
            <p:ph type="body" idx="1"/>
          </p:nvPr>
        </p:nvSpPr>
        <p:spPr>
          <a:xfrm>
            <a:off x="311700" y="1220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Subsidies and budget is one of the biggest challenges that countries face when determining the ability to supply resources of what people demand. In our case, we decided to use the final goods/services produced by the country. We decided to show all countries and their subsidies by decade within the last 20 years and converted all currency to US dollars for consistency. </a:t>
            </a:r>
            <a:endParaRPr>
              <a:solidFill>
                <a:srgbClr val="FFFFFF"/>
              </a:solidFill>
            </a:endParaRPr>
          </a:p>
          <a:p>
            <a:pPr marL="0" lvl="0" indent="0" algn="l" rtl="0">
              <a:spcBef>
                <a:spcPts val="1600"/>
              </a:spcBef>
              <a:spcAft>
                <a:spcPts val="1600"/>
              </a:spcAft>
              <a:buNone/>
            </a:pPr>
            <a:r>
              <a:rPr lang="en" u="sng">
                <a:solidFill>
                  <a:srgbClr val="FFFFFF"/>
                </a:solidFill>
              </a:rPr>
              <a:t>US leads in subsidized meat production, but this is due to incomplete data.  Countries such as China (largest consumer) did not provide their subsidized data.</a:t>
            </a:r>
            <a:r>
              <a:rPr lang="en">
                <a:solidFill>
                  <a:srgbClr val="FFFFFF"/>
                </a:solidFill>
              </a:rPr>
              <a:t> </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311700" y="1950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Government Expenditures: Subsidies</a:t>
            </a:r>
            <a:endParaRPr/>
          </a:p>
          <a:p>
            <a:pPr marL="0" lvl="0" indent="0" algn="l" rtl="0">
              <a:spcBef>
                <a:spcPts val="0"/>
              </a:spcBef>
              <a:spcAft>
                <a:spcPts val="0"/>
              </a:spcAft>
              <a:buNone/>
            </a:pPr>
            <a:endParaRPr/>
          </a:p>
        </p:txBody>
      </p:sp>
      <p:pic>
        <p:nvPicPr>
          <p:cNvPr id="237" name="Google Shape;237;p37"/>
          <p:cNvPicPr preferRelativeResize="0"/>
          <p:nvPr/>
        </p:nvPicPr>
        <p:blipFill>
          <a:blip r:embed="rId3">
            <a:alphaModFix/>
          </a:blip>
          <a:stretch>
            <a:fillRect/>
          </a:stretch>
        </p:blipFill>
        <p:spPr>
          <a:xfrm>
            <a:off x="1062513" y="767700"/>
            <a:ext cx="7018965" cy="4071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rPr>
              <a:t>In conclusion ... </a:t>
            </a:r>
            <a:endParaRPr sz="2400">
              <a:solidFill>
                <a:srgbClr val="FFFFFF"/>
              </a:solidFill>
            </a:endParaRPr>
          </a:p>
        </p:txBody>
      </p:sp>
      <p:sp>
        <p:nvSpPr>
          <p:cNvPr id="243" name="Google Shape;24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The US is the 2nd largest meat consuming country after China.  </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There is a positive linear correlation between Per capita and budget; below the regression line means less per capita and countries above have a larger budget. </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A country’s GDP seems to collate with it’s meat consumption.</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World’s total import / export of meat is 700M + tonnes.</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US exports a large % of meat than imports it into the country.</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The US was the outlier in subsidized meat production, but this is due to incomplete data.  Countries such as China (largest consumer) did not provide their subsidized data. </a:t>
            </a:r>
            <a:endParaRPr>
              <a:solidFill>
                <a:srgbClr val="FFFFFF"/>
              </a:solidFill>
            </a:endParaRPr>
          </a:p>
          <a:p>
            <a:pPr marL="457200" lvl="0" indent="0" algn="l" rtl="0">
              <a:spcBef>
                <a:spcPts val="1600"/>
              </a:spcBef>
              <a:spcAft>
                <a:spcPts val="16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Questions?</a:t>
            </a:r>
            <a:endParaRPr/>
          </a:p>
        </p:txBody>
      </p:sp>
      <p:pic>
        <p:nvPicPr>
          <p:cNvPr id="249" name="Google Shape;249;p39"/>
          <p:cNvPicPr preferRelativeResize="0"/>
          <p:nvPr/>
        </p:nvPicPr>
        <p:blipFill>
          <a:blip r:embed="rId3">
            <a:alphaModFix/>
          </a:blip>
          <a:stretch>
            <a:fillRect/>
          </a:stretch>
        </p:blipFill>
        <p:spPr>
          <a:xfrm>
            <a:off x="2128850" y="1170150"/>
            <a:ext cx="4598175" cy="3463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1829250" y="2285400"/>
            <a:ext cx="5485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rPr>
              <a:t>APPENDIX</a:t>
            </a:r>
            <a:endParaRPr sz="24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1"/>
          <p:cNvSpPr txBox="1">
            <a:spLocks noGrp="1"/>
          </p:cNvSpPr>
          <p:nvPr>
            <p:ph type="title"/>
          </p:nvPr>
        </p:nvSpPr>
        <p:spPr>
          <a:xfrm>
            <a:off x="311700" y="254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 Used</a:t>
            </a:r>
            <a:endParaRPr/>
          </a:p>
        </p:txBody>
      </p:sp>
      <p:sp>
        <p:nvSpPr>
          <p:cNvPr id="260" name="Google Shape;260;p41"/>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457200" lvl="0" indent="-292100" algn="l" rtl="0">
              <a:spcBef>
                <a:spcPts val="1200"/>
              </a:spcBef>
              <a:spcAft>
                <a:spcPts val="0"/>
              </a:spcAft>
              <a:buClr>
                <a:srgbClr val="FFFFFF"/>
              </a:buClr>
              <a:buSzPts val="1000"/>
              <a:buChar char="●"/>
            </a:pPr>
            <a:r>
              <a:rPr lang="en" sz="1000">
                <a:solidFill>
                  <a:srgbClr val="FFFFFF"/>
                </a:solidFill>
              </a:rPr>
              <a:t>Country Demographics</a:t>
            </a:r>
            <a:endParaRPr sz="1000">
              <a:solidFill>
                <a:srgbClr val="FFFFFF"/>
              </a:solidFill>
            </a:endParaRPr>
          </a:p>
          <a:p>
            <a:pPr marL="914400" lvl="1" indent="-292100" algn="l" rtl="0">
              <a:spcBef>
                <a:spcPts val="0"/>
              </a:spcBef>
              <a:spcAft>
                <a:spcPts val="0"/>
              </a:spcAft>
              <a:buClr>
                <a:srgbClr val="FFFFFF"/>
              </a:buClr>
              <a:buSzPts val="1000"/>
              <a:buChar char="○"/>
            </a:pPr>
            <a:r>
              <a:rPr lang="en" sz="1000" u="sng">
                <a:solidFill>
                  <a:srgbClr val="FFFFFF"/>
                </a:solidFill>
                <a:hlinkClick r:id="rId3"/>
              </a:rPr>
              <a:t>https://data.worldbank.org/country</a:t>
            </a:r>
            <a:endParaRPr sz="1000" u="sng">
              <a:solidFill>
                <a:srgbClr val="FFFFFF"/>
              </a:solidFill>
              <a:hlinkClick r:id="rId3"/>
            </a:endParaRPr>
          </a:p>
          <a:p>
            <a:pPr marL="914400" lvl="1" indent="-292100" algn="l" rtl="0">
              <a:spcBef>
                <a:spcPts val="0"/>
              </a:spcBef>
              <a:spcAft>
                <a:spcPts val="0"/>
              </a:spcAft>
              <a:buClr>
                <a:srgbClr val="FFFFFF"/>
              </a:buClr>
              <a:buSzPts val="1000"/>
              <a:buChar char="○"/>
            </a:pPr>
            <a:r>
              <a:rPr lang="en" sz="1000" u="sng">
                <a:solidFill>
                  <a:srgbClr val="FFFFFF"/>
                </a:solidFill>
                <a:hlinkClick r:id="rId4"/>
              </a:rPr>
              <a:t>https://data.worldbank.org/country/china?view=chart</a:t>
            </a:r>
            <a:endParaRPr sz="1000" u="sng">
              <a:solidFill>
                <a:srgbClr val="FFFFFF"/>
              </a:solidFill>
              <a:hlinkClick r:id="rId4"/>
            </a:endParaRPr>
          </a:p>
          <a:p>
            <a:pPr marL="457200" lvl="0" indent="-292100" algn="l" rtl="0">
              <a:spcBef>
                <a:spcPts val="0"/>
              </a:spcBef>
              <a:spcAft>
                <a:spcPts val="0"/>
              </a:spcAft>
              <a:buClr>
                <a:srgbClr val="FFFFFF"/>
              </a:buClr>
              <a:buSzPts val="1000"/>
              <a:buChar char="●"/>
            </a:pPr>
            <a:r>
              <a:rPr lang="en" sz="1000">
                <a:solidFill>
                  <a:srgbClr val="FFFFFF"/>
                </a:solidFill>
              </a:rPr>
              <a:t>Meat consumption</a:t>
            </a:r>
            <a:endParaRPr sz="1000">
              <a:solidFill>
                <a:srgbClr val="FFFFFF"/>
              </a:solidFill>
            </a:endParaRPr>
          </a:p>
          <a:p>
            <a:pPr marL="914400" lvl="1" indent="-292100" algn="l" rtl="0">
              <a:spcBef>
                <a:spcPts val="0"/>
              </a:spcBef>
              <a:spcAft>
                <a:spcPts val="0"/>
              </a:spcAft>
              <a:buClr>
                <a:srgbClr val="FFFFFF"/>
              </a:buClr>
              <a:buSzPts val="1000"/>
              <a:buChar char="○"/>
            </a:pPr>
            <a:r>
              <a:rPr lang="en" sz="1000" u="sng">
                <a:solidFill>
                  <a:srgbClr val="FFFFFF"/>
                </a:solidFill>
                <a:hlinkClick r:id="rId5"/>
              </a:rPr>
              <a:t>http://www.fao.org/faostat/en/#country</a:t>
            </a:r>
            <a:endParaRPr sz="1000" u="sng">
              <a:solidFill>
                <a:srgbClr val="FFFFFF"/>
              </a:solidFill>
              <a:hlinkClick r:id="rId5"/>
            </a:endParaRPr>
          </a:p>
          <a:p>
            <a:pPr marL="914400" lvl="1" indent="-292100" algn="l" rtl="0">
              <a:spcBef>
                <a:spcPts val="0"/>
              </a:spcBef>
              <a:spcAft>
                <a:spcPts val="0"/>
              </a:spcAft>
              <a:buClr>
                <a:srgbClr val="FFFFFF"/>
              </a:buClr>
              <a:buSzPts val="1000"/>
              <a:buChar char="○"/>
            </a:pPr>
            <a:r>
              <a:rPr lang="en" sz="1000" u="sng">
                <a:solidFill>
                  <a:srgbClr val="FFFFFF"/>
                </a:solidFill>
                <a:hlinkClick r:id="rId6"/>
              </a:rPr>
              <a:t>https://data.oecd.org/agroutput/meat-consumption.htm</a:t>
            </a:r>
            <a:endParaRPr sz="1000" u="sng">
              <a:solidFill>
                <a:srgbClr val="FFFFFF"/>
              </a:solidFill>
              <a:hlinkClick r:id="rId6"/>
            </a:endParaRPr>
          </a:p>
          <a:p>
            <a:pPr marL="914400" lvl="1" indent="-292100" algn="l" rtl="0">
              <a:spcBef>
                <a:spcPts val="0"/>
              </a:spcBef>
              <a:spcAft>
                <a:spcPts val="0"/>
              </a:spcAft>
              <a:buClr>
                <a:srgbClr val="FFFFFF"/>
              </a:buClr>
              <a:buSzPts val="1000"/>
              <a:buChar char="○"/>
            </a:pPr>
            <a:r>
              <a:rPr lang="en" sz="1000" u="sng">
                <a:solidFill>
                  <a:srgbClr val="FFFFFF"/>
                </a:solidFill>
                <a:hlinkClick r:id="rId7"/>
              </a:rPr>
              <a:t>https://ourworldindata.org/meat-and-seafood-production-consumption</a:t>
            </a:r>
            <a:endParaRPr sz="1000" u="sng">
              <a:solidFill>
                <a:srgbClr val="FFFFFF"/>
              </a:solidFill>
              <a:hlinkClick r:id="rId7"/>
            </a:endParaRPr>
          </a:p>
          <a:p>
            <a:pPr marL="457200" lvl="0" indent="-292100" algn="l" rtl="0">
              <a:spcBef>
                <a:spcPts val="0"/>
              </a:spcBef>
              <a:spcAft>
                <a:spcPts val="0"/>
              </a:spcAft>
              <a:buClr>
                <a:srgbClr val="FFFFFF"/>
              </a:buClr>
              <a:buSzPts val="1000"/>
              <a:buChar char="●"/>
            </a:pPr>
            <a:r>
              <a:rPr lang="en" sz="1000">
                <a:solidFill>
                  <a:srgbClr val="FFFFFF"/>
                </a:solidFill>
              </a:rPr>
              <a:t>Country vs. Grazing Land over a course of 10 years (Global Footprint)</a:t>
            </a:r>
            <a:endParaRPr sz="1000">
              <a:solidFill>
                <a:srgbClr val="FFFFFF"/>
              </a:solidFill>
            </a:endParaRPr>
          </a:p>
          <a:p>
            <a:pPr marL="914400" lvl="1" indent="-292100" algn="l" rtl="0">
              <a:spcBef>
                <a:spcPts val="0"/>
              </a:spcBef>
              <a:spcAft>
                <a:spcPts val="0"/>
              </a:spcAft>
              <a:buClr>
                <a:srgbClr val="FFFFFF"/>
              </a:buClr>
              <a:buSzPts val="1000"/>
              <a:buChar char="○"/>
            </a:pPr>
            <a:r>
              <a:rPr lang="en" sz="1000" u="sng">
                <a:solidFill>
                  <a:srgbClr val="FFFFFF"/>
                </a:solidFill>
                <a:hlinkClick r:id="rId8"/>
              </a:rPr>
              <a:t>https://www.kaggle.com/footprintnetwork/people</a:t>
            </a:r>
            <a:endParaRPr sz="1000" u="sng">
              <a:solidFill>
                <a:srgbClr val="FFFFFF"/>
              </a:solidFill>
              <a:hlinkClick r:id="rId8"/>
            </a:endParaRPr>
          </a:p>
          <a:p>
            <a:pPr marL="914400" lvl="1" indent="-292100" algn="l" rtl="0">
              <a:spcBef>
                <a:spcPts val="0"/>
              </a:spcBef>
              <a:spcAft>
                <a:spcPts val="0"/>
              </a:spcAft>
              <a:buClr>
                <a:srgbClr val="FFFFFF"/>
              </a:buClr>
              <a:buSzPts val="1000"/>
              <a:buChar char="○"/>
            </a:pPr>
            <a:r>
              <a:rPr lang="en" sz="1000" u="sng">
                <a:solidFill>
                  <a:srgbClr val="FFFFFF"/>
                </a:solidFill>
                <a:hlinkClick r:id="rId9"/>
              </a:rPr>
              <a:t>http://data.footprintnetwork.org/#/countryTrends?type=BCtot,EFCtot&amp;cn=2004</a:t>
            </a:r>
            <a:endParaRPr sz="1000" u="sng">
              <a:solidFill>
                <a:srgbClr val="FFFFFF"/>
              </a:solidFill>
              <a:hlinkClick r:id="rId9"/>
            </a:endParaRPr>
          </a:p>
          <a:p>
            <a:pPr marL="914400" lvl="1" indent="-292100" algn="l" rtl="0">
              <a:spcBef>
                <a:spcPts val="0"/>
              </a:spcBef>
              <a:spcAft>
                <a:spcPts val="0"/>
              </a:spcAft>
              <a:buClr>
                <a:srgbClr val="FFFFFF"/>
              </a:buClr>
              <a:buSzPts val="1000"/>
              <a:buChar char="○"/>
            </a:pPr>
            <a:r>
              <a:rPr lang="en" sz="1000" u="sng">
                <a:solidFill>
                  <a:srgbClr val="FFFFFF"/>
                </a:solidFill>
                <a:hlinkClick r:id="rId10"/>
              </a:rPr>
              <a:t>https://www.kaggle.com/footprintnetwork/national-footprint-accounts-2018</a:t>
            </a:r>
            <a:endParaRPr sz="1000" u="sng">
              <a:solidFill>
                <a:srgbClr val="FFFFFF"/>
              </a:solidFill>
              <a:hlinkClick r:id="rId10"/>
            </a:endParaRPr>
          </a:p>
          <a:p>
            <a:pPr marL="457200" lvl="0" indent="-292100" algn="l" rtl="0">
              <a:spcBef>
                <a:spcPts val="0"/>
              </a:spcBef>
              <a:spcAft>
                <a:spcPts val="0"/>
              </a:spcAft>
              <a:buClr>
                <a:srgbClr val="FFFFFF"/>
              </a:buClr>
              <a:buSzPts val="1000"/>
              <a:buChar char="●"/>
            </a:pPr>
            <a:r>
              <a:rPr lang="en" sz="1000">
                <a:solidFill>
                  <a:srgbClr val="FFFFFF"/>
                </a:solidFill>
              </a:rPr>
              <a:t>US Meat import / export sources </a:t>
            </a:r>
            <a:endParaRPr sz="1000">
              <a:solidFill>
                <a:srgbClr val="FFFFFF"/>
              </a:solidFill>
            </a:endParaRPr>
          </a:p>
          <a:p>
            <a:pPr marL="914400" lvl="1" indent="-292100" algn="l" rtl="0">
              <a:spcBef>
                <a:spcPts val="0"/>
              </a:spcBef>
              <a:spcAft>
                <a:spcPts val="0"/>
              </a:spcAft>
              <a:buClr>
                <a:srgbClr val="FFFFFF"/>
              </a:buClr>
              <a:buSzPts val="1000"/>
              <a:buChar char="○"/>
            </a:pPr>
            <a:r>
              <a:rPr lang="en" sz="1000" u="sng">
                <a:solidFill>
                  <a:srgbClr val="FFFFFF"/>
                </a:solidFill>
                <a:hlinkClick r:id="rId11"/>
              </a:rPr>
              <a:t>https://www.usmef.org/news-statistics/statistics/</a:t>
            </a:r>
            <a:endParaRPr sz="1000" u="sng">
              <a:solidFill>
                <a:srgbClr val="FFFFFF"/>
              </a:solidFill>
              <a:hlinkClick r:id="rId11"/>
            </a:endParaRPr>
          </a:p>
          <a:p>
            <a:pPr marL="914400" lvl="1" indent="-292100" algn="l" rtl="0">
              <a:spcBef>
                <a:spcPts val="0"/>
              </a:spcBef>
              <a:spcAft>
                <a:spcPts val="0"/>
              </a:spcAft>
              <a:buClr>
                <a:srgbClr val="FFFFFF"/>
              </a:buClr>
              <a:buSzPts val="1000"/>
              <a:buChar char="○"/>
            </a:pPr>
            <a:r>
              <a:rPr lang="en" sz="1000" u="sng">
                <a:solidFill>
                  <a:srgbClr val="FFFFFF"/>
                </a:solidFill>
                <a:hlinkClick r:id="rId12"/>
              </a:rPr>
              <a:t>http://www.beefusa.org/CMDocs/BeefUSA/Publications/CattleFaxSection.pdf</a:t>
            </a:r>
            <a:endParaRPr sz="1000" u="sng">
              <a:solidFill>
                <a:srgbClr val="FFFFFF"/>
              </a:solidFill>
              <a:hlinkClick r:id="rId12"/>
            </a:endParaRPr>
          </a:p>
          <a:p>
            <a:pPr marL="914400" lvl="1" indent="-292100" algn="l" rtl="0">
              <a:spcBef>
                <a:spcPts val="0"/>
              </a:spcBef>
              <a:spcAft>
                <a:spcPts val="0"/>
              </a:spcAft>
              <a:buClr>
                <a:srgbClr val="FFFFFF"/>
              </a:buClr>
              <a:buSzPts val="1000"/>
              <a:buChar char="○"/>
            </a:pPr>
            <a:r>
              <a:rPr lang="en" sz="1000" u="sng">
                <a:solidFill>
                  <a:srgbClr val="FFFFFF"/>
                </a:solidFill>
                <a:hlinkClick r:id="rId13"/>
              </a:rPr>
              <a:t>https://catalog.data.gov/dataset/livestock-meat-international-trade-data</a:t>
            </a:r>
            <a:endParaRPr sz="1000" u="sng">
              <a:solidFill>
                <a:srgbClr val="FFFFFF"/>
              </a:solidFill>
              <a:hlinkClick r:id="rId13"/>
            </a:endParaRPr>
          </a:p>
          <a:p>
            <a:pPr marL="457200" lvl="0" indent="-292100" algn="l" rtl="0">
              <a:spcBef>
                <a:spcPts val="0"/>
              </a:spcBef>
              <a:spcAft>
                <a:spcPts val="0"/>
              </a:spcAft>
              <a:buClr>
                <a:srgbClr val="FFFFFF"/>
              </a:buClr>
              <a:buSzPts val="1000"/>
              <a:buChar char="●"/>
            </a:pPr>
            <a:r>
              <a:rPr lang="en" sz="1000">
                <a:solidFill>
                  <a:srgbClr val="FFFFFF"/>
                </a:solidFill>
              </a:rPr>
              <a:t>US - Food Subsidy source</a:t>
            </a:r>
            <a:endParaRPr sz="1000">
              <a:solidFill>
                <a:srgbClr val="FFFFFF"/>
              </a:solidFill>
            </a:endParaRPr>
          </a:p>
          <a:p>
            <a:pPr marL="914400" lvl="1" indent="-292100" algn="l" rtl="0">
              <a:spcBef>
                <a:spcPts val="0"/>
              </a:spcBef>
              <a:spcAft>
                <a:spcPts val="0"/>
              </a:spcAft>
              <a:buClr>
                <a:srgbClr val="FFFFFF"/>
              </a:buClr>
              <a:buSzPts val="1000"/>
              <a:buChar char="○"/>
            </a:pPr>
            <a:r>
              <a:rPr lang="en" sz="1000" u="sng">
                <a:solidFill>
                  <a:srgbClr val="FFFFFF"/>
                </a:solidFill>
                <a:hlinkClick r:id="rId14"/>
              </a:rPr>
              <a:t>https://farm.ewg.org</a:t>
            </a:r>
            <a:endParaRPr sz="1000" u="sng">
              <a:solidFill>
                <a:srgbClr val="FFFFFF"/>
              </a:solidFill>
              <a:hlinkClick r:id="rId14"/>
            </a:endParaRPr>
          </a:p>
          <a:p>
            <a:pPr marL="457200" lvl="0" indent="-292100" algn="l" rtl="0">
              <a:spcBef>
                <a:spcPts val="0"/>
              </a:spcBef>
              <a:spcAft>
                <a:spcPts val="0"/>
              </a:spcAft>
              <a:buClr>
                <a:srgbClr val="FFFFFF"/>
              </a:buClr>
              <a:buSzPts val="1000"/>
              <a:buChar char="●"/>
            </a:pPr>
            <a:r>
              <a:rPr lang="en" sz="1000">
                <a:solidFill>
                  <a:srgbClr val="FFFFFF"/>
                </a:solidFill>
              </a:rPr>
              <a:t>Supplemental Data</a:t>
            </a:r>
            <a:endParaRPr sz="1000">
              <a:solidFill>
                <a:srgbClr val="FFFFFF"/>
              </a:solidFill>
            </a:endParaRPr>
          </a:p>
          <a:p>
            <a:pPr marL="914400" lvl="1" indent="-292100" algn="l" rtl="0">
              <a:spcBef>
                <a:spcPts val="0"/>
              </a:spcBef>
              <a:spcAft>
                <a:spcPts val="0"/>
              </a:spcAft>
              <a:buClr>
                <a:srgbClr val="FFFFFF"/>
              </a:buClr>
              <a:buSzPts val="1000"/>
              <a:buChar char="○"/>
            </a:pPr>
            <a:r>
              <a:rPr lang="en" sz="1000">
                <a:solidFill>
                  <a:srgbClr val="FFFFFF"/>
                </a:solidFill>
              </a:rPr>
              <a:t>Country vs. CO2 emissions over a course of 10 years (Global Footprint)</a:t>
            </a:r>
            <a:endParaRPr sz="1000">
              <a:solidFill>
                <a:srgbClr val="FFFFFF"/>
              </a:solidFill>
            </a:endParaRPr>
          </a:p>
          <a:p>
            <a:pPr marL="914400" lvl="1" indent="-292100" algn="l" rtl="0">
              <a:spcBef>
                <a:spcPts val="0"/>
              </a:spcBef>
              <a:spcAft>
                <a:spcPts val="0"/>
              </a:spcAft>
              <a:buClr>
                <a:srgbClr val="FFFFFF"/>
              </a:buClr>
              <a:buSzPts val="1000"/>
              <a:buChar char="○"/>
            </a:pPr>
            <a:r>
              <a:rPr lang="en" sz="1000">
                <a:solidFill>
                  <a:srgbClr val="FFFFFF"/>
                </a:solidFill>
              </a:rPr>
              <a:t>(</a:t>
            </a:r>
            <a:r>
              <a:rPr lang="en" sz="1000" u="sng">
                <a:solidFill>
                  <a:srgbClr val="FFFFFF"/>
                </a:solidFill>
                <a:hlinkClick r:id="rId15"/>
              </a:rPr>
              <a:t>http://www.fao.org/faostat/en/#country/84</a:t>
            </a:r>
            <a:r>
              <a:rPr lang="en" sz="1000">
                <a:solidFill>
                  <a:srgbClr val="FFFFFF"/>
                </a:solidFill>
              </a:rPr>
              <a:t>)</a:t>
            </a:r>
            <a:endParaRPr sz="1400">
              <a:solidFill>
                <a:srgbClr val="FFFFFF"/>
              </a:solidFill>
              <a:latin typeface="Times New Roman"/>
              <a:ea typeface="Times New Roman"/>
              <a:cs typeface="Times New Roman"/>
              <a:sym typeface="Times New Roman"/>
            </a:endParaRPr>
          </a:p>
          <a:p>
            <a:pPr marL="0" lvl="0" indent="0" algn="l" rtl="0">
              <a:spcBef>
                <a:spcPts val="1200"/>
              </a:spcBef>
              <a:spcAft>
                <a:spcPts val="1600"/>
              </a:spcAft>
              <a:buNone/>
            </a:pP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Objectives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rPr>
              <a:t>The goal of our project was to determine the animal consumption by country and illustrate the supply rate of human consumption to the deficit and demand of meat available in the world. The data that we aimed to gather was the meat available based on land and agriculture (this excludes fish or aquatic resources). </a:t>
            </a:r>
            <a:endParaRPr sz="1400">
              <a:solidFill>
                <a:schemeClr val="dk1"/>
              </a:solidFill>
            </a:endParaRPr>
          </a:p>
          <a:p>
            <a:pPr marL="0" lvl="0" indent="0" algn="l" rtl="0">
              <a:spcBef>
                <a:spcPts val="1600"/>
              </a:spcBef>
              <a:spcAft>
                <a:spcPts val="0"/>
              </a:spcAft>
              <a:buNone/>
            </a:pPr>
            <a:r>
              <a:rPr lang="en" sz="1400">
                <a:solidFill>
                  <a:schemeClr val="dk1"/>
                </a:solidFill>
              </a:rPr>
              <a:t>Questions that we wanted to determine:</a:t>
            </a:r>
            <a:endParaRPr sz="1400">
              <a:solidFill>
                <a:schemeClr val="dk1"/>
              </a:solidFill>
            </a:endParaRPr>
          </a:p>
          <a:p>
            <a:pPr marL="457200" lvl="0" indent="-317500" algn="l" rtl="0">
              <a:lnSpc>
                <a:spcPct val="127272"/>
              </a:lnSpc>
              <a:spcBef>
                <a:spcPts val="1600"/>
              </a:spcBef>
              <a:spcAft>
                <a:spcPts val="0"/>
              </a:spcAft>
              <a:buClr>
                <a:srgbClr val="FFFFFF"/>
              </a:buClr>
              <a:buSzPts val="1400"/>
              <a:buAutoNum type="arabicParenR"/>
            </a:pPr>
            <a:r>
              <a:rPr lang="en" sz="1400">
                <a:solidFill>
                  <a:srgbClr val="FFFFFF"/>
                </a:solidFill>
              </a:rPr>
              <a:t>Where is animal consumption most popular? </a:t>
            </a:r>
            <a:endParaRPr sz="1400">
              <a:solidFill>
                <a:srgbClr val="FFFFFF"/>
              </a:solidFill>
            </a:endParaRPr>
          </a:p>
          <a:p>
            <a:pPr marL="457200" lvl="0" indent="-317500" algn="l" rtl="0">
              <a:lnSpc>
                <a:spcPct val="127272"/>
              </a:lnSpc>
              <a:spcBef>
                <a:spcPts val="0"/>
              </a:spcBef>
              <a:spcAft>
                <a:spcPts val="0"/>
              </a:spcAft>
              <a:buClr>
                <a:schemeClr val="dk1"/>
              </a:buClr>
              <a:buSzPts val="1400"/>
              <a:buAutoNum type="arabicParenR"/>
            </a:pPr>
            <a:r>
              <a:rPr lang="en" sz="1400">
                <a:solidFill>
                  <a:schemeClr val="dk1"/>
                </a:solidFill>
              </a:rPr>
              <a:t>Which countries consume the most meat?</a:t>
            </a:r>
            <a:endParaRPr sz="1400">
              <a:solidFill>
                <a:schemeClr val="dk1"/>
              </a:solidFill>
            </a:endParaRPr>
          </a:p>
          <a:p>
            <a:pPr marL="457200" lvl="0" indent="-317500" algn="l" rtl="0">
              <a:lnSpc>
                <a:spcPct val="127272"/>
              </a:lnSpc>
              <a:spcBef>
                <a:spcPts val="0"/>
              </a:spcBef>
              <a:spcAft>
                <a:spcPts val="0"/>
              </a:spcAft>
              <a:buClr>
                <a:schemeClr val="dk1"/>
              </a:buClr>
              <a:buSzPts val="1400"/>
              <a:buAutoNum type="arabicParenR"/>
            </a:pPr>
            <a:r>
              <a:rPr lang="en" sz="1400">
                <a:solidFill>
                  <a:schemeClr val="dk1"/>
                </a:solidFill>
              </a:rPr>
              <a:t>Which countries produce the most meat?</a:t>
            </a:r>
            <a:endParaRPr sz="1400">
              <a:solidFill>
                <a:schemeClr val="dk1"/>
              </a:solidFill>
            </a:endParaRPr>
          </a:p>
          <a:p>
            <a:pPr marL="457200" lvl="0" indent="-317500" algn="l" rtl="0">
              <a:lnSpc>
                <a:spcPct val="127272"/>
              </a:lnSpc>
              <a:spcBef>
                <a:spcPts val="0"/>
              </a:spcBef>
              <a:spcAft>
                <a:spcPts val="0"/>
              </a:spcAft>
              <a:buClr>
                <a:srgbClr val="FFFFFF"/>
              </a:buClr>
              <a:buSzPts val="1400"/>
              <a:buAutoNum type="arabicParenR"/>
            </a:pPr>
            <a:r>
              <a:rPr lang="en" sz="1400">
                <a:solidFill>
                  <a:srgbClr val="FFFFFF"/>
                </a:solidFill>
              </a:rPr>
              <a:t>How much meat is imported and exported globally? How do specific country groups compare to the world total?</a:t>
            </a:r>
            <a:endParaRPr sz="1400">
              <a:solidFill>
                <a:srgbClr val="FFFFFF"/>
              </a:solidFill>
            </a:endParaRPr>
          </a:p>
          <a:p>
            <a:pPr marL="457200" lvl="0" indent="-317500" algn="l" rtl="0">
              <a:lnSpc>
                <a:spcPct val="127272"/>
              </a:lnSpc>
              <a:spcBef>
                <a:spcPts val="0"/>
              </a:spcBef>
              <a:spcAft>
                <a:spcPts val="0"/>
              </a:spcAft>
              <a:buClr>
                <a:srgbClr val="FFFFFF"/>
              </a:buClr>
              <a:buSzPts val="1400"/>
              <a:buAutoNum type="arabicParenR"/>
            </a:pPr>
            <a:r>
              <a:rPr lang="en" sz="1400">
                <a:solidFill>
                  <a:srgbClr val="FFFFFF"/>
                </a:solidFill>
              </a:rPr>
              <a:t>Which countries are subsidizing food supply the most?</a:t>
            </a:r>
            <a:endParaRPr sz="1400">
              <a:solidFill>
                <a:srgbClr val="FFFFFF"/>
              </a:solidFill>
            </a:endParaRPr>
          </a:p>
          <a:p>
            <a:pPr marL="0" lvl="0" indent="0" algn="l" rtl="0">
              <a:lnSpc>
                <a:spcPct val="127272"/>
              </a:lnSpc>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2800">
              <a:solidFill>
                <a:schemeClr val="dk1"/>
              </a:solidFill>
            </a:endParaRPr>
          </a:p>
          <a:p>
            <a:pPr marL="0" lvl="0" indent="0" algn="l" rtl="0">
              <a:lnSpc>
                <a:spcPct val="100000"/>
              </a:lnSpc>
              <a:spcBef>
                <a:spcPts val="0"/>
              </a:spcBef>
              <a:spcAft>
                <a:spcPts val="0"/>
              </a:spcAft>
              <a:buNone/>
            </a:pPr>
            <a:endParaRPr sz="2800">
              <a:solidFill>
                <a:schemeClr val="dk1"/>
              </a:solidFill>
            </a:endParaRPr>
          </a:p>
          <a:p>
            <a:pPr marL="0" lvl="0" indent="457200" algn="l" rtl="0">
              <a:lnSpc>
                <a:spcPct val="100000"/>
              </a:lnSpc>
              <a:spcBef>
                <a:spcPts val="0"/>
              </a:spcBef>
              <a:spcAft>
                <a:spcPts val="0"/>
              </a:spcAft>
              <a:buClr>
                <a:srgbClr val="000000"/>
              </a:buClr>
              <a:buSzPts val="1100"/>
              <a:buFont typeface="Arial"/>
              <a:buNone/>
            </a:pPr>
            <a:r>
              <a:rPr lang="en" sz="2800">
                <a:solidFill>
                  <a:schemeClr val="dk1"/>
                </a:solidFill>
              </a:rPr>
              <a:t>The Data Process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361675"/>
            <a:ext cx="8520600" cy="72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Exploration &amp; Clean-Up Process</a:t>
            </a:r>
            <a:endParaRPr/>
          </a:p>
        </p:txBody>
      </p:sp>
      <p:sp>
        <p:nvSpPr>
          <p:cNvPr id="78" name="Google Shape;78;p17"/>
          <p:cNvSpPr txBox="1">
            <a:spLocks noGrp="1"/>
          </p:cNvSpPr>
          <p:nvPr>
            <p:ph type="body" idx="1"/>
          </p:nvPr>
        </p:nvSpPr>
        <p:spPr>
          <a:xfrm>
            <a:off x="311700" y="1513900"/>
            <a:ext cx="8520600" cy="3238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AutoNum type="arabicParenR"/>
            </a:pPr>
            <a:r>
              <a:rPr lang="en" sz="1200">
                <a:solidFill>
                  <a:srgbClr val="FFFFFF"/>
                </a:solidFill>
              </a:rPr>
              <a:t>Defined questions to address</a:t>
            </a:r>
            <a:endParaRPr sz="1200">
              <a:solidFill>
                <a:srgbClr val="FFFFFF"/>
              </a:solidFill>
            </a:endParaRPr>
          </a:p>
          <a:p>
            <a:pPr marL="457200" lvl="0" indent="-304800" algn="l" rtl="0">
              <a:spcBef>
                <a:spcPts val="0"/>
              </a:spcBef>
              <a:spcAft>
                <a:spcPts val="0"/>
              </a:spcAft>
              <a:buClr>
                <a:srgbClr val="FFFFFF"/>
              </a:buClr>
              <a:buSzPts val="1200"/>
              <a:buAutoNum type="arabicParenR"/>
            </a:pPr>
            <a:r>
              <a:rPr lang="en" sz="1200">
                <a:solidFill>
                  <a:srgbClr val="FFFFFF"/>
                </a:solidFill>
              </a:rPr>
              <a:t>Searched on Google, Kaggle, Medium, Data.world to identify viable sources of data to use</a:t>
            </a:r>
            <a:endParaRPr sz="1200">
              <a:solidFill>
                <a:srgbClr val="FFFFFF"/>
              </a:solidFill>
            </a:endParaRPr>
          </a:p>
          <a:p>
            <a:pPr marL="0" lvl="0" indent="0" algn="l" rtl="0">
              <a:spcBef>
                <a:spcPts val="1600"/>
              </a:spcBef>
              <a:spcAft>
                <a:spcPts val="0"/>
              </a:spcAft>
              <a:buNone/>
            </a:pPr>
            <a:r>
              <a:rPr lang="en" sz="1200">
                <a:solidFill>
                  <a:srgbClr val="FFFFFF"/>
                </a:solidFill>
              </a:rPr>
              <a:t>Food Agriculture Organization of the United Nation (FAO) was our primary data source. The steps to extract data from this website included: </a:t>
            </a:r>
            <a:endParaRPr sz="1200">
              <a:solidFill>
                <a:srgbClr val="FFFFFF"/>
              </a:solidFill>
            </a:endParaRPr>
          </a:p>
          <a:p>
            <a:pPr marL="457200" lvl="0" indent="-304800" algn="l" rtl="0">
              <a:spcBef>
                <a:spcPts val="1600"/>
              </a:spcBef>
              <a:spcAft>
                <a:spcPts val="0"/>
              </a:spcAft>
              <a:buClr>
                <a:srgbClr val="FFFFFF"/>
              </a:buClr>
              <a:buSzPts val="1200"/>
              <a:buAutoNum type="arabicParenR"/>
            </a:pPr>
            <a:r>
              <a:rPr lang="en" sz="1200">
                <a:solidFill>
                  <a:srgbClr val="FFFFFF"/>
                </a:solidFill>
              </a:rPr>
              <a:t>Identifying the reports</a:t>
            </a:r>
            <a:endParaRPr sz="1200">
              <a:solidFill>
                <a:srgbClr val="FFFFFF"/>
              </a:solidFill>
            </a:endParaRPr>
          </a:p>
          <a:p>
            <a:pPr marL="457200" lvl="0" indent="-304800" algn="l" rtl="0">
              <a:spcBef>
                <a:spcPts val="0"/>
              </a:spcBef>
              <a:spcAft>
                <a:spcPts val="0"/>
              </a:spcAft>
              <a:buClr>
                <a:srgbClr val="FFFFFF"/>
              </a:buClr>
              <a:buSzPts val="1200"/>
              <a:buAutoNum type="arabicParenR"/>
            </a:pPr>
            <a:r>
              <a:rPr lang="en" sz="1200">
                <a:solidFill>
                  <a:srgbClr val="FFFFFF"/>
                </a:solidFill>
              </a:rPr>
              <a:t>Agreeing on filters</a:t>
            </a:r>
            <a:endParaRPr sz="1200">
              <a:solidFill>
                <a:srgbClr val="FFFFFF"/>
              </a:solidFill>
            </a:endParaRPr>
          </a:p>
          <a:p>
            <a:pPr marL="457200" lvl="0" indent="-304800" algn="l" rtl="0">
              <a:spcBef>
                <a:spcPts val="0"/>
              </a:spcBef>
              <a:spcAft>
                <a:spcPts val="0"/>
              </a:spcAft>
              <a:buClr>
                <a:srgbClr val="FFFFFF"/>
              </a:buClr>
              <a:buSzPts val="1200"/>
              <a:buAutoNum type="arabicParenR"/>
            </a:pPr>
            <a:r>
              <a:rPr lang="en" sz="1200">
                <a:solidFill>
                  <a:srgbClr val="FFFFFF"/>
                </a:solidFill>
              </a:rPr>
              <a:t>Use Chrome’s Developer Tool feature to extract exact URL query parameters for Get Request</a:t>
            </a:r>
            <a:endParaRPr sz="1200">
              <a:solidFill>
                <a:srgbClr val="FFFFFF"/>
              </a:solidFill>
            </a:endParaRPr>
          </a:p>
          <a:p>
            <a:pPr marL="457200" lvl="0" indent="-304800" algn="l" rtl="0">
              <a:spcBef>
                <a:spcPts val="0"/>
              </a:spcBef>
              <a:spcAft>
                <a:spcPts val="0"/>
              </a:spcAft>
              <a:buClr>
                <a:srgbClr val="FFFFFF"/>
              </a:buClr>
              <a:buSzPts val="1200"/>
              <a:buAutoNum type="arabicParenR"/>
            </a:pPr>
            <a:r>
              <a:rPr lang="en" sz="1200">
                <a:solidFill>
                  <a:srgbClr val="FFFFFF"/>
                </a:solidFill>
              </a:rPr>
              <a:t>Read the csv and convert to Pandas DataFrame</a:t>
            </a:r>
            <a:endParaRPr sz="12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Food Agriculture Organization (FAO) Data Source</a:t>
            </a:r>
            <a:endParaRPr/>
          </a:p>
        </p:txBody>
      </p:sp>
      <p:pic>
        <p:nvPicPr>
          <p:cNvPr id="84" name="Google Shape;84;p18"/>
          <p:cNvPicPr preferRelativeResize="0"/>
          <p:nvPr/>
        </p:nvPicPr>
        <p:blipFill>
          <a:blip r:embed="rId3">
            <a:alphaModFix/>
          </a:blip>
          <a:stretch>
            <a:fillRect/>
          </a:stretch>
        </p:blipFill>
        <p:spPr>
          <a:xfrm>
            <a:off x="1365076" y="1190650"/>
            <a:ext cx="6413851" cy="3607799"/>
          </a:xfrm>
          <a:prstGeom prst="rect">
            <a:avLst/>
          </a:prstGeom>
          <a:noFill/>
          <a:ln>
            <a:noFill/>
          </a:ln>
        </p:spPr>
      </p:pic>
      <p:sp>
        <p:nvSpPr>
          <p:cNvPr id="85" name="Google Shape;85;p18"/>
          <p:cNvSpPr/>
          <p:nvPr/>
        </p:nvSpPr>
        <p:spPr>
          <a:xfrm>
            <a:off x="1757575" y="1862225"/>
            <a:ext cx="897600" cy="153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p:nvPr/>
        </p:nvSpPr>
        <p:spPr>
          <a:xfrm>
            <a:off x="3885025" y="3649750"/>
            <a:ext cx="897600" cy="131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8"/>
          <p:cNvSpPr/>
          <p:nvPr/>
        </p:nvSpPr>
        <p:spPr>
          <a:xfrm>
            <a:off x="1757575" y="2740975"/>
            <a:ext cx="1076100" cy="131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8"/>
          <p:cNvSpPr/>
          <p:nvPr/>
        </p:nvSpPr>
        <p:spPr>
          <a:xfrm>
            <a:off x="1757575" y="3649750"/>
            <a:ext cx="1076100" cy="131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a:off x="1757575" y="3879225"/>
            <a:ext cx="1385700" cy="204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a:off x="3885025" y="2218625"/>
            <a:ext cx="448800" cy="131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2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Exploration &amp; Cleanup Process</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Data Exploration								   Clean up Process (Filters)</a:t>
            </a:r>
            <a:endParaRPr/>
          </a:p>
        </p:txBody>
      </p:sp>
      <p:pic>
        <p:nvPicPr>
          <p:cNvPr id="97" name="Google Shape;97;p19"/>
          <p:cNvPicPr preferRelativeResize="0"/>
          <p:nvPr/>
        </p:nvPicPr>
        <p:blipFill>
          <a:blip r:embed="rId3">
            <a:alphaModFix/>
          </a:blip>
          <a:stretch>
            <a:fillRect/>
          </a:stretch>
        </p:blipFill>
        <p:spPr>
          <a:xfrm>
            <a:off x="5541500" y="2132175"/>
            <a:ext cx="2815428" cy="341525"/>
          </a:xfrm>
          <a:prstGeom prst="rect">
            <a:avLst/>
          </a:prstGeom>
          <a:noFill/>
          <a:ln>
            <a:noFill/>
          </a:ln>
        </p:spPr>
      </p:pic>
      <p:pic>
        <p:nvPicPr>
          <p:cNvPr id="98" name="Google Shape;98;p19"/>
          <p:cNvPicPr preferRelativeResize="0"/>
          <p:nvPr/>
        </p:nvPicPr>
        <p:blipFill>
          <a:blip r:embed="rId4">
            <a:alphaModFix/>
          </a:blip>
          <a:stretch>
            <a:fillRect/>
          </a:stretch>
        </p:blipFill>
        <p:spPr>
          <a:xfrm>
            <a:off x="5541500" y="2543175"/>
            <a:ext cx="2669676" cy="986775"/>
          </a:xfrm>
          <a:prstGeom prst="rect">
            <a:avLst/>
          </a:prstGeom>
          <a:noFill/>
          <a:ln>
            <a:noFill/>
          </a:ln>
        </p:spPr>
      </p:pic>
      <p:pic>
        <p:nvPicPr>
          <p:cNvPr id="99" name="Google Shape;99;p19"/>
          <p:cNvPicPr preferRelativeResize="0"/>
          <p:nvPr/>
        </p:nvPicPr>
        <p:blipFill>
          <a:blip r:embed="rId5">
            <a:alphaModFix/>
          </a:blip>
          <a:stretch>
            <a:fillRect/>
          </a:stretch>
        </p:blipFill>
        <p:spPr>
          <a:xfrm>
            <a:off x="2632475" y="3226325"/>
            <a:ext cx="1824224" cy="930488"/>
          </a:xfrm>
          <a:prstGeom prst="rect">
            <a:avLst/>
          </a:prstGeom>
          <a:noFill/>
          <a:ln>
            <a:noFill/>
          </a:ln>
        </p:spPr>
      </p:pic>
      <p:pic>
        <p:nvPicPr>
          <p:cNvPr id="100" name="Google Shape;100;p19"/>
          <p:cNvPicPr preferRelativeResize="0"/>
          <p:nvPr/>
        </p:nvPicPr>
        <p:blipFill>
          <a:blip r:embed="rId6">
            <a:alphaModFix/>
          </a:blip>
          <a:stretch>
            <a:fillRect/>
          </a:stretch>
        </p:blipFill>
        <p:spPr>
          <a:xfrm>
            <a:off x="5541500" y="1702329"/>
            <a:ext cx="2568551" cy="341525"/>
          </a:xfrm>
          <a:prstGeom prst="rect">
            <a:avLst/>
          </a:prstGeom>
          <a:noFill/>
          <a:ln>
            <a:noFill/>
          </a:ln>
        </p:spPr>
      </p:pic>
      <p:pic>
        <p:nvPicPr>
          <p:cNvPr id="101" name="Google Shape;101;p19"/>
          <p:cNvPicPr preferRelativeResize="0"/>
          <p:nvPr/>
        </p:nvPicPr>
        <p:blipFill>
          <a:blip r:embed="rId7">
            <a:alphaModFix/>
          </a:blip>
          <a:stretch>
            <a:fillRect/>
          </a:stretch>
        </p:blipFill>
        <p:spPr>
          <a:xfrm>
            <a:off x="311700" y="1702325"/>
            <a:ext cx="2244574" cy="2516074"/>
          </a:xfrm>
          <a:prstGeom prst="rect">
            <a:avLst/>
          </a:prstGeom>
          <a:noFill/>
          <a:ln>
            <a:noFill/>
          </a:ln>
        </p:spPr>
      </p:pic>
      <p:pic>
        <p:nvPicPr>
          <p:cNvPr id="102" name="Google Shape;102;p19"/>
          <p:cNvPicPr preferRelativeResize="0"/>
          <p:nvPr/>
        </p:nvPicPr>
        <p:blipFill>
          <a:blip r:embed="rId8">
            <a:alphaModFix/>
          </a:blip>
          <a:stretch>
            <a:fillRect/>
          </a:stretch>
        </p:blipFill>
        <p:spPr>
          <a:xfrm>
            <a:off x="2632475" y="4181475"/>
            <a:ext cx="1824225" cy="611678"/>
          </a:xfrm>
          <a:prstGeom prst="rect">
            <a:avLst/>
          </a:prstGeom>
          <a:noFill/>
          <a:ln>
            <a:noFill/>
          </a:ln>
        </p:spPr>
      </p:pic>
      <p:pic>
        <p:nvPicPr>
          <p:cNvPr id="103" name="Google Shape;103;p19"/>
          <p:cNvPicPr preferRelativeResize="0"/>
          <p:nvPr/>
        </p:nvPicPr>
        <p:blipFill>
          <a:blip r:embed="rId9">
            <a:alphaModFix/>
          </a:blip>
          <a:stretch>
            <a:fillRect/>
          </a:stretch>
        </p:blipFill>
        <p:spPr>
          <a:xfrm>
            <a:off x="5541500" y="3599425"/>
            <a:ext cx="2899824" cy="1122725"/>
          </a:xfrm>
          <a:prstGeom prst="rect">
            <a:avLst/>
          </a:prstGeom>
          <a:noFill/>
          <a:ln>
            <a:noFill/>
          </a:ln>
        </p:spPr>
      </p:pic>
      <p:pic>
        <p:nvPicPr>
          <p:cNvPr id="104" name="Google Shape;104;p19"/>
          <p:cNvPicPr preferRelativeResize="0"/>
          <p:nvPr/>
        </p:nvPicPr>
        <p:blipFill>
          <a:blip r:embed="rId10">
            <a:alphaModFix/>
          </a:blip>
          <a:stretch>
            <a:fillRect/>
          </a:stretch>
        </p:blipFill>
        <p:spPr>
          <a:xfrm>
            <a:off x="2632473" y="1716725"/>
            <a:ext cx="1824218" cy="1026125"/>
          </a:xfrm>
          <a:prstGeom prst="rect">
            <a:avLst/>
          </a:prstGeom>
          <a:noFill/>
          <a:ln>
            <a:noFill/>
          </a:ln>
        </p:spPr>
      </p:pic>
      <p:pic>
        <p:nvPicPr>
          <p:cNvPr id="105" name="Google Shape;105;p19"/>
          <p:cNvPicPr preferRelativeResize="0"/>
          <p:nvPr/>
        </p:nvPicPr>
        <p:blipFill>
          <a:blip r:embed="rId11">
            <a:alphaModFix/>
          </a:blip>
          <a:stretch>
            <a:fillRect/>
          </a:stretch>
        </p:blipFill>
        <p:spPr>
          <a:xfrm>
            <a:off x="2632475" y="2341450"/>
            <a:ext cx="1824228" cy="8602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129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Analysis Process</a:t>
            </a:r>
            <a:endParaRPr/>
          </a:p>
        </p:txBody>
      </p:sp>
      <p:sp>
        <p:nvSpPr>
          <p:cNvPr id="111" name="Google Shape;11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chemeClr val="dk1"/>
                </a:solidFill>
              </a:rPr>
              <a:t>Plot Data</a:t>
            </a:r>
            <a:endParaRPr sz="1200">
              <a:solidFill>
                <a:schemeClr val="dk1"/>
              </a:solidFill>
            </a:endParaRPr>
          </a:p>
          <a:p>
            <a:pPr marL="0" lvl="0" indent="0" algn="l" rtl="0">
              <a:spcBef>
                <a:spcPts val="0"/>
              </a:spcBef>
              <a:spcAft>
                <a:spcPts val="1600"/>
              </a:spcAft>
              <a:buNone/>
            </a:pPr>
            <a:endParaRPr/>
          </a:p>
        </p:txBody>
      </p:sp>
      <p:pic>
        <p:nvPicPr>
          <p:cNvPr id="112" name="Google Shape;112;p20"/>
          <p:cNvPicPr preferRelativeResize="0"/>
          <p:nvPr/>
        </p:nvPicPr>
        <p:blipFill>
          <a:blip r:embed="rId3">
            <a:alphaModFix/>
          </a:blip>
          <a:stretch>
            <a:fillRect/>
          </a:stretch>
        </p:blipFill>
        <p:spPr>
          <a:xfrm>
            <a:off x="311700" y="4568875"/>
            <a:ext cx="4639426" cy="416425"/>
          </a:xfrm>
          <a:prstGeom prst="rect">
            <a:avLst/>
          </a:prstGeom>
          <a:noFill/>
          <a:ln>
            <a:noFill/>
          </a:ln>
        </p:spPr>
      </p:pic>
      <p:pic>
        <p:nvPicPr>
          <p:cNvPr id="113" name="Google Shape;113;p20"/>
          <p:cNvPicPr preferRelativeResize="0"/>
          <p:nvPr/>
        </p:nvPicPr>
        <p:blipFill>
          <a:blip r:embed="rId4">
            <a:alphaModFix/>
          </a:blip>
          <a:stretch>
            <a:fillRect/>
          </a:stretch>
        </p:blipFill>
        <p:spPr>
          <a:xfrm>
            <a:off x="4461750" y="2217887"/>
            <a:ext cx="4180249" cy="640476"/>
          </a:xfrm>
          <a:prstGeom prst="rect">
            <a:avLst/>
          </a:prstGeom>
          <a:noFill/>
          <a:ln>
            <a:noFill/>
          </a:ln>
        </p:spPr>
      </p:pic>
      <p:pic>
        <p:nvPicPr>
          <p:cNvPr id="114" name="Google Shape;114;p20"/>
          <p:cNvPicPr preferRelativeResize="0"/>
          <p:nvPr/>
        </p:nvPicPr>
        <p:blipFill>
          <a:blip r:embed="rId5">
            <a:alphaModFix/>
          </a:blip>
          <a:stretch>
            <a:fillRect/>
          </a:stretch>
        </p:blipFill>
        <p:spPr>
          <a:xfrm>
            <a:off x="311700" y="2795950"/>
            <a:ext cx="3502575" cy="1134850"/>
          </a:xfrm>
          <a:prstGeom prst="rect">
            <a:avLst/>
          </a:prstGeom>
          <a:noFill/>
          <a:ln>
            <a:noFill/>
          </a:ln>
        </p:spPr>
      </p:pic>
      <p:pic>
        <p:nvPicPr>
          <p:cNvPr id="115" name="Google Shape;115;p20"/>
          <p:cNvPicPr preferRelativeResize="0"/>
          <p:nvPr/>
        </p:nvPicPr>
        <p:blipFill>
          <a:blip r:embed="rId6">
            <a:alphaModFix/>
          </a:blip>
          <a:stretch>
            <a:fillRect/>
          </a:stretch>
        </p:blipFill>
        <p:spPr>
          <a:xfrm>
            <a:off x="311700" y="1918473"/>
            <a:ext cx="3502574" cy="479850"/>
          </a:xfrm>
          <a:prstGeom prst="rect">
            <a:avLst/>
          </a:prstGeom>
          <a:noFill/>
          <a:ln>
            <a:noFill/>
          </a:ln>
        </p:spPr>
      </p:pic>
      <p:pic>
        <p:nvPicPr>
          <p:cNvPr id="116" name="Google Shape;116;p20"/>
          <p:cNvPicPr preferRelativeResize="0"/>
          <p:nvPr/>
        </p:nvPicPr>
        <p:blipFill>
          <a:blip r:embed="rId7">
            <a:alphaModFix/>
          </a:blip>
          <a:stretch>
            <a:fillRect/>
          </a:stretch>
        </p:blipFill>
        <p:spPr>
          <a:xfrm>
            <a:off x="311700" y="962925"/>
            <a:ext cx="2067400" cy="650750"/>
          </a:xfrm>
          <a:prstGeom prst="rect">
            <a:avLst/>
          </a:prstGeom>
          <a:noFill/>
          <a:ln>
            <a:noFill/>
          </a:ln>
        </p:spPr>
      </p:pic>
      <p:pic>
        <p:nvPicPr>
          <p:cNvPr id="117" name="Google Shape;117;p20"/>
          <p:cNvPicPr preferRelativeResize="0"/>
          <p:nvPr/>
        </p:nvPicPr>
        <p:blipFill>
          <a:blip r:embed="rId8">
            <a:alphaModFix/>
          </a:blip>
          <a:stretch>
            <a:fillRect/>
          </a:stretch>
        </p:blipFill>
        <p:spPr>
          <a:xfrm>
            <a:off x="311700" y="2476325"/>
            <a:ext cx="3502574" cy="275990"/>
          </a:xfrm>
          <a:prstGeom prst="rect">
            <a:avLst/>
          </a:prstGeom>
          <a:noFill/>
          <a:ln>
            <a:noFill/>
          </a:ln>
        </p:spPr>
      </p:pic>
      <p:pic>
        <p:nvPicPr>
          <p:cNvPr id="118" name="Google Shape;118;p20"/>
          <p:cNvPicPr preferRelativeResize="0"/>
          <p:nvPr/>
        </p:nvPicPr>
        <p:blipFill>
          <a:blip r:embed="rId9">
            <a:alphaModFix/>
          </a:blip>
          <a:stretch>
            <a:fillRect/>
          </a:stretch>
        </p:blipFill>
        <p:spPr>
          <a:xfrm>
            <a:off x="5045488" y="3130551"/>
            <a:ext cx="3012782" cy="1109975"/>
          </a:xfrm>
          <a:prstGeom prst="rect">
            <a:avLst/>
          </a:prstGeom>
          <a:noFill/>
          <a:ln>
            <a:noFill/>
          </a:ln>
        </p:spPr>
      </p:pic>
      <p:cxnSp>
        <p:nvCxnSpPr>
          <p:cNvPr id="119" name="Google Shape;119;p20"/>
          <p:cNvCxnSpPr>
            <a:endCxn id="113" idx="1"/>
          </p:cNvCxnSpPr>
          <p:nvPr/>
        </p:nvCxnSpPr>
        <p:spPr>
          <a:xfrm rot="10800000" flipH="1">
            <a:off x="3814350" y="2538125"/>
            <a:ext cx="647400" cy="24000"/>
          </a:xfrm>
          <a:prstGeom prst="straightConnector1">
            <a:avLst/>
          </a:prstGeom>
          <a:noFill/>
          <a:ln w="9525" cap="flat" cmpd="sng">
            <a:solidFill>
              <a:schemeClr val="dk1"/>
            </a:solidFill>
            <a:prstDash val="solid"/>
            <a:round/>
            <a:headEnd type="none" w="med" len="med"/>
            <a:tailEnd type="triangle" w="med" len="med"/>
          </a:ln>
        </p:spPr>
      </p:cxnSp>
      <p:cxnSp>
        <p:nvCxnSpPr>
          <p:cNvPr id="120" name="Google Shape;120;p20"/>
          <p:cNvCxnSpPr>
            <a:endCxn id="113" idx="1"/>
          </p:cNvCxnSpPr>
          <p:nvPr/>
        </p:nvCxnSpPr>
        <p:spPr>
          <a:xfrm>
            <a:off x="3862350" y="2090225"/>
            <a:ext cx="599400" cy="447900"/>
          </a:xfrm>
          <a:prstGeom prst="straightConnector1">
            <a:avLst/>
          </a:prstGeom>
          <a:noFill/>
          <a:ln w="9525" cap="flat" cmpd="sng">
            <a:solidFill>
              <a:schemeClr val="dk1"/>
            </a:solidFill>
            <a:prstDash val="solid"/>
            <a:round/>
            <a:headEnd type="none" w="med" len="med"/>
            <a:tailEnd type="triangle" w="med" len="med"/>
          </a:ln>
        </p:spPr>
      </p:cxnSp>
      <p:cxnSp>
        <p:nvCxnSpPr>
          <p:cNvPr id="121" name="Google Shape;121;p20"/>
          <p:cNvCxnSpPr>
            <a:endCxn id="113" idx="1"/>
          </p:cNvCxnSpPr>
          <p:nvPr/>
        </p:nvCxnSpPr>
        <p:spPr>
          <a:xfrm rot="10800000" flipH="1">
            <a:off x="3843150" y="2538125"/>
            <a:ext cx="618600" cy="804300"/>
          </a:xfrm>
          <a:prstGeom prst="straightConnector1">
            <a:avLst/>
          </a:prstGeom>
          <a:noFill/>
          <a:ln w="9525" cap="flat" cmpd="sng">
            <a:solidFill>
              <a:schemeClr val="dk1"/>
            </a:solidFill>
            <a:prstDash val="solid"/>
            <a:round/>
            <a:headEnd type="none" w="med" len="med"/>
            <a:tailEnd type="triangle" w="med" len="med"/>
          </a:ln>
        </p:spPr>
      </p:cxnSp>
      <p:cxnSp>
        <p:nvCxnSpPr>
          <p:cNvPr id="122" name="Google Shape;122;p20"/>
          <p:cNvCxnSpPr>
            <a:stCxn id="113" idx="2"/>
            <a:endCxn id="118" idx="0"/>
          </p:cNvCxnSpPr>
          <p:nvPr/>
        </p:nvCxnSpPr>
        <p:spPr>
          <a:xfrm>
            <a:off x="6551874" y="2858363"/>
            <a:ext cx="0" cy="272100"/>
          </a:xfrm>
          <a:prstGeom prst="straightConnector1">
            <a:avLst/>
          </a:prstGeom>
          <a:noFill/>
          <a:ln w="9525" cap="flat" cmpd="sng">
            <a:solidFill>
              <a:schemeClr val="dk1"/>
            </a:solidFill>
            <a:prstDash val="solid"/>
            <a:round/>
            <a:headEnd type="none" w="med" len="med"/>
            <a:tailEnd type="triangle" w="med" len="med"/>
          </a:ln>
        </p:spPr>
      </p:cxnSp>
      <p:cxnSp>
        <p:nvCxnSpPr>
          <p:cNvPr id="123" name="Google Shape;123;p20"/>
          <p:cNvCxnSpPr>
            <a:endCxn id="112" idx="3"/>
          </p:cNvCxnSpPr>
          <p:nvPr/>
        </p:nvCxnSpPr>
        <p:spPr>
          <a:xfrm flipH="1">
            <a:off x="4951126" y="4247587"/>
            <a:ext cx="1617900" cy="529500"/>
          </a:xfrm>
          <a:prstGeom prst="straightConnector1">
            <a:avLst/>
          </a:prstGeom>
          <a:noFill/>
          <a:ln w="9525" cap="flat" cmpd="sng">
            <a:solidFill>
              <a:schemeClr val="dk1"/>
            </a:solidFill>
            <a:prstDash val="solid"/>
            <a:round/>
            <a:headEnd type="none" w="med" len="med"/>
            <a:tailEnd type="triangle" w="med" len="med"/>
          </a:ln>
        </p:spPr>
      </p:cxnSp>
      <p:sp>
        <p:nvSpPr>
          <p:cNvPr id="124" name="Google Shape;124;p20"/>
          <p:cNvSpPr txBox="1"/>
          <p:nvPr/>
        </p:nvSpPr>
        <p:spPr>
          <a:xfrm>
            <a:off x="311700" y="4240513"/>
            <a:ext cx="1788300" cy="32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Plot Data</a:t>
            </a:r>
            <a:endParaRPr sz="1200">
              <a:solidFill>
                <a:schemeClr val="dk1"/>
              </a:solidFill>
            </a:endParaRPr>
          </a:p>
        </p:txBody>
      </p:sp>
      <p:sp>
        <p:nvSpPr>
          <p:cNvPr id="125" name="Google Shape;125;p20"/>
          <p:cNvSpPr txBox="1"/>
          <p:nvPr/>
        </p:nvSpPr>
        <p:spPr>
          <a:xfrm>
            <a:off x="311700" y="671863"/>
            <a:ext cx="1788300" cy="32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Modules</a:t>
            </a:r>
            <a:endParaRPr sz="1200">
              <a:solidFill>
                <a:schemeClr val="dk1"/>
              </a:solidFill>
            </a:endParaRPr>
          </a:p>
        </p:txBody>
      </p:sp>
      <p:sp>
        <p:nvSpPr>
          <p:cNvPr id="126" name="Google Shape;126;p20"/>
          <p:cNvSpPr txBox="1"/>
          <p:nvPr/>
        </p:nvSpPr>
        <p:spPr>
          <a:xfrm>
            <a:off x="4992175" y="2858375"/>
            <a:ext cx="1788300" cy="32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Finalize DataFrame</a:t>
            </a:r>
            <a:endParaRPr sz="1200">
              <a:solidFill>
                <a:schemeClr val="dk1"/>
              </a:solidFill>
            </a:endParaRPr>
          </a:p>
        </p:txBody>
      </p:sp>
      <p:sp>
        <p:nvSpPr>
          <p:cNvPr id="127" name="Google Shape;127;p20"/>
          <p:cNvSpPr txBox="1"/>
          <p:nvPr/>
        </p:nvSpPr>
        <p:spPr>
          <a:xfrm>
            <a:off x="4461750" y="1918100"/>
            <a:ext cx="3833400" cy="32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Merge DataFrames &amp; Filter</a:t>
            </a:r>
            <a:endParaRPr sz="1200">
              <a:solidFill>
                <a:schemeClr val="dk1"/>
              </a:solidFill>
            </a:endParaRPr>
          </a:p>
        </p:txBody>
      </p:sp>
      <p:sp>
        <p:nvSpPr>
          <p:cNvPr id="128" name="Google Shape;128;p20"/>
          <p:cNvSpPr txBox="1"/>
          <p:nvPr/>
        </p:nvSpPr>
        <p:spPr>
          <a:xfrm>
            <a:off x="311700" y="1601975"/>
            <a:ext cx="2396100" cy="32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Load Data into DataFrames</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472750" y="2285400"/>
            <a:ext cx="828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Animal Consumption</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1336</Words>
  <Application>Microsoft Macintosh PowerPoint</Application>
  <PresentationFormat>On-screen Show (16:9)</PresentationFormat>
  <Paragraphs>128</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Times New Roman</vt:lpstr>
      <vt:lpstr>Simple Dark</vt:lpstr>
      <vt:lpstr>ANIMAL CONSUMPTION, IS IT WORTH IT?</vt:lpstr>
      <vt:lpstr>AGENDA</vt:lpstr>
      <vt:lpstr>Project Objectives</vt:lpstr>
      <vt:lpstr>PowerPoint Presentation</vt:lpstr>
      <vt:lpstr>Data Exploration &amp; Clean-Up Process</vt:lpstr>
      <vt:lpstr>Food Agriculture Organization (FAO) Data Source</vt:lpstr>
      <vt:lpstr>Data Exploration &amp; Cleanup Process</vt:lpstr>
      <vt:lpstr>The Analysis Process</vt:lpstr>
      <vt:lpstr>Animal Consumption</vt:lpstr>
      <vt:lpstr>Which Countries had the highest animal consumption rate?</vt:lpstr>
      <vt:lpstr>Where Is Animal Consumption Most Popular?</vt:lpstr>
      <vt:lpstr>Daily Consumption Percentage</vt:lpstr>
      <vt:lpstr>Which Countries Consume the Most Meat?</vt:lpstr>
      <vt:lpstr>Meat Production    Which Countries produce the most meat? </vt:lpstr>
      <vt:lpstr>Livestock Production</vt:lpstr>
      <vt:lpstr>Which Countries Produces the Most Meat? </vt:lpstr>
      <vt:lpstr>Dedicated Graze Land (%)  </vt:lpstr>
      <vt:lpstr>Total Meat Livestock Production</vt:lpstr>
      <vt:lpstr>PowerPoint Presentation</vt:lpstr>
      <vt:lpstr>Import / Export of Meat</vt:lpstr>
      <vt:lpstr>How much meat is imported and exported globally?  How do specific country groups compare to the world total? </vt:lpstr>
      <vt:lpstr>How much meat is imported and exported globally? </vt:lpstr>
      <vt:lpstr>Food Supply Subsidization</vt:lpstr>
      <vt:lpstr>Which Countries are subsidizing food supply the most?</vt:lpstr>
      <vt:lpstr>Government Expenditures: Subsidies </vt:lpstr>
      <vt:lpstr>In conclusion ... </vt:lpstr>
      <vt:lpstr>Questions?</vt:lpstr>
      <vt:lpstr>APPENDIX</vt:lpstr>
      <vt:lpstr>Resources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 CONSUMPTION, IS IT WORTH IT?</dc:title>
  <cp:lastModifiedBy>Rowie Regala</cp:lastModifiedBy>
  <cp:revision>2</cp:revision>
  <dcterms:modified xsi:type="dcterms:W3CDTF">2019-01-18T04:15:10Z</dcterms:modified>
</cp:coreProperties>
</file>