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68" r:id="rId4"/>
    <p:sldId id="258" r:id="rId5"/>
    <p:sldId id="259" r:id="rId6"/>
    <p:sldId id="260" r:id="rId7"/>
    <p:sldId id="269" r:id="rId8"/>
    <p:sldId id="261" r:id="rId9"/>
    <p:sldId id="262" r:id="rId10"/>
    <p:sldId id="263" r:id="rId11"/>
    <p:sldId id="264" r:id="rId12"/>
    <p:sldId id="265" r:id="rId13"/>
    <p:sldId id="270" r:id="rId14"/>
    <p:sldId id="266" r:id="rId15"/>
    <p:sldId id="267"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Open Sans" panose="020B0606030504020204" pitchFamily="34" charset="0"/>
      <p:regular r:id="rId22"/>
      <p:bold r:id="rId23"/>
      <p:italic r:id="rId24"/>
      <p:boldItalic r:id="rId25"/>
    </p:embeddedFont>
    <p:embeddedFont>
      <p:font typeface="Raleway" pitchFamily="2" charset="77"/>
      <p:regular r:id="rId26"/>
      <p:bold r:id="rId27"/>
      <p:italic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99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E8716-26F0-4574-A3BE-1CC9830168C7}">
  <a:tblStyle styleId="{40FE8716-26F0-4574-A3BE-1CC9830168C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B33E20B-FB17-4BFF-8D7F-3647E2731627}" styleName="Table_1">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76"/>
  </p:normalViewPr>
  <p:slideViewPr>
    <p:cSldViewPr snapToGrid="0">
      <p:cViewPr varScale="1">
        <p:scale>
          <a:sx n="152" d="100"/>
          <a:sy n="152" d="100"/>
        </p:scale>
        <p:origin x="58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8b9b2feb8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8b9b2feb8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8dc8138d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8dc8138d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88dc8138d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88dc8138d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8dc8138d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8dc8138d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8dc8138d2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8dc8138d2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351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8dc8138d2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8dc8138d2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8b9b2feb8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88b9b2feb8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88dc8138d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88dc8138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2292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88dc8138d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88dc8138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8dc8138d2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88dc8138d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8b9b2feb8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8b9b2feb8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8b9b2feb8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8b9b2feb8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9483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8b9b2feb8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88b9b2feb8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8b9b2feb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88b9b2feb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1" name="Google Shape;11;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2" name="Google Shape;12;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3" name="Google Shape;13;p2"/>
          <p:cNvSpPr/>
          <p:nvPr/>
        </p:nvSpPr>
        <p:spPr>
          <a:xfrm>
            <a:off x="0" y="0"/>
            <a:ext cx="9144000" cy="732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2"/>
        <p:cNvGrpSpPr/>
        <p:nvPr/>
      </p:nvGrpSpPr>
      <p:grpSpPr>
        <a:xfrm>
          <a:off x="0" y="0"/>
          <a:ext cx="0" cy="0"/>
          <a:chOff x="0" y="0"/>
          <a:chExt cx="0" cy="0"/>
        </a:xfrm>
      </p:grpSpPr>
      <p:grpSp>
        <p:nvGrpSpPr>
          <p:cNvPr id="53" name="Google Shape;53;p11"/>
          <p:cNvGrpSpPr/>
          <p:nvPr/>
        </p:nvGrpSpPr>
        <p:grpSpPr>
          <a:xfrm>
            <a:off x="830392" y="4169130"/>
            <a:ext cx="745763" cy="45826"/>
            <a:chOff x="4580561" y="2589004"/>
            <a:chExt cx="1064464" cy="25200"/>
          </a:xfrm>
        </p:grpSpPr>
        <p:sp>
          <p:nvSpPr>
            <p:cNvPr id="54" name="Google Shape;54;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57" name="Google Shape;57;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58" name="Google Shape;58;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9" name="Google Shape;1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0" name="Google Shape;2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1" name="Google Shape;21;p4"/>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4" name="Google Shape;24;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6" name="Google Shape;26;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7" name="Google Shape;27;p5"/>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1" name="Google Shape;31;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4" name="Google Shape;34;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5" name="Google Shape;35;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6" name="Google Shape;36;p7"/>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39" name="Google Shape;39;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grpSp>
        <p:nvGrpSpPr>
          <p:cNvPr id="40" name="Google Shape;40;p8"/>
          <p:cNvGrpSpPr/>
          <p:nvPr/>
        </p:nvGrpSpPr>
        <p:grpSpPr>
          <a:xfrm>
            <a:off x="830392" y="4169130"/>
            <a:ext cx="745763" cy="45826"/>
            <a:chOff x="4580561" y="2589004"/>
            <a:chExt cx="1064464" cy="25200"/>
          </a:xfrm>
        </p:grpSpPr>
        <p:sp>
          <p:nvSpPr>
            <p:cNvPr id="41" name="Google Shape;41;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47" name="Google Shape;47;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8" name="Google Shape;48;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51" name="Google Shape;51;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cxnSp>
        <p:nvCxnSpPr>
          <p:cNvPr id="65" name="Google Shape;65;p13"/>
          <p:cNvCxnSpPr/>
          <p:nvPr/>
        </p:nvCxnSpPr>
        <p:spPr>
          <a:xfrm flipH="1">
            <a:off x="3633850" y="1059150"/>
            <a:ext cx="7800" cy="3219000"/>
          </a:xfrm>
          <a:prstGeom prst="straightConnector1">
            <a:avLst/>
          </a:prstGeom>
          <a:noFill/>
          <a:ln w="9525" cap="flat" cmpd="sng">
            <a:solidFill>
              <a:srgbClr val="666666"/>
            </a:solidFill>
            <a:prstDash val="dash"/>
            <a:round/>
            <a:headEnd type="none" w="med" len="med"/>
            <a:tailEnd type="none" w="med" len="med"/>
          </a:ln>
        </p:spPr>
      </p:cxnSp>
      <p:cxnSp>
        <p:nvCxnSpPr>
          <p:cNvPr id="66" name="Google Shape;66;p13"/>
          <p:cNvCxnSpPr/>
          <p:nvPr/>
        </p:nvCxnSpPr>
        <p:spPr>
          <a:xfrm>
            <a:off x="1310400" y="2678775"/>
            <a:ext cx="4661100" cy="10800"/>
          </a:xfrm>
          <a:prstGeom prst="straightConnector1">
            <a:avLst/>
          </a:prstGeom>
          <a:noFill/>
          <a:ln w="9525" cap="flat" cmpd="sng">
            <a:solidFill>
              <a:srgbClr val="666666"/>
            </a:solidFill>
            <a:prstDash val="dash"/>
            <a:round/>
            <a:headEnd type="none" w="med" len="med"/>
            <a:tailEnd type="none" w="med" len="med"/>
          </a:ln>
        </p:spPr>
      </p:cxnSp>
      <p:cxnSp>
        <p:nvCxnSpPr>
          <p:cNvPr id="67" name="Google Shape;67;p13"/>
          <p:cNvCxnSpPr/>
          <p:nvPr/>
        </p:nvCxnSpPr>
        <p:spPr>
          <a:xfrm>
            <a:off x="1244525" y="1016925"/>
            <a:ext cx="21000" cy="3348600"/>
          </a:xfrm>
          <a:prstGeom prst="straightConnector1">
            <a:avLst/>
          </a:prstGeom>
          <a:noFill/>
          <a:ln w="9525" cap="flat" cmpd="sng">
            <a:solidFill>
              <a:srgbClr val="0B5394"/>
            </a:solidFill>
            <a:prstDash val="solid"/>
            <a:round/>
            <a:headEnd type="stealth" w="med" len="med"/>
            <a:tailEnd type="none" w="med" len="med"/>
          </a:ln>
        </p:spPr>
      </p:cxnSp>
      <p:cxnSp>
        <p:nvCxnSpPr>
          <p:cNvPr id="68" name="Google Shape;68;p13"/>
          <p:cNvCxnSpPr/>
          <p:nvPr/>
        </p:nvCxnSpPr>
        <p:spPr>
          <a:xfrm flipH="1">
            <a:off x="1280675" y="4348325"/>
            <a:ext cx="4617000" cy="2400"/>
          </a:xfrm>
          <a:prstGeom prst="straightConnector1">
            <a:avLst/>
          </a:prstGeom>
          <a:noFill/>
          <a:ln w="9525" cap="flat" cmpd="sng">
            <a:solidFill>
              <a:srgbClr val="0B5394"/>
            </a:solidFill>
            <a:prstDash val="solid"/>
            <a:round/>
            <a:headEnd type="stealth" w="med" len="med"/>
            <a:tailEnd type="none" w="med" len="med"/>
          </a:ln>
        </p:spPr>
      </p:cxnSp>
      <p:sp>
        <p:nvSpPr>
          <p:cNvPr id="69" name="Google Shape;69;p13"/>
          <p:cNvSpPr txBox="1"/>
          <p:nvPr/>
        </p:nvSpPr>
        <p:spPr>
          <a:xfrm>
            <a:off x="239600" y="2468175"/>
            <a:ext cx="10761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dirty="0">
                <a:latin typeface="Open Sans"/>
                <a:ea typeface="Open Sans"/>
                <a:cs typeface="Open Sans"/>
                <a:sym typeface="Open Sans"/>
              </a:rPr>
              <a:t>Business Value Impact</a:t>
            </a:r>
            <a:endParaRPr sz="1300" dirty="0">
              <a:latin typeface="Open Sans"/>
              <a:ea typeface="Open Sans"/>
              <a:cs typeface="Open Sans"/>
              <a:sym typeface="Open Sans"/>
            </a:endParaRPr>
          </a:p>
        </p:txBody>
      </p:sp>
      <p:sp>
        <p:nvSpPr>
          <p:cNvPr id="70" name="Google Shape;70;p13"/>
          <p:cNvSpPr txBox="1"/>
          <p:nvPr/>
        </p:nvSpPr>
        <p:spPr>
          <a:xfrm>
            <a:off x="2088000" y="4293300"/>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Open Sans"/>
                <a:ea typeface="Open Sans"/>
                <a:cs typeface="Open Sans"/>
                <a:sym typeface="Open Sans"/>
              </a:rPr>
              <a:t>Feasibility</a:t>
            </a:r>
            <a:endParaRPr b="1" dirty="0">
              <a:latin typeface="Open Sans"/>
              <a:ea typeface="Open Sans"/>
              <a:cs typeface="Open Sans"/>
              <a:sym typeface="Open Sans"/>
            </a:endParaRPr>
          </a:p>
          <a:p>
            <a:pPr marL="0" lvl="0" indent="0" algn="ctr" rtl="0">
              <a:spcBef>
                <a:spcPts val="0"/>
              </a:spcBef>
              <a:spcAft>
                <a:spcPts val="0"/>
              </a:spcAft>
              <a:buNone/>
            </a:pPr>
            <a:r>
              <a:rPr lang="en" b="1" dirty="0">
                <a:latin typeface="Open Sans"/>
                <a:ea typeface="Open Sans"/>
                <a:cs typeface="Open Sans"/>
                <a:sym typeface="Open Sans"/>
              </a:rPr>
              <a:t>(Time + Investment)</a:t>
            </a:r>
            <a:endParaRPr b="1" dirty="0">
              <a:latin typeface="Open Sans"/>
              <a:ea typeface="Open Sans"/>
              <a:cs typeface="Open Sans"/>
              <a:sym typeface="Open Sans"/>
            </a:endParaRPr>
          </a:p>
        </p:txBody>
      </p:sp>
      <p:sp>
        <p:nvSpPr>
          <p:cNvPr id="71" name="Google Shape;71;p13"/>
          <p:cNvSpPr txBox="1"/>
          <p:nvPr/>
        </p:nvSpPr>
        <p:spPr>
          <a:xfrm>
            <a:off x="642950" y="901350"/>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HIGH</a:t>
            </a:r>
            <a:endParaRPr sz="1200">
              <a:latin typeface="Open Sans"/>
              <a:ea typeface="Open Sans"/>
              <a:cs typeface="Open Sans"/>
              <a:sym typeface="Open Sans"/>
            </a:endParaRPr>
          </a:p>
        </p:txBody>
      </p:sp>
      <p:sp>
        <p:nvSpPr>
          <p:cNvPr id="72" name="Google Shape;72;p13"/>
          <p:cNvSpPr txBox="1"/>
          <p:nvPr/>
        </p:nvSpPr>
        <p:spPr>
          <a:xfrm>
            <a:off x="1280675" y="42933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LOW</a:t>
            </a:r>
            <a:endParaRPr sz="1200">
              <a:latin typeface="Open Sans"/>
              <a:ea typeface="Open Sans"/>
              <a:cs typeface="Open Sans"/>
              <a:sym typeface="Open Sans"/>
            </a:endParaRPr>
          </a:p>
        </p:txBody>
      </p:sp>
      <p:sp>
        <p:nvSpPr>
          <p:cNvPr id="73" name="Google Shape;73;p13"/>
          <p:cNvSpPr txBox="1"/>
          <p:nvPr/>
        </p:nvSpPr>
        <p:spPr>
          <a:xfrm>
            <a:off x="711650" y="404927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LOW</a:t>
            </a:r>
            <a:endParaRPr sz="1200">
              <a:latin typeface="Open Sans"/>
              <a:ea typeface="Open Sans"/>
              <a:cs typeface="Open Sans"/>
              <a:sym typeface="Open Sans"/>
            </a:endParaRPr>
          </a:p>
        </p:txBody>
      </p:sp>
      <p:sp>
        <p:nvSpPr>
          <p:cNvPr id="74" name="Google Shape;74;p13"/>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u="sng" dirty="0">
                <a:solidFill>
                  <a:schemeClr val="dk1"/>
                </a:solidFill>
                <a:latin typeface="Open Sans"/>
                <a:ea typeface="Open Sans"/>
                <a:cs typeface="Open Sans"/>
                <a:sym typeface="Open Sans"/>
              </a:rPr>
              <a:t>Step 2, Part 2: </a:t>
            </a:r>
            <a:r>
              <a:rPr lang="en" sz="1200" dirty="0">
                <a:solidFill>
                  <a:schemeClr val="dk1"/>
                </a:solidFill>
                <a:latin typeface="Open Sans"/>
                <a:ea typeface="Open Sans"/>
                <a:cs typeface="Open Sans"/>
                <a:sym typeface="Open Sans"/>
              </a:rPr>
              <a:t>Complete the “Data Science Opportunity Matrix” below by modeling each of the six projects in terms of feasibility (time &amp; investment), business value impact, and likelihood of value capture</a:t>
            </a:r>
            <a:endParaRPr sz="1200" dirty="0">
              <a:solidFill>
                <a:schemeClr val="dk1"/>
              </a:solidFill>
              <a:latin typeface="Open Sans"/>
              <a:ea typeface="Open Sans"/>
              <a:cs typeface="Open Sans"/>
              <a:sym typeface="Open Sans"/>
            </a:endParaRPr>
          </a:p>
          <a:p>
            <a:pPr marL="0" lvl="0" indent="0" algn="l" rtl="0">
              <a:spcBef>
                <a:spcPts val="0"/>
              </a:spcBef>
              <a:spcAft>
                <a:spcPts val="0"/>
              </a:spcAft>
              <a:buNone/>
            </a:pPr>
            <a:endParaRPr sz="1500" dirty="0"/>
          </a:p>
        </p:txBody>
      </p:sp>
      <p:graphicFrame>
        <p:nvGraphicFramePr>
          <p:cNvPr id="75" name="Google Shape;75;p13"/>
          <p:cNvGraphicFramePr/>
          <p:nvPr>
            <p:extLst>
              <p:ext uri="{D42A27DB-BD31-4B8C-83A1-F6EECF244321}">
                <p14:modId xmlns:p14="http://schemas.microsoft.com/office/powerpoint/2010/main" val="1101502505"/>
              </p:ext>
            </p:extLst>
          </p:nvPr>
        </p:nvGraphicFramePr>
        <p:xfrm>
          <a:off x="5721325" y="1348613"/>
          <a:ext cx="3407075" cy="1143600"/>
        </p:xfrm>
        <a:graphic>
          <a:graphicData uri="http://schemas.openxmlformats.org/drawingml/2006/table">
            <a:tbl>
              <a:tblPr>
                <a:noFill/>
                <a:tableStyleId>{40FE8716-26F0-4574-A3BE-1CC9830168C7}</a:tableStyleId>
              </a:tblPr>
              <a:tblGrid>
                <a:gridCol w="750473">
                  <a:extLst>
                    <a:ext uri="{9D8B030D-6E8A-4147-A177-3AD203B41FA5}">
                      <a16:colId xmlns:a16="http://schemas.microsoft.com/office/drawing/2014/main" val="20000"/>
                    </a:ext>
                  </a:extLst>
                </a:gridCol>
                <a:gridCol w="2656602">
                  <a:extLst>
                    <a:ext uri="{9D8B030D-6E8A-4147-A177-3AD203B41FA5}">
                      <a16:colId xmlns:a16="http://schemas.microsoft.com/office/drawing/2014/main" val="20001"/>
                    </a:ext>
                  </a:extLst>
                </a:gridCol>
              </a:tblGrid>
              <a:tr h="190378">
                <a:tc>
                  <a:txBody>
                    <a:bodyPr/>
                    <a:lstStyle/>
                    <a:p>
                      <a:pPr marL="0" lvl="0" indent="0" algn="r" rtl="0">
                        <a:lnSpc>
                          <a:spcPct val="115000"/>
                        </a:lnSpc>
                        <a:spcBef>
                          <a:spcPts val="0"/>
                        </a:spcBef>
                        <a:spcAft>
                          <a:spcPts val="0"/>
                        </a:spcAft>
                        <a:buNone/>
                      </a:pPr>
                      <a:r>
                        <a:rPr lang="en" sz="800" b="1" dirty="0"/>
                        <a:t>Project 1:</a:t>
                      </a:r>
                      <a:endParaRPr sz="800" b="1" dirty="0"/>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VN" sz="800" b="0" i="0" u="none" strike="noStrike" cap="none" dirty="0">
                          <a:solidFill>
                            <a:srgbClr val="000000"/>
                          </a:solidFill>
                          <a:effectLst/>
                          <a:latin typeface="Arial"/>
                          <a:ea typeface="Arial"/>
                          <a:cs typeface="Arial"/>
                          <a:sym typeface="Arial"/>
                        </a:rPr>
                        <a:t>Customer Segmentation for Targeted Marketing</a:t>
                      </a:r>
                      <a:r>
                        <a:rPr lang="en-VN" sz="800" dirty="0">
                          <a:effectLst/>
                        </a:rPr>
                        <a:t> </a:t>
                      </a:r>
                      <a:endParaRPr sz="800" dirty="0"/>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0"/>
                  </a:ext>
                </a:extLst>
              </a:tr>
              <a:tr h="205919">
                <a:tc>
                  <a:txBody>
                    <a:bodyPr/>
                    <a:lstStyle/>
                    <a:p>
                      <a:pPr marL="0" lvl="0" indent="0" algn="r" rtl="0">
                        <a:lnSpc>
                          <a:spcPct val="115000"/>
                        </a:lnSpc>
                        <a:spcBef>
                          <a:spcPts val="0"/>
                        </a:spcBef>
                        <a:spcAft>
                          <a:spcPts val="0"/>
                        </a:spcAft>
                        <a:buNone/>
                      </a:pPr>
                      <a:r>
                        <a:rPr lang="en" sz="800" b="1" dirty="0"/>
                        <a:t>Project 2:</a:t>
                      </a:r>
                      <a:endParaRPr sz="800" b="1" dirty="0"/>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VN" sz="800" b="0" i="0" u="none" strike="noStrike" cap="none" dirty="0">
                          <a:solidFill>
                            <a:srgbClr val="000000"/>
                          </a:solidFill>
                          <a:effectLst/>
                          <a:latin typeface="Arial"/>
                          <a:ea typeface="Arial"/>
                          <a:cs typeface="Arial"/>
                          <a:sym typeface="Arial"/>
                        </a:rPr>
                        <a:t>Predictive Analytics for Sales Forecasting</a:t>
                      </a:r>
                      <a:r>
                        <a:rPr lang="en-VN" sz="800" dirty="0">
                          <a:effectLst/>
                        </a:rPr>
                        <a:t> </a:t>
                      </a:r>
                      <a:endParaRPr sz="800" dirty="0"/>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1"/>
                  </a:ext>
                </a:extLst>
              </a:tr>
              <a:tr h="176169">
                <a:tc>
                  <a:txBody>
                    <a:bodyPr/>
                    <a:lstStyle/>
                    <a:p>
                      <a:pPr marL="0" lvl="0" indent="0" algn="r" rtl="0">
                        <a:lnSpc>
                          <a:spcPct val="115000"/>
                        </a:lnSpc>
                        <a:spcBef>
                          <a:spcPts val="0"/>
                        </a:spcBef>
                        <a:spcAft>
                          <a:spcPts val="0"/>
                        </a:spcAft>
                        <a:buNone/>
                      </a:pPr>
                      <a:r>
                        <a:rPr lang="en" sz="800" b="1" dirty="0"/>
                        <a:t>Project 3:</a:t>
                      </a:r>
                      <a:endParaRPr sz="800" b="1" dirty="0"/>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VN" sz="800" b="0" i="0" u="none" strike="noStrike" cap="none" dirty="0">
                          <a:solidFill>
                            <a:srgbClr val="000000"/>
                          </a:solidFill>
                          <a:effectLst/>
                          <a:latin typeface="Arial"/>
                          <a:ea typeface="Arial"/>
                          <a:cs typeface="Arial"/>
                          <a:sym typeface="Arial"/>
                        </a:rPr>
                        <a:t>Supply Chain Optimization Using Predictive Maintenance </a:t>
                      </a:r>
                      <a:endParaRPr sz="800" dirty="0"/>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2"/>
                  </a:ext>
                </a:extLst>
              </a:tr>
              <a:tr h="190378">
                <a:tc>
                  <a:txBody>
                    <a:bodyPr/>
                    <a:lstStyle/>
                    <a:p>
                      <a:pPr marL="0" lvl="0" indent="0" algn="r" rtl="0">
                        <a:lnSpc>
                          <a:spcPct val="115000"/>
                        </a:lnSpc>
                        <a:spcBef>
                          <a:spcPts val="0"/>
                        </a:spcBef>
                        <a:spcAft>
                          <a:spcPts val="0"/>
                        </a:spcAft>
                        <a:buNone/>
                      </a:pPr>
                      <a:r>
                        <a:rPr lang="en" sz="800" b="1"/>
                        <a:t>Project 4:</a:t>
                      </a:r>
                      <a:endParaRPr sz="800" b="1"/>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VN" sz="800" b="0" i="0" u="none" strike="noStrike" cap="none" dirty="0">
                          <a:solidFill>
                            <a:srgbClr val="000000"/>
                          </a:solidFill>
                          <a:effectLst/>
                          <a:latin typeface="Arial"/>
                          <a:ea typeface="Arial"/>
                          <a:cs typeface="Arial"/>
                          <a:sym typeface="Arial"/>
                        </a:rPr>
                        <a:t>Inventory Optimization with Demand Forecasting </a:t>
                      </a:r>
                      <a:endParaRPr sz="800" dirty="0"/>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3"/>
                  </a:ext>
                </a:extLst>
              </a:tr>
              <a:tr h="190378">
                <a:tc>
                  <a:txBody>
                    <a:bodyPr/>
                    <a:lstStyle/>
                    <a:p>
                      <a:pPr marL="0" lvl="0" indent="0" algn="r" rtl="0">
                        <a:lnSpc>
                          <a:spcPct val="115000"/>
                        </a:lnSpc>
                        <a:spcBef>
                          <a:spcPts val="0"/>
                        </a:spcBef>
                        <a:spcAft>
                          <a:spcPts val="0"/>
                        </a:spcAft>
                        <a:buNone/>
                      </a:pPr>
                      <a:r>
                        <a:rPr lang="en" sz="800" b="1" dirty="0"/>
                        <a:t>Project 5:</a:t>
                      </a:r>
                      <a:endParaRPr sz="800" b="1" dirty="0"/>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VN" sz="800" b="0" i="0" u="none" strike="noStrike" cap="none" dirty="0">
                          <a:solidFill>
                            <a:srgbClr val="000000"/>
                          </a:solidFill>
                          <a:effectLst/>
                          <a:latin typeface="Arial"/>
                          <a:ea typeface="Arial"/>
                          <a:cs typeface="Arial"/>
                          <a:sym typeface="Arial"/>
                        </a:rPr>
                        <a:t>Credit Risk Modeling for Customer Financial Health </a:t>
                      </a:r>
                      <a:endParaRPr sz="800" dirty="0"/>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4"/>
                  </a:ext>
                </a:extLst>
              </a:tr>
              <a:tr h="190378">
                <a:tc>
                  <a:txBody>
                    <a:bodyPr/>
                    <a:lstStyle/>
                    <a:p>
                      <a:pPr marL="0" lvl="0" indent="0" algn="r" rtl="0">
                        <a:lnSpc>
                          <a:spcPct val="115000"/>
                        </a:lnSpc>
                        <a:spcBef>
                          <a:spcPts val="0"/>
                        </a:spcBef>
                        <a:spcAft>
                          <a:spcPts val="0"/>
                        </a:spcAft>
                        <a:buNone/>
                      </a:pPr>
                      <a:r>
                        <a:rPr lang="en" sz="800" b="1"/>
                        <a:t>Project 6:</a:t>
                      </a:r>
                      <a:endParaRPr sz="800" b="1"/>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VN" sz="800" b="0" i="0" u="none" strike="noStrike" cap="none" dirty="0">
                          <a:solidFill>
                            <a:srgbClr val="000000"/>
                          </a:solidFill>
                          <a:effectLst/>
                          <a:latin typeface="Arial"/>
                          <a:ea typeface="Arial"/>
                          <a:cs typeface="Arial"/>
                          <a:sym typeface="Arial"/>
                        </a:rPr>
                        <a:t>Fraud Detection System</a:t>
                      </a:r>
                      <a:r>
                        <a:rPr lang="en-VN" sz="800" dirty="0">
                          <a:effectLst/>
                        </a:rPr>
                        <a:t> </a:t>
                      </a:r>
                      <a:endParaRPr sz="800" dirty="0"/>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76" name="Google Shape;76;p13"/>
          <p:cNvSpPr txBox="1"/>
          <p:nvPr/>
        </p:nvSpPr>
        <p:spPr>
          <a:xfrm>
            <a:off x="5721325" y="4293300"/>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HIGH</a:t>
            </a:r>
            <a:endParaRPr sz="1200">
              <a:latin typeface="Open Sans"/>
              <a:ea typeface="Open Sans"/>
              <a:cs typeface="Open Sans"/>
              <a:sym typeface="Open Sans"/>
            </a:endParaRPr>
          </a:p>
        </p:txBody>
      </p:sp>
      <p:sp>
        <p:nvSpPr>
          <p:cNvPr id="77" name="Google Shape;77;p13"/>
          <p:cNvSpPr/>
          <p:nvPr/>
        </p:nvSpPr>
        <p:spPr>
          <a:xfrm>
            <a:off x="7150787" y="3556500"/>
            <a:ext cx="248100" cy="2454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900" b="1" dirty="0"/>
          </a:p>
        </p:txBody>
      </p:sp>
      <p:sp>
        <p:nvSpPr>
          <p:cNvPr id="78" name="Google Shape;78;p13"/>
          <p:cNvSpPr/>
          <p:nvPr/>
        </p:nvSpPr>
        <p:spPr>
          <a:xfrm>
            <a:off x="7070687" y="3874075"/>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900" b="1"/>
          </a:p>
        </p:txBody>
      </p:sp>
      <p:sp>
        <p:nvSpPr>
          <p:cNvPr id="79" name="Google Shape;79;p13"/>
          <p:cNvSpPr txBox="1"/>
          <p:nvPr/>
        </p:nvSpPr>
        <p:spPr>
          <a:xfrm>
            <a:off x="6811425" y="2981500"/>
            <a:ext cx="16998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u="sng" dirty="0"/>
              <a:t>Likelihood of Value Capture</a:t>
            </a:r>
            <a:endParaRPr sz="900" b="1" u="sng" dirty="0"/>
          </a:p>
        </p:txBody>
      </p:sp>
      <p:sp>
        <p:nvSpPr>
          <p:cNvPr id="80" name="Google Shape;80;p13"/>
          <p:cNvSpPr txBox="1"/>
          <p:nvPr/>
        </p:nvSpPr>
        <p:spPr>
          <a:xfrm>
            <a:off x="7440125" y="3237575"/>
            <a:ext cx="726000" cy="33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Low</a:t>
            </a:r>
            <a:endParaRPr sz="1100"/>
          </a:p>
        </p:txBody>
      </p:sp>
      <p:sp>
        <p:nvSpPr>
          <p:cNvPr id="81" name="Google Shape;81;p13"/>
          <p:cNvSpPr txBox="1"/>
          <p:nvPr/>
        </p:nvSpPr>
        <p:spPr>
          <a:xfrm>
            <a:off x="7440125" y="3511050"/>
            <a:ext cx="726000" cy="33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Medium</a:t>
            </a:r>
            <a:endParaRPr sz="1100"/>
          </a:p>
        </p:txBody>
      </p:sp>
      <p:sp>
        <p:nvSpPr>
          <p:cNvPr id="82" name="Google Shape;82;p13"/>
          <p:cNvSpPr txBox="1"/>
          <p:nvPr/>
        </p:nvSpPr>
        <p:spPr>
          <a:xfrm>
            <a:off x="7440125" y="3901525"/>
            <a:ext cx="726000" cy="33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High</a:t>
            </a:r>
            <a:endParaRPr sz="1100"/>
          </a:p>
        </p:txBody>
      </p:sp>
      <p:sp>
        <p:nvSpPr>
          <p:cNvPr id="83" name="Google Shape;83;p13"/>
          <p:cNvSpPr/>
          <p:nvPr/>
        </p:nvSpPr>
        <p:spPr>
          <a:xfrm>
            <a:off x="7190837" y="3327125"/>
            <a:ext cx="168000" cy="157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900" b="1"/>
          </a:p>
        </p:txBody>
      </p:sp>
      <p:sp>
        <p:nvSpPr>
          <p:cNvPr id="87" name="Google Shape;87;p13"/>
          <p:cNvSpPr txBox="1"/>
          <p:nvPr/>
        </p:nvSpPr>
        <p:spPr>
          <a:xfrm>
            <a:off x="4634200" y="-1378125"/>
            <a:ext cx="2674500" cy="1025700"/>
          </a:xfrm>
          <a:prstGeom prst="rect">
            <a:avLst/>
          </a:prstGeom>
          <a:solidFill>
            <a:srgbClr val="FF99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Lato"/>
                <a:ea typeface="Lato"/>
                <a:cs typeface="Lato"/>
                <a:sym typeface="Lato"/>
              </a:rPr>
              <a:t>Hint: Copy and edit these to represent each of your projects ("P1" = "Project 1" and so forth)</a:t>
            </a:r>
            <a:endParaRPr b="1" dirty="0">
              <a:latin typeface="Lato"/>
              <a:ea typeface="Lato"/>
              <a:cs typeface="Lato"/>
              <a:sym typeface="Lato"/>
            </a:endParaRPr>
          </a:p>
        </p:txBody>
      </p:sp>
      <p:sp>
        <p:nvSpPr>
          <p:cNvPr id="2" name="Google Shape;84;p13">
            <a:extLst>
              <a:ext uri="{FF2B5EF4-FFF2-40B4-BE49-F238E27FC236}">
                <a16:creationId xmlns:a16="http://schemas.microsoft.com/office/drawing/2014/main" id="{CFAC29B4-26B6-2842-C9C7-5C221687A112}"/>
              </a:ext>
            </a:extLst>
          </p:cNvPr>
          <p:cNvSpPr/>
          <p:nvPr/>
        </p:nvSpPr>
        <p:spPr>
          <a:xfrm>
            <a:off x="4631581" y="1055700"/>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b="1" dirty="0"/>
              <a:t>P2</a:t>
            </a:r>
            <a:endParaRPr sz="900" b="1" dirty="0"/>
          </a:p>
        </p:txBody>
      </p:sp>
      <p:sp>
        <p:nvSpPr>
          <p:cNvPr id="5" name="Google Shape;85;p13">
            <a:extLst>
              <a:ext uri="{FF2B5EF4-FFF2-40B4-BE49-F238E27FC236}">
                <a16:creationId xmlns:a16="http://schemas.microsoft.com/office/drawing/2014/main" id="{32AA4F16-590B-8145-1F86-49F0EFF7363E}"/>
              </a:ext>
            </a:extLst>
          </p:cNvPr>
          <p:cNvSpPr/>
          <p:nvPr/>
        </p:nvSpPr>
        <p:spPr>
          <a:xfrm>
            <a:off x="4207060" y="1623263"/>
            <a:ext cx="248100" cy="2454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b="1" dirty="0"/>
              <a:t>P4</a:t>
            </a:r>
            <a:endParaRPr sz="900" b="1" dirty="0"/>
          </a:p>
        </p:txBody>
      </p:sp>
      <p:sp>
        <p:nvSpPr>
          <p:cNvPr id="4" name="Google Shape;85;p13">
            <a:extLst>
              <a:ext uri="{FF2B5EF4-FFF2-40B4-BE49-F238E27FC236}">
                <a16:creationId xmlns:a16="http://schemas.microsoft.com/office/drawing/2014/main" id="{353C28DF-8059-E09D-93E9-3976E6010CA6}"/>
              </a:ext>
            </a:extLst>
          </p:cNvPr>
          <p:cNvSpPr/>
          <p:nvPr/>
        </p:nvSpPr>
        <p:spPr>
          <a:xfrm>
            <a:off x="3936175" y="1623263"/>
            <a:ext cx="248100" cy="2454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b="1" dirty="0"/>
              <a:t>P1</a:t>
            </a:r>
            <a:endParaRPr sz="900" b="1" dirty="0"/>
          </a:p>
        </p:txBody>
      </p:sp>
      <p:sp>
        <p:nvSpPr>
          <p:cNvPr id="7" name="Google Shape;84;p13">
            <a:extLst>
              <a:ext uri="{FF2B5EF4-FFF2-40B4-BE49-F238E27FC236}">
                <a16:creationId xmlns:a16="http://schemas.microsoft.com/office/drawing/2014/main" id="{3904373E-53C5-593F-0AC3-4F2EF876A021}"/>
              </a:ext>
            </a:extLst>
          </p:cNvPr>
          <p:cNvSpPr/>
          <p:nvPr/>
        </p:nvSpPr>
        <p:spPr>
          <a:xfrm>
            <a:off x="2701218" y="1055700"/>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b="1" dirty="0"/>
              <a:t>P3</a:t>
            </a:r>
            <a:endParaRPr sz="900" b="1" dirty="0"/>
          </a:p>
        </p:txBody>
      </p:sp>
      <p:sp>
        <p:nvSpPr>
          <p:cNvPr id="8" name="Google Shape;84;p13">
            <a:extLst>
              <a:ext uri="{FF2B5EF4-FFF2-40B4-BE49-F238E27FC236}">
                <a16:creationId xmlns:a16="http://schemas.microsoft.com/office/drawing/2014/main" id="{E1367839-2310-CEBF-2348-5D84EA42941A}"/>
              </a:ext>
            </a:extLst>
          </p:cNvPr>
          <p:cNvSpPr/>
          <p:nvPr/>
        </p:nvSpPr>
        <p:spPr>
          <a:xfrm>
            <a:off x="3989058" y="1048651"/>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b="1" dirty="0"/>
              <a:t>P5</a:t>
            </a:r>
            <a:endParaRPr sz="900" b="1" dirty="0"/>
          </a:p>
        </p:txBody>
      </p:sp>
      <p:sp>
        <p:nvSpPr>
          <p:cNvPr id="9" name="Google Shape;84;p13">
            <a:extLst>
              <a:ext uri="{FF2B5EF4-FFF2-40B4-BE49-F238E27FC236}">
                <a16:creationId xmlns:a16="http://schemas.microsoft.com/office/drawing/2014/main" id="{75779239-970E-15D6-E83B-6E6A9E4DF9C3}"/>
              </a:ext>
            </a:extLst>
          </p:cNvPr>
          <p:cNvSpPr/>
          <p:nvPr/>
        </p:nvSpPr>
        <p:spPr>
          <a:xfrm>
            <a:off x="3130498" y="1055700"/>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b="1" dirty="0"/>
              <a:t>P6</a:t>
            </a:r>
            <a:endParaRPr sz="9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20"/>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dirty="0">
                <a:solidFill>
                  <a:schemeClr val="dk1"/>
                </a:solidFill>
                <a:latin typeface="Open Sans"/>
                <a:ea typeface="Open Sans"/>
                <a:cs typeface="Open Sans"/>
                <a:sym typeface="Open Sans"/>
              </a:rPr>
              <a:t>Our Highest-Priority Data Science Projects </a:t>
            </a:r>
            <a:endParaRPr sz="2100" b="1" dirty="0">
              <a:solidFill>
                <a:schemeClr val="dk1"/>
              </a:solidFill>
              <a:latin typeface="Open Sans"/>
              <a:ea typeface="Open Sans"/>
              <a:cs typeface="Open Sans"/>
              <a:sym typeface="Open Sans"/>
            </a:endParaRPr>
          </a:p>
          <a:p>
            <a:pPr marL="0" lvl="0" indent="0" algn="l" rtl="0">
              <a:spcBef>
                <a:spcPts val="0"/>
              </a:spcBef>
              <a:spcAft>
                <a:spcPts val="0"/>
              </a:spcAft>
              <a:buNone/>
            </a:pPr>
            <a:endParaRPr sz="2400" b="1" dirty="0"/>
          </a:p>
        </p:txBody>
      </p:sp>
      <p:graphicFrame>
        <p:nvGraphicFramePr>
          <p:cNvPr id="2" name="Table 1">
            <a:extLst>
              <a:ext uri="{FF2B5EF4-FFF2-40B4-BE49-F238E27FC236}">
                <a16:creationId xmlns:a16="http://schemas.microsoft.com/office/drawing/2014/main" id="{F99CC150-A6F1-B869-E528-BDA37DFD3E2D}"/>
              </a:ext>
            </a:extLst>
          </p:cNvPr>
          <p:cNvGraphicFramePr>
            <a:graphicFrameLocks noGrp="1"/>
          </p:cNvGraphicFramePr>
          <p:nvPr>
            <p:extLst>
              <p:ext uri="{D42A27DB-BD31-4B8C-83A1-F6EECF244321}">
                <p14:modId xmlns:p14="http://schemas.microsoft.com/office/powerpoint/2010/main" val="1182379583"/>
              </p:ext>
            </p:extLst>
          </p:nvPr>
        </p:nvGraphicFramePr>
        <p:xfrm>
          <a:off x="276836" y="1023456"/>
          <a:ext cx="8632270" cy="3987343"/>
        </p:xfrm>
        <a:graphic>
          <a:graphicData uri="http://schemas.openxmlformats.org/drawingml/2006/table">
            <a:tbl>
              <a:tblPr>
                <a:tableStyleId>{40FE8716-26F0-4574-A3BE-1CC9830168C7}</a:tableStyleId>
              </a:tblPr>
              <a:tblGrid>
                <a:gridCol w="2239861">
                  <a:extLst>
                    <a:ext uri="{9D8B030D-6E8A-4147-A177-3AD203B41FA5}">
                      <a16:colId xmlns:a16="http://schemas.microsoft.com/office/drawing/2014/main" val="3059836342"/>
                    </a:ext>
                  </a:extLst>
                </a:gridCol>
                <a:gridCol w="1342239">
                  <a:extLst>
                    <a:ext uri="{9D8B030D-6E8A-4147-A177-3AD203B41FA5}">
                      <a16:colId xmlns:a16="http://schemas.microsoft.com/office/drawing/2014/main" val="1697504846"/>
                    </a:ext>
                  </a:extLst>
                </a:gridCol>
                <a:gridCol w="1132514">
                  <a:extLst>
                    <a:ext uri="{9D8B030D-6E8A-4147-A177-3AD203B41FA5}">
                      <a16:colId xmlns:a16="http://schemas.microsoft.com/office/drawing/2014/main" val="778858136"/>
                    </a:ext>
                  </a:extLst>
                </a:gridCol>
                <a:gridCol w="1417739">
                  <a:extLst>
                    <a:ext uri="{9D8B030D-6E8A-4147-A177-3AD203B41FA5}">
                      <a16:colId xmlns:a16="http://schemas.microsoft.com/office/drawing/2014/main" val="1048716042"/>
                    </a:ext>
                  </a:extLst>
                </a:gridCol>
                <a:gridCol w="1199626">
                  <a:extLst>
                    <a:ext uri="{9D8B030D-6E8A-4147-A177-3AD203B41FA5}">
                      <a16:colId xmlns:a16="http://schemas.microsoft.com/office/drawing/2014/main" val="3840392967"/>
                    </a:ext>
                  </a:extLst>
                </a:gridCol>
                <a:gridCol w="1300291">
                  <a:extLst>
                    <a:ext uri="{9D8B030D-6E8A-4147-A177-3AD203B41FA5}">
                      <a16:colId xmlns:a16="http://schemas.microsoft.com/office/drawing/2014/main" val="4051827632"/>
                    </a:ext>
                  </a:extLst>
                </a:gridCol>
              </a:tblGrid>
              <a:tr h="510990">
                <a:tc>
                  <a:txBody>
                    <a:bodyPr/>
                    <a:lstStyle/>
                    <a:p>
                      <a:pPr>
                        <a:lnSpc>
                          <a:spcPct val="115000"/>
                        </a:lnSpc>
                      </a:pPr>
                      <a:r>
                        <a:rPr lang="en-VN" sz="1000" dirty="0">
                          <a:effectLst/>
                        </a:rPr>
                        <a:t> </a:t>
                      </a:r>
                      <a:endParaRPr lang="en-VN" sz="1000" dirty="0">
                        <a:effectLst/>
                        <a:latin typeface="Arial" panose="020B0604020202020204" pitchFamily="34" charset="0"/>
                        <a:ea typeface="Arial" panose="020B0604020202020204" pitchFamily="34" charset="0"/>
                      </a:endParaRPr>
                    </a:p>
                  </a:txBody>
                  <a:tcPr marL="11547" marR="11547" marT="11547" marB="11547" anchor="b"/>
                </a:tc>
                <a:tc>
                  <a:txBody>
                    <a:bodyPr/>
                    <a:lstStyle/>
                    <a:p>
                      <a:pPr algn="ctr">
                        <a:lnSpc>
                          <a:spcPct val="115000"/>
                        </a:lnSpc>
                      </a:pPr>
                      <a:r>
                        <a:rPr lang="en-VN" sz="1000" b="1" dirty="0">
                          <a:solidFill>
                            <a:srgbClr val="000000"/>
                          </a:solidFill>
                          <a:effectLst/>
                        </a:rPr>
                        <a:t>Direct Alignment with Strategic Goals?</a:t>
                      </a:r>
                      <a:endParaRPr lang="en-VN" sz="1000" dirty="0">
                        <a:effectLst/>
                        <a:latin typeface="Arial" panose="020B0604020202020204" pitchFamily="34" charset="0"/>
                        <a:ea typeface="Arial" panose="020B0604020202020204" pitchFamily="34" charset="0"/>
                      </a:endParaRPr>
                    </a:p>
                  </a:txBody>
                  <a:tcPr marL="11547" marR="11547" marT="11547" marB="11547" anchor="b"/>
                </a:tc>
                <a:tc>
                  <a:txBody>
                    <a:bodyPr/>
                    <a:lstStyle/>
                    <a:p>
                      <a:pPr algn="ctr">
                        <a:lnSpc>
                          <a:spcPct val="115000"/>
                        </a:lnSpc>
                      </a:pPr>
                      <a:r>
                        <a:rPr lang="en-VN" sz="1000" b="1" dirty="0">
                          <a:effectLst/>
                        </a:rPr>
                        <a:t>Cost</a:t>
                      </a:r>
                      <a:endParaRPr lang="en-VN" sz="1000" dirty="0">
                        <a:effectLst/>
                        <a:latin typeface="Arial" panose="020B0604020202020204" pitchFamily="34" charset="0"/>
                        <a:ea typeface="Arial" panose="020B0604020202020204" pitchFamily="34" charset="0"/>
                      </a:endParaRPr>
                    </a:p>
                  </a:txBody>
                  <a:tcPr marL="11547" marR="11547" marT="11547" marB="11547" anchor="b"/>
                </a:tc>
                <a:tc>
                  <a:txBody>
                    <a:bodyPr/>
                    <a:lstStyle/>
                    <a:p>
                      <a:pPr algn="ctr">
                        <a:lnSpc>
                          <a:spcPct val="115000"/>
                        </a:lnSpc>
                      </a:pPr>
                      <a:r>
                        <a:rPr lang="en-VN" sz="1000" b="1">
                          <a:effectLst/>
                        </a:rPr>
                        <a:t>Complexity of Implementation</a:t>
                      </a:r>
                      <a:endParaRPr lang="en-VN" sz="1000">
                        <a:effectLst/>
                        <a:latin typeface="Arial" panose="020B0604020202020204" pitchFamily="34" charset="0"/>
                        <a:ea typeface="Arial" panose="020B0604020202020204" pitchFamily="34" charset="0"/>
                      </a:endParaRPr>
                    </a:p>
                  </a:txBody>
                  <a:tcPr marL="11547" marR="11547" marT="11547" marB="11547" anchor="b"/>
                </a:tc>
                <a:tc>
                  <a:txBody>
                    <a:bodyPr/>
                    <a:lstStyle/>
                    <a:p>
                      <a:pPr algn="ctr">
                        <a:lnSpc>
                          <a:spcPct val="115000"/>
                        </a:lnSpc>
                      </a:pPr>
                      <a:r>
                        <a:rPr lang="en-VN" sz="1000" b="1">
                          <a:effectLst/>
                        </a:rPr>
                        <a:t>Certainty of Value Capture</a:t>
                      </a:r>
                      <a:endParaRPr lang="en-VN" sz="1000">
                        <a:effectLst/>
                        <a:latin typeface="Arial" panose="020B0604020202020204" pitchFamily="34" charset="0"/>
                        <a:ea typeface="Arial" panose="020B0604020202020204" pitchFamily="34" charset="0"/>
                      </a:endParaRPr>
                    </a:p>
                  </a:txBody>
                  <a:tcPr marL="11547" marR="11547" marT="11547" marB="11547" anchor="b"/>
                </a:tc>
                <a:tc>
                  <a:txBody>
                    <a:bodyPr/>
                    <a:lstStyle/>
                    <a:p>
                      <a:pPr algn="ctr">
                        <a:lnSpc>
                          <a:spcPct val="115000"/>
                        </a:lnSpc>
                      </a:pPr>
                      <a:r>
                        <a:rPr lang="en-VN" sz="1000" b="1">
                          <a:effectLst/>
                        </a:rPr>
                        <a:t>Magnitude of Benefit</a:t>
                      </a:r>
                      <a:endParaRPr lang="en-VN" sz="1000">
                        <a:effectLst/>
                        <a:latin typeface="Arial" panose="020B0604020202020204" pitchFamily="34" charset="0"/>
                        <a:ea typeface="Arial" panose="020B0604020202020204" pitchFamily="34" charset="0"/>
                      </a:endParaRPr>
                    </a:p>
                  </a:txBody>
                  <a:tcPr marL="11547" marR="11547" marT="11547" marB="11547" anchor="b"/>
                </a:tc>
                <a:extLst>
                  <a:ext uri="{0D108BD9-81ED-4DB2-BD59-A6C34878D82A}">
                    <a16:rowId xmlns:a16="http://schemas.microsoft.com/office/drawing/2014/main" val="639669894"/>
                  </a:ext>
                </a:extLst>
              </a:tr>
              <a:tr h="215186">
                <a:tc>
                  <a:txBody>
                    <a:bodyPr/>
                    <a:lstStyle/>
                    <a:p>
                      <a:pPr>
                        <a:lnSpc>
                          <a:spcPct val="115000"/>
                        </a:lnSpc>
                      </a:pPr>
                      <a:r>
                        <a:rPr lang="en-VN" sz="1000" dirty="0">
                          <a:effectLst/>
                        </a:rPr>
                        <a:t> </a:t>
                      </a:r>
                      <a:endParaRPr lang="en-VN" sz="1000" dirty="0">
                        <a:effectLst/>
                        <a:latin typeface="Arial" panose="020B0604020202020204" pitchFamily="34" charset="0"/>
                        <a:ea typeface="Arial" panose="020B0604020202020204" pitchFamily="34" charset="0"/>
                      </a:endParaRPr>
                    </a:p>
                  </a:txBody>
                  <a:tcPr marL="11547" marR="11547" marT="11547" marB="11547" anchor="b"/>
                </a:tc>
                <a:tc>
                  <a:txBody>
                    <a:bodyPr/>
                    <a:lstStyle/>
                    <a:p>
                      <a:pPr algn="ctr">
                        <a:lnSpc>
                          <a:spcPct val="115000"/>
                        </a:lnSpc>
                      </a:pPr>
                      <a:r>
                        <a:rPr lang="en-VN" sz="1000" dirty="0">
                          <a:effectLst/>
                        </a:rPr>
                        <a:t>1=Low; 5=High</a:t>
                      </a:r>
                      <a:endParaRPr lang="en-VN" sz="1000" dirty="0">
                        <a:effectLst/>
                        <a:latin typeface="Arial" panose="020B0604020202020204" pitchFamily="34" charset="0"/>
                        <a:ea typeface="Arial" panose="020B0604020202020204" pitchFamily="34" charset="0"/>
                      </a:endParaRPr>
                    </a:p>
                  </a:txBody>
                  <a:tcPr marL="11547" marR="11547" marT="11547" marB="11547" anchor="b"/>
                </a:tc>
                <a:tc>
                  <a:txBody>
                    <a:bodyPr/>
                    <a:lstStyle/>
                    <a:p>
                      <a:pPr algn="ctr">
                        <a:lnSpc>
                          <a:spcPct val="115000"/>
                        </a:lnSpc>
                      </a:pPr>
                      <a:r>
                        <a:rPr lang="en-VN" sz="1000">
                          <a:effectLst/>
                        </a:rPr>
                        <a:t>1=High; 5=Low</a:t>
                      </a:r>
                      <a:endParaRPr lang="en-VN" sz="1000">
                        <a:effectLst/>
                        <a:latin typeface="Arial" panose="020B0604020202020204" pitchFamily="34" charset="0"/>
                        <a:ea typeface="Arial" panose="020B0604020202020204" pitchFamily="34" charset="0"/>
                      </a:endParaRPr>
                    </a:p>
                  </a:txBody>
                  <a:tcPr marL="11547" marR="11547" marT="11547" marB="11547" anchor="b"/>
                </a:tc>
                <a:tc>
                  <a:txBody>
                    <a:bodyPr/>
                    <a:lstStyle/>
                    <a:p>
                      <a:pPr algn="ctr">
                        <a:lnSpc>
                          <a:spcPct val="115000"/>
                        </a:lnSpc>
                      </a:pPr>
                      <a:r>
                        <a:rPr lang="en-VN" sz="1000">
                          <a:effectLst/>
                        </a:rPr>
                        <a:t>1=High; 5=Low</a:t>
                      </a:r>
                      <a:endParaRPr lang="en-VN" sz="1000">
                        <a:effectLst/>
                        <a:latin typeface="Arial" panose="020B0604020202020204" pitchFamily="34" charset="0"/>
                        <a:ea typeface="Arial" panose="020B0604020202020204" pitchFamily="34" charset="0"/>
                      </a:endParaRPr>
                    </a:p>
                  </a:txBody>
                  <a:tcPr marL="11547" marR="11547" marT="11547" marB="11547" anchor="b"/>
                </a:tc>
                <a:tc>
                  <a:txBody>
                    <a:bodyPr/>
                    <a:lstStyle/>
                    <a:p>
                      <a:pPr algn="ctr">
                        <a:lnSpc>
                          <a:spcPct val="115000"/>
                        </a:lnSpc>
                      </a:pPr>
                      <a:r>
                        <a:rPr lang="en-VN" sz="1000">
                          <a:effectLst/>
                        </a:rPr>
                        <a:t>1=Low; 5=High</a:t>
                      </a:r>
                      <a:endParaRPr lang="en-VN" sz="1000">
                        <a:effectLst/>
                        <a:latin typeface="Arial" panose="020B0604020202020204" pitchFamily="34" charset="0"/>
                        <a:ea typeface="Arial" panose="020B0604020202020204" pitchFamily="34" charset="0"/>
                      </a:endParaRPr>
                    </a:p>
                  </a:txBody>
                  <a:tcPr marL="11547" marR="11547" marT="11547" marB="11547" anchor="b"/>
                </a:tc>
                <a:tc>
                  <a:txBody>
                    <a:bodyPr/>
                    <a:lstStyle/>
                    <a:p>
                      <a:pPr algn="ctr">
                        <a:lnSpc>
                          <a:spcPct val="115000"/>
                        </a:lnSpc>
                      </a:pPr>
                      <a:r>
                        <a:rPr lang="en-VN" sz="1000">
                          <a:effectLst/>
                        </a:rPr>
                        <a:t>1=Small; 5=Large</a:t>
                      </a:r>
                      <a:endParaRPr lang="en-VN" sz="1000">
                        <a:effectLst/>
                        <a:latin typeface="Arial" panose="020B0604020202020204" pitchFamily="34" charset="0"/>
                        <a:ea typeface="Arial" panose="020B0604020202020204" pitchFamily="34" charset="0"/>
                      </a:endParaRPr>
                    </a:p>
                  </a:txBody>
                  <a:tcPr marL="11547" marR="11547" marT="11547" marB="11547" anchor="b"/>
                </a:tc>
                <a:extLst>
                  <a:ext uri="{0D108BD9-81ED-4DB2-BD59-A6C34878D82A}">
                    <a16:rowId xmlns:a16="http://schemas.microsoft.com/office/drawing/2014/main" val="1349530879"/>
                  </a:ext>
                </a:extLst>
              </a:tr>
              <a:tr h="609268">
                <a:tc>
                  <a:txBody>
                    <a:bodyPr/>
                    <a:lstStyle/>
                    <a:p>
                      <a:pPr>
                        <a:lnSpc>
                          <a:spcPct val="115000"/>
                        </a:lnSpc>
                      </a:pPr>
                      <a:r>
                        <a:rPr lang="en-VN" sz="1000" b="1" dirty="0">
                          <a:effectLst/>
                        </a:rPr>
                        <a:t>Project 1: Customer Segmentation for Targeted Marketing</a:t>
                      </a:r>
                      <a:endParaRPr lang="en-VN" sz="1000" dirty="0">
                        <a:effectLst/>
                        <a:latin typeface="Arial" panose="020B0604020202020204" pitchFamily="34" charset="0"/>
                        <a:ea typeface="Arial" panose="020B0604020202020204" pitchFamily="34" charset="0"/>
                      </a:endParaRPr>
                    </a:p>
                  </a:txBody>
                  <a:tcPr marL="11547" marR="11547" marT="11547" marB="11547" anchor="ctr"/>
                </a:tc>
                <a:tc>
                  <a:txBody>
                    <a:bodyPr/>
                    <a:lstStyle/>
                    <a:p>
                      <a:pPr>
                        <a:lnSpc>
                          <a:spcPct val="115000"/>
                        </a:lnSpc>
                      </a:pPr>
                      <a:r>
                        <a:rPr lang="en-VN" sz="1000" dirty="0">
                          <a:effectLst/>
                        </a:rPr>
                        <a:t>5</a:t>
                      </a:r>
                      <a:endParaRPr lang="en-VN" sz="1000" dirty="0">
                        <a:effectLst/>
                        <a:latin typeface="Arial" panose="020B0604020202020204" pitchFamily="34" charset="0"/>
                        <a:ea typeface="Arial" panose="020B0604020202020204" pitchFamily="34" charset="0"/>
                      </a:endParaRPr>
                    </a:p>
                  </a:txBody>
                  <a:tcPr marL="11547" marR="11547" marT="11547" marB="11547" anchor="ctr"/>
                </a:tc>
                <a:tc>
                  <a:txBody>
                    <a:bodyPr/>
                    <a:lstStyle/>
                    <a:p>
                      <a:pPr>
                        <a:lnSpc>
                          <a:spcPct val="115000"/>
                        </a:lnSpc>
                      </a:pPr>
                      <a:r>
                        <a:rPr lang="en-VN" sz="1000" dirty="0">
                          <a:effectLst/>
                        </a:rPr>
                        <a:t>3</a:t>
                      </a:r>
                      <a:endParaRPr lang="en-VN" sz="1000" dirty="0">
                        <a:effectLst/>
                        <a:latin typeface="Arial" panose="020B0604020202020204" pitchFamily="34" charset="0"/>
                        <a:ea typeface="Arial" panose="020B0604020202020204" pitchFamily="34" charset="0"/>
                      </a:endParaRPr>
                    </a:p>
                  </a:txBody>
                  <a:tcPr marL="11547" marR="11547" marT="11547" marB="11547" anchor="ctr"/>
                </a:tc>
                <a:tc>
                  <a:txBody>
                    <a:bodyPr/>
                    <a:lstStyle/>
                    <a:p>
                      <a:pPr>
                        <a:lnSpc>
                          <a:spcPct val="115000"/>
                        </a:lnSpc>
                      </a:pPr>
                      <a:r>
                        <a:rPr lang="en-VN" sz="1000" dirty="0">
                          <a:effectLst/>
                        </a:rPr>
                        <a:t>3</a:t>
                      </a:r>
                      <a:endParaRPr lang="en-VN" sz="1000" dirty="0">
                        <a:effectLst/>
                        <a:latin typeface="Arial" panose="020B0604020202020204" pitchFamily="34" charset="0"/>
                        <a:ea typeface="Arial" panose="020B0604020202020204" pitchFamily="34" charset="0"/>
                      </a:endParaRPr>
                    </a:p>
                  </a:txBody>
                  <a:tcPr marL="11547" marR="11547" marT="11547" marB="11547" anchor="ctr"/>
                </a:tc>
                <a:tc>
                  <a:txBody>
                    <a:bodyPr/>
                    <a:lstStyle/>
                    <a:p>
                      <a:pPr>
                        <a:lnSpc>
                          <a:spcPct val="115000"/>
                        </a:lnSpc>
                      </a:pPr>
                      <a:r>
                        <a:rPr lang="en-VN" sz="1000">
                          <a:effectLst/>
                        </a:rPr>
                        <a:t>4</a:t>
                      </a:r>
                      <a:endParaRPr lang="en-VN" sz="1000">
                        <a:effectLst/>
                        <a:latin typeface="Arial" panose="020B0604020202020204" pitchFamily="34" charset="0"/>
                        <a:ea typeface="Arial" panose="020B0604020202020204" pitchFamily="34" charset="0"/>
                      </a:endParaRPr>
                    </a:p>
                  </a:txBody>
                  <a:tcPr marL="11547" marR="11547" marT="11547" marB="11547" anchor="ctr"/>
                </a:tc>
                <a:tc>
                  <a:txBody>
                    <a:bodyPr/>
                    <a:lstStyle/>
                    <a:p>
                      <a:pPr>
                        <a:lnSpc>
                          <a:spcPct val="115000"/>
                        </a:lnSpc>
                      </a:pPr>
                      <a:r>
                        <a:rPr lang="en-VN" sz="1000">
                          <a:effectLst/>
                        </a:rPr>
                        <a:t>4</a:t>
                      </a:r>
                      <a:endParaRPr lang="en-VN" sz="1000">
                        <a:effectLst/>
                        <a:latin typeface="Arial" panose="020B0604020202020204" pitchFamily="34" charset="0"/>
                        <a:ea typeface="Arial" panose="020B0604020202020204" pitchFamily="34" charset="0"/>
                      </a:endParaRPr>
                    </a:p>
                  </a:txBody>
                  <a:tcPr marL="11547" marR="11547" marT="11547" marB="11547" anchor="ctr"/>
                </a:tc>
                <a:extLst>
                  <a:ext uri="{0D108BD9-81ED-4DB2-BD59-A6C34878D82A}">
                    <a16:rowId xmlns:a16="http://schemas.microsoft.com/office/drawing/2014/main" val="651650647"/>
                  </a:ext>
                </a:extLst>
              </a:tr>
              <a:tr h="510658">
                <a:tc>
                  <a:txBody>
                    <a:bodyPr/>
                    <a:lstStyle/>
                    <a:p>
                      <a:pPr>
                        <a:lnSpc>
                          <a:spcPct val="115000"/>
                        </a:lnSpc>
                      </a:pPr>
                      <a:r>
                        <a:rPr lang="en-VN" sz="1000" b="1">
                          <a:effectLst/>
                        </a:rPr>
                        <a:t>Project 2: Predictive Analytics for Sales Forecasting</a:t>
                      </a:r>
                      <a:endParaRPr lang="en-VN" sz="1000">
                        <a:effectLst/>
                        <a:latin typeface="Arial" panose="020B0604020202020204" pitchFamily="34" charset="0"/>
                        <a:ea typeface="Arial" panose="020B0604020202020204" pitchFamily="34" charset="0"/>
                      </a:endParaRPr>
                    </a:p>
                  </a:txBody>
                  <a:tcPr marL="11547" marR="11547" marT="11547" marB="11547" anchor="ctr"/>
                </a:tc>
                <a:tc>
                  <a:txBody>
                    <a:bodyPr/>
                    <a:lstStyle/>
                    <a:p>
                      <a:pPr>
                        <a:lnSpc>
                          <a:spcPct val="115000"/>
                        </a:lnSpc>
                      </a:pPr>
                      <a:r>
                        <a:rPr lang="en-VN" sz="1000" dirty="0">
                          <a:effectLst/>
                        </a:rPr>
                        <a:t>5</a:t>
                      </a:r>
                      <a:endParaRPr lang="en-VN" sz="1000" dirty="0">
                        <a:effectLst/>
                        <a:latin typeface="Arial" panose="020B0604020202020204" pitchFamily="34" charset="0"/>
                        <a:ea typeface="Arial" panose="020B0604020202020204" pitchFamily="34" charset="0"/>
                      </a:endParaRPr>
                    </a:p>
                  </a:txBody>
                  <a:tcPr marL="11547" marR="11547" marT="11547" marB="11547" anchor="ctr"/>
                </a:tc>
                <a:tc>
                  <a:txBody>
                    <a:bodyPr/>
                    <a:lstStyle/>
                    <a:p>
                      <a:pPr>
                        <a:lnSpc>
                          <a:spcPct val="115000"/>
                        </a:lnSpc>
                      </a:pPr>
                      <a:r>
                        <a:rPr lang="en-VN" sz="1000" dirty="0">
                          <a:effectLst/>
                        </a:rPr>
                        <a:t>4</a:t>
                      </a:r>
                      <a:endParaRPr lang="en-VN" sz="1000" dirty="0">
                        <a:effectLst/>
                        <a:latin typeface="Arial" panose="020B0604020202020204" pitchFamily="34" charset="0"/>
                        <a:ea typeface="Arial" panose="020B0604020202020204" pitchFamily="34" charset="0"/>
                      </a:endParaRPr>
                    </a:p>
                  </a:txBody>
                  <a:tcPr marL="11547" marR="11547" marT="11547" marB="11547" anchor="ctr"/>
                </a:tc>
                <a:tc>
                  <a:txBody>
                    <a:bodyPr/>
                    <a:lstStyle/>
                    <a:p>
                      <a:pPr>
                        <a:lnSpc>
                          <a:spcPct val="115000"/>
                        </a:lnSpc>
                      </a:pPr>
                      <a:r>
                        <a:rPr lang="en-VN" sz="1000" dirty="0">
                          <a:effectLst/>
                        </a:rPr>
                        <a:t>3</a:t>
                      </a:r>
                      <a:endParaRPr lang="en-VN" sz="1000" dirty="0">
                        <a:effectLst/>
                        <a:latin typeface="Arial" panose="020B0604020202020204" pitchFamily="34" charset="0"/>
                        <a:ea typeface="Arial" panose="020B0604020202020204" pitchFamily="34" charset="0"/>
                      </a:endParaRPr>
                    </a:p>
                  </a:txBody>
                  <a:tcPr marL="11547" marR="11547" marT="11547" marB="11547" anchor="ctr"/>
                </a:tc>
                <a:tc>
                  <a:txBody>
                    <a:bodyPr/>
                    <a:lstStyle/>
                    <a:p>
                      <a:pPr>
                        <a:lnSpc>
                          <a:spcPct val="115000"/>
                        </a:lnSpc>
                      </a:pPr>
                      <a:r>
                        <a:rPr lang="en-VN" sz="1000">
                          <a:effectLst/>
                        </a:rPr>
                        <a:t>4</a:t>
                      </a:r>
                      <a:endParaRPr lang="en-VN" sz="1000">
                        <a:effectLst/>
                        <a:latin typeface="Arial" panose="020B0604020202020204" pitchFamily="34" charset="0"/>
                        <a:ea typeface="Arial" panose="020B0604020202020204" pitchFamily="34" charset="0"/>
                      </a:endParaRPr>
                    </a:p>
                  </a:txBody>
                  <a:tcPr marL="11547" marR="11547" marT="11547" marB="11547" anchor="ctr"/>
                </a:tc>
                <a:tc>
                  <a:txBody>
                    <a:bodyPr/>
                    <a:lstStyle/>
                    <a:p>
                      <a:pPr>
                        <a:lnSpc>
                          <a:spcPct val="115000"/>
                        </a:lnSpc>
                      </a:pPr>
                      <a:r>
                        <a:rPr lang="en-VN" sz="1000">
                          <a:effectLst/>
                        </a:rPr>
                        <a:t>5</a:t>
                      </a:r>
                      <a:endParaRPr lang="en-VN" sz="1000">
                        <a:effectLst/>
                        <a:latin typeface="Arial" panose="020B0604020202020204" pitchFamily="34" charset="0"/>
                        <a:ea typeface="Arial" panose="020B0604020202020204" pitchFamily="34" charset="0"/>
                      </a:endParaRPr>
                    </a:p>
                  </a:txBody>
                  <a:tcPr marL="11547" marR="11547" marT="11547" marB="11547" anchor="ctr"/>
                </a:tc>
                <a:extLst>
                  <a:ext uri="{0D108BD9-81ED-4DB2-BD59-A6C34878D82A}">
                    <a16:rowId xmlns:a16="http://schemas.microsoft.com/office/drawing/2014/main" val="3413005525"/>
                  </a:ext>
                </a:extLst>
              </a:tr>
              <a:tr h="609268">
                <a:tc>
                  <a:txBody>
                    <a:bodyPr/>
                    <a:lstStyle/>
                    <a:p>
                      <a:pPr>
                        <a:lnSpc>
                          <a:spcPct val="115000"/>
                        </a:lnSpc>
                      </a:pPr>
                      <a:r>
                        <a:rPr lang="en-VN" sz="1000" b="1" dirty="0">
                          <a:effectLst/>
                        </a:rPr>
                        <a:t>Project 3: Supply Chain Optimization Using Predictive Maintenance</a:t>
                      </a:r>
                      <a:endParaRPr lang="en-VN" sz="1000" dirty="0">
                        <a:effectLst/>
                        <a:latin typeface="Arial" panose="020B0604020202020204" pitchFamily="34" charset="0"/>
                        <a:ea typeface="Arial" panose="020B0604020202020204" pitchFamily="34" charset="0"/>
                      </a:endParaRPr>
                    </a:p>
                  </a:txBody>
                  <a:tcPr marL="11547" marR="11547" marT="11547" marB="11547" anchor="ctr"/>
                </a:tc>
                <a:tc>
                  <a:txBody>
                    <a:bodyPr/>
                    <a:lstStyle/>
                    <a:p>
                      <a:pPr>
                        <a:lnSpc>
                          <a:spcPct val="115000"/>
                        </a:lnSpc>
                      </a:pPr>
                      <a:r>
                        <a:rPr lang="en-VN" sz="1000" dirty="0">
                          <a:effectLst/>
                        </a:rPr>
                        <a:t>4</a:t>
                      </a:r>
                      <a:endParaRPr lang="en-VN" sz="1000" dirty="0">
                        <a:effectLst/>
                        <a:latin typeface="Arial" panose="020B0604020202020204" pitchFamily="34" charset="0"/>
                        <a:ea typeface="Arial" panose="020B0604020202020204" pitchFamily="34" charset="0"/>
                      </a:endParaRPr>
                    </a:p>
                  </a:txBody>
                  <a:tcPr marL="11547" marR="11547" marT="11547" marB="11547" anchor="ctr"/>
                </a:tc>
                <a:tc>
                  <a:txBody>
                    <a:bodyPr/>
                    <a:lstStyle/>
                    <a:p>
                      <a:pPr>
                        <a:lnSpc>
                          <a:spcPct val="115000"/>
                        </a:lnSpc>
                      </a:pPr>
                      <a:r>
                        <a:rPr lang="en-VN" sz="1000" dirty="0">
                          <a:effectLst/>
                        </a:rPr>
                        <a:t>2</a:t>
                      </a:r>
                      <a:endParaRPr lang="en-VN" sz="1000" dirty="0">
                        <a:effectLst/>
                        <a:latin typeface="Arial" panose="020B0604020202020204" pitchFamily="34" charset="0"/>
                        <a:ea typeface="Arial" panose="020B0604020202020204" pitchFamily="34" charset="0"/>
                      </a:endParaRPr>
                    </a:p>
                  </a:txBody>
                  <a:tcPr marL="11547" marR="11547" marT="11547" marB="11547" anchor="ctr"/>
                </a:tc>
                <a:tc>
                  <a:txBody>
                    <a:bodyPr/>
                    <a:lstStyle/>
                    <a:p>
                      <a:pPr>
                        <a:lnSpc>
                          <a:spcPct val="115000"/>
                        </a:lnSpc>
                      </a:pPr>
                      <a:r>
                        <a:rPr lang="en-VN" sz="1000" dirty="0">
                          <a:effectLst/>
                        </a:rPr>
                        <a:t>4</a:t>
                      </a:r>
                      <a:endParaRPr lang="en-VN" sz="1000" dirty="0">
                        <a:effectLst/>
                        <a:latin typeface="Arial" panose="020B0604020202020204" pitchFamily="34" charset="0"/>
                        <a:ea typeface="Arial" panose="020B0604020202020204" pitchFamily="34" charset="0"/>
                      </a:endParaRPr>
                    </a:p>
                  </a:txBody>
                  <a:tcPr marL="11547" marR="11547" marT="11547" marB="11547" anchor="ctr"/>
                </a:tc>
                <a:tc>
                  <a:txBody>
                    <a:bodyPr/>
                    <a:lstStyle/>
                    <a:p>
                      <a:pPr>
                        <a:lnSpc>
                          <a:spcPct val="115000"/>
                        </a:lnSpc>
                      </a:pPr>
                      <a:r>
                        <a:rPr lang="en-VN" sz="1000" dirty="0">
                          <a:effectLst/>
                        </a:rPr>
                        <a:t>4</a:t>
                      </a:r>
                      <a:endParaRPr lang="en-VN" sz="1000" dirty="0">
                        <a:effectLst/>
                        <a:latin typeface="Arial" panose="020B0604020202020204" pitchFamily="34" charset="0"/>
                        <a:ea typeface="Arial" panose="020B0604020202020204" pitchFamily="34" charset="0"/>
                      </a:endParaRPr>
                    </a:p>
                  </a:txBody>
                  <a:tcPr marL="11547" marR="11547" marT="11547" marB="11547" anchor="ctr"/>
                </a:tc>
                <a:tc>
                  <a:txBody>
                    <a:bodyPr/>
                    <a:lstStyle/>
                    <a:p>
                      <a:pPr>
                        <a:lnSpc>
                          <a:spcPct val="115000"/>
                        </a:lnSpc>
                      </a:pPr>
                      <a:r>
                        <a:rPr lang="en-VN" sz="1000">
                          <a:effectLst/>
                        </a:rPr>
                        <a:t>5</a:t>
                      </a:r>
                      <a:endParaRPr lang="en-VN" sz="1000">
                        <a:effectLst/>
                        <a:latin typeface="Arial" panose="020B0604020202020204" pitchFamily="34" charset="0"/>
                        <a:ea typeface="Arial" panose="020B0604020202020204" pitchFamily="34" charset="0"/>
                      </a:endParaRPr>
                    </a:p>
                  </a:txBody>
                  <a:tcPr marL="11547" marR="11547" marT="11547" marB="11547" anchor="ctr"/>
                </a:tc>
                <a:extLst>
                  <a:ext uri="{0D108BD9-81ED-4DB2-BD59-A6C34878D82A}">
                    <a16:rowId xmlns:a16="http://schemas.microsoft.com/office/drawing/2014/main" val="129549509"/>
                  </a:ext>
                </a:extLst>
              </a:tr>
              <a:tr h="510658">
                <a:tc>
                  <a:txBody>
                    <a:bodyPr/>
                    <a:lstStyle/>
                    <a:p>
                      <a:pPr>
                        <a:lnSpc>
                          <a:spcPct val="115000"/>
                        </a:lnSpc>
                      </a:pPr>
                      <a:r>
                        <a:rPr lang="en-VN" sz="1000" b="1">
                          <a:effectLst/>
                        </a:rPr>
                        <a:t>Project 4: Inventory Optimization with Demand Forecasting</a:t>
                      </a:r>
                      <a:endParaRPr lang="en-VN" sz="1000">
                        <a:effectLst/>
                        <a:latin typeface="Arial" panose="020B0604020202020204" pitchFamily="34" charset="0"/>
                        <a:ea typeface="Arial" panose="020B0604020202020204" pitchFamily="34" charset="0"/>
                      </a:endParaRPr>
                    </a:p>
                  </a:txBody>
                  <a:tcPr marL="11547" marR="11547" marT="11547" marB="11547" anchor="ctr"/>
                </a:tc>
                <a:tc>
                  <a:txBody>
                    <a:bodyPr/>
                    <a:lstStyle/>
                    <a:p>
                      <a:pPr>
                        <a:lnSpc>
                          <a:spcPct val="115000"/>
                        </a:lnSpc>
                      </a:pPr>
                      <a:r>
                        <a:rPr lang="en-VN" sz="1000">
                          <a:effectLst/>
                        </a:rPr>
                        <a:t>5</a:t>
                      </a:r>
                      <a:endParaRPr lang="en-VN" sz="1000">
                        <a:effectLst/>
                        <a:latin typeface="Arial" panose="020B0604020202020204" pitchFamily="34" charset="0"/>
                        <a:ea typeface="Arial" panose="020B0604020202020204" pitchFamily="34" charset="0"/>
                      </a:endParaRPr>
                    </a:p>
                  </a:txBody>
                  <a:tcPr marL="11547" marR="11547" marT="11547" marB="11547" anchor="ctr"/>
                </a:tc>
                <a:tc>
                  <a:txBody>
                    <a:bodyPr/>
                    <a:lstStyle/>
                    <a:p>
                      <a:pPr>
                        <a:lnSpc>
                          <a:spcPct val="115000"/>
                        </a:lnSpc>
                      </a:pPr>
                      <a:r>
                        <a:rPr lang="en-VN" sz="1000" dirty="0">
                          <a:effectLst/>
                        </a:rPr>
                        <a:t>3</a:t>
                      </a:r>
                      <a:endParaRPr lang="en-VN" sz="1000" dirty="0">
                        <a:effectLst/>
                        <a:latin typeface="Arial" panose="020B0604020202020204" pitchFamily="34" charset="0"/>
                        <a:ea typeface="Arial" panose="020B0604020202020204" pitchFamily="34" charset="0"/>
                      </a:endParaRPr>
                    </a:p>
                  </a:txBody>
                  <a:tcPr marL="11547" marR="11547" marT="11547" marB="11547" anchor="ctr"/>
                </a:tc>
                <a:tc>
                  <a:txBody>
                    <a:bodyPr/>
                    <a:lstStyle/>
                    <a:p>
                      <a:pPr>
                        <a:lnSpc>
                          <a:spcPct val="115000"/>
                        </a:lnSpc>
                      </a:pPr>
                      <a:r>
                        <a:rPr lang="en-VN" sz="1000">
                          <a:effectLst/>
                        </a:rPr>
                        <a:t>3</a:t>
                      </a:r>
                      <a:endParaRPr lang="en-VN" sz="1000">
                        <a:effectLst/>
                        <a:latin typeface="Arial" panose="020B0604020202020204" pitchFamily="34" charset="0"/>
                        <a:ea typeface="Arial" panose="020B0604020202020204" pitchFamily="34" charset="0"/>
                      </a:endParaRPr>
                    </a:p>
                  </a:txBody>
                  <a:tcPr marL="11547" marR="11547" marT="11547" marB="11547" anchor="ctr"/>
                </a:tc>
                <a:tc>
                  <a:txBody>
                    <a:bodyPr/>
                    <a:lstStyle/>
                    <a:p>
                      <a:pPr>
                        <a:lnSpc>
                          <a:spcPct val="115000"/>
                        </a:lnSpc>
                      </a:pPr>
                      <a:r>
                        <a:rPr lang="en-VN" sz="1000" dirty="0">
                          <a:effectLst/>
                        </a:rPr>
                        <a:t>4</a:t>
                      </a:r>
                      <a:endParaRPr lang="en-VN" sz="1000" dirty="0">
                        <a:effectLst/>
                        <a:latin typeface="Arial" panose="020B0604020202020204" pitchFamily="34" charset="0"/>
                        <a:ea typeface="Arial" panose="020B0604020202020204" pitchFamily="34" charset="0"/>
                      </a:endParaRPr>
                    </a:p>
                  </a:txBody>
                  <a:tcPr marL="11547" marR="11547" marT="11547" marB="11547" anchor="ctr"/>
                </a:tc>
                <a:tc>
                  <a:txBody>
                    <a:bodyPr/>
                    <a:lstStyle/>
                    <a:p>
                      <a:pPr>
                        <a:lnSpc>
                          <a:spcPct val="115000"/>
                        </a:lnSpc>
                      </a:pPr>
                      <a:r>
                        <a:rPr lang="en-VN" sz="1000" dirty="0">
                          <a:effectLst/>
                        </a:rPr>
                        <a:t>4</a:t>
                      </a:r>
                      <a:endParaRPr lang="en-VN" sz="1000" dirty="0">
                        <a:effectLst/>
                        <a:latin typeface="Arial" panose="020B0604020202020204" pitchFamily="34" charset="0"/>
                        <a:ea typeface="Arial" panose="020B0604020202020204" pitchFamily="34" charset="0"/>
                      </a:endParaRPr>
                    </a:p>
                  </a:txBody>
                  <a:tcPr marL="11547" marR="11547" marT="11547" marB="11547" anchor="ctr"/>
                </a:tc>
                <a:extLst>
                  <a:ext uri="{0D108BD9-81ED-4DB2-BD59-A6C34878D82A}">
                    <a16:rowId xmlns:a16="http://schemas.microsoft.com/office/drawing/2014/main" val="1081019548"/>
                  </a:ext>
                </a:extLst>
              </a:tr>
              <a:tr h="609268">
                <a:tc>
                  <a:txBody>
                    <a:bodyPr/>
                    <a:lstStyle/>
                    <a:p>
                      <a:pPr>
                        <a:lnSpc>
                          <a:spcPct val="115000"/>
                        </a:lnSpc>
                      </a:pPr>
                      <a:r>
                        <a:rPr lang="en-VN" sz="1000" b="1">
                          <a:effectLst/>
                        </a:rPr>
                        <a:t>Project 5: Credit Risk Modeling for Customer Financial Health</a:t>
                      </a:r>
                      <a:endParaRPr lang="en-VN" sz="1000">
                        <a:effectLst/>
                        <a:latin typeface="Arial" panose="020B0604020202020204" pitchFamily="34" charset="0"/>
                        <a:ea typeface="Arial" panose="020B0604020202020204" pitchFamily="34" charset="0"/>
                      </a:endParaRPr>
                    </a:p>
                  </a:txBody>
                  <a:tcPr marL="11547" marR="11547" marT="11547" marB="11547" anchor="ctr"/>
                </a:tc>
                <a:tc>
                  <a:txBody>
                    <a:bodyPr/>
                    <a:lstStyle/>
                    <a:p>
                      <a:pPr>
                        <a:lnSpc>
                          <a:spcPct val="115000"/>
                        </a:lnSpc>
                      </a:pPr>
                      <a:r>
                        <a:rPr lang="en-VN" sz="1000">
                          <a:effectLst/>
                        </a:rPr>
                        <a:t>5</a:t>
                      </a:r>
                      <a:endParaRPr lang="en-VN" sz="1000">
                        <a:effectLst/>
                        <a:latin typeface="Arial" panose="020B0604020202020204" pitchFamily="34" charset="0"/>
                        <a:ea typeface="Arial" panose="020B0604020202020204" pitchFamily="34" charset="0"/>
                      </a:endParaRPr>
                    </a:p>
                  </a:txBody>
                  <a:tcPr marL="11547" marR="11547" marT="11547" marB="11547" anchor="ctr"/>
                </a:tc>
                <a:tc>
                  <a:txBody>
                    <a:bodyPr/>
                    <a:lstStyle/>
                    <a:p>
                      <a:pPr>
                        <a:lnSpc>
                          <a:spcPct val="115000"/>
                        </a:lnSpc>
                      </a:pPr>
                      <a:r>
                        <a:rPr lang="en-VN" sz="1000" dirty="0">
                          <a:effectLst/>
                        </a:rPr>
                        <a:t>3</a:t>
                      </a:r>
                      <a:endParaRPr lang="en-VN" sz="1000" dirty="0">
                        <a:effectLst/>
                        <a:latin typeface="Arial" panose="020B0604020202020204" pitchFamily="34" charset="0"/>
                        <a:ea typeface="Arial" panose="020B0604020202020204" pitchFamily="34" charset="0"/>
                      </a:endParaRPr>
                    </a:p>
                  </a:txBody>
                  <a:tcPr marL="11547" marR="11547" marT="11547" marB="11547" anchor="ctr"/>
                </a:tc>
                <a:tc>
                  <a:txBody>
                    <a:bodyPr/>
                    <a:lstStyle/>
                    <a:p>
                      <a:pPr>
                        <a:lnSpc>
                          <a:spcPct val="115000"/>
                        </a:lnSpc>
                      </a:pPr>
                      <a:r>
                        <a:rPr lang="en-VN" sz="1000" dirty="0">
                          <a:effectLst/>
                        </a:rPr>
                        <a:t>4</a:t>
                      </a:r>
                      <a:endParaRPr lang="en-VN" sz="1000" dirty="0">
                        <a:effectLst/>
                        <a:latin typeface="Arial" panose="020B0604020202020204" pitchFamily="34" charset="0"/>
                        <a:ea typeface="Arial" panose="020B0604020202020204" pitchFamily="34" charset="0"/>
                      </a:endParaRPr>
                    </a:p>
                  </a:txBody>
                  <a:tcPr marL="11547" marR="11547" marT="11547" marB="11547" anchor="ctr"/>
                </a:tc>
                <a:tc>
                  <a:txBody>
                    <a:bodyPr/>
                    <a:lstStyle/>
                    <a:p>
                      <a:pPr>
                        <a:lnSpc>
                          <a:spcPct val="115000"/>
                        </a:lnSpc>
                      </a:pPr>
                      <a:r>
                        <a:rPr lang="en-VN" sz="1000" dirty="0">
                          <a:effectLst/>
                        </a:rPr>
                        <a:t>5</a:t>
                      </a:r>
                      <a:endParaRPr lang="en-VN" sz="1000" dirty="0">
                        <a:effectLst/>
                        <a:latin typeface="Arial" panose="020B0604020202020204" pitchFamily="34" charset="0"/>
                        <a:ea typeface="Arial" panose="020B0604020202020204" pitchFamily="34" charset="0"/>
                      </a:endParaRPr>
                    </a:p>
                  </a:txBody>
                  <a:tcPr marL="11547" marR="11547" marT="11547" marB="11547" anchor="ctr"/>
                </a:tc>
                <a:tc>
                  <a:txBody>
                    <a:bodyPr/>
                    <a:lstStyle/>
                    <a:p>
                      <a:pPr>
                        <a:lnSpc>
                          <a:spcPct val="115000"/>
                        </a:lnSpc>
                      </a:pPr>
                      <a:r>
                        <a:rPr lang="en-VN" sz="1000" dirty="0">
                          <a:effectLst/>
                        </a:rPr>
                        <a:t>5</a:t>
                      </a:r>
                      <a:endParaRPr lang="en-VN" sz="1000" dirty="0">
                        <a:effectLst/>
                        <a:latin typeface="Arial" panose="020B0604020202020204" pitchFamily="34" charset="0"/>
                        <a:ea typeface="Arial" panose="020B0604020202020204" pitchFamily="34" charset="0"/>
                      </a:endParaRPr>
                    </a:p>
                  </a:txBody>
                  <a:tcPr marL="11547" marR="11547" marT="11547" marB="11547" anchor="ctr"/>
                </a:tc>
                <a:extLst>
                  <a:ext uri="{0D108BD9-81ED-4DB2-BD59-A6C34878D82A}">
                    <a16:rowId xmlns:a16="http://schemas.microsoft.com/office/drawing/2014/main" val="2354650093"/>
                  </a:ext>
                </a:extLst>
              </a:tr>
              <a:tr h="412047">
                <a:tc>
                  <a:txBody>
                    <a:bodyPr/>
                    <a:lstStyle/>
                    <a:p>
                      <a:pPr>
                        <a:lnSpc>
                          <a:spcPct val="115000"/>
                        </a:lnSpc>
                      </a:pPr>
                      <a:r>
                        <a:rPr lang="en-VN" sz="1000" b="1" dirty="0">
                          <a:effectLst/>
                        </a:rPr>
                        <a:t>Project 6: Fraud Detection System</a:t>
                      </a:r>
                      <a:endParaRPr lang="en-VN" sz="1000" dirty="0">
                        <a:effectLst/>
                        <a:latin typeface="Arial" panose="020B0604020202020204" pitchFamily="34" charset="0"/>
                        <a:ea typeface="Arial" panose="020B0604020202020204" pitchFamily="34" charset="0"/>
                      </a:endParaRPr>
                    </a:p>
                  </a:txBody>
                  <a:tcPr marL="11547" marR="11547" marT="11547" marB="11547" anchor="ctr"/>
                </a:tc>
                <a:tc>
                  <a:txBody>
                    <a:bodyPr/>
                    <a:lstStyle/>
                    <a:p>
                      <a:pPr>
                        <a:lnSpc>
                          <a:spcPct val="115000"/>
                        </a:lnSpc>
                      </a:pPr>
                      <a:r>
                        <a:rPr lang="en-VN" sz="1000">
                          <a:effectLst/>
                        </a:rPr>
                        <a:t>5</a:t>
                      </a:r>
                      <a:endParaRPr lang="en-VN" sz="1000">
                        <a:effectLst/>
                        <a:latin typeface="Arial" panose="020B0604020202020204" pitchFamily="34" charset="0"/>
                        <a:ea typeface="Arial" panose="020B0604020202020204" pitchFamily="34" charset="0"/>
                      </a:endParaRPr>
                    </a:p>
                  </a:txBody>
                  <a:tcPr marL="11547" marR="11547" marT="11547" marB="11547" anchor="ctr"/>
                </a:tc>
                <a:tc>
                  <a:txBody>
                    <a:bodyPr/>
                    <a:lstStyle/>
                    <a:p>
                      <a:pPr>
                        <a:lnSpc>
                          <a:spcPct val="115000"/>
                        </a:lnSpc>
                      </a:pPr>
                      <a:r>
                        <a:rPr lang="en-VN" sz="1000">
                          <a:effectLst/>
                        </a:rPr>
                        <a:t>2</a:t>
                      </a:r>
                      <a:endParaRPr lang="en-VN" sz="1000">
                        <a:effectLst/>
                        <a:latin typeface="Arial" panose="020B0604020202020204" pitchFamily="34" charset="0"/>
                        <a:ea typeface="Arial" panose="020B0604020202020204" pitchFamily="34" charset="0"/>
                      </a:endParaRPr>
                    </a:p>
                  </a:txBody>
                  <a:tcPr marL="11547" marR="11547" marT="11547" marB="11547" anchor="ctr"/>
                </a:tc>
                <a:tc>
                  <a:txBody>
                    <a:bodyPr/>
                    <a:lstStyle/>
                    <a:p>
                      <a:pPr>
                        <a:lnSpc>
                          <a:spcPct val="115000"/>
                        </a:lnSpc>
                      </a:pPr>
                      <a:r>
                        <a:rPr lang="en-VN" sz="1000" dirty="0">
                          <a:effectLst/>
                        </a:rPr>
                        <a:t>5</a:t>
                      </a:r>
                      <a:endParaRPr lang="en-VN" sz="1000" dirty="0">
                        <a:effectLst/>
                        <a:latin typeface="Arial" panose="020B0604020202020204" pitchFamily="34" charset="0"/>
                        <a:ea typeface="Arial" panose="020B0604020202020204" pitchFamily="34" charset="0"/>
                      </a:endParaRPr>
                    </a:p>
                  </a:txBody>
                  <a:tcPr marL="11547" marR="11547" marT="11547" marB="11547" anchor="ctr"/>
                </a:tc>
                <a:tc>
                  <a:txBody>
                    <a:bodyPr/>
                    <a:lstStyle/>
                    <a:p>
                      <a:pPr>
                        <a:lnSpc>
                          <a:spcPct val="115000"/>
                        </a:lnSpc>
                      </a:pPr>
                      <a:r>
                        <a:rPr lang="en-VN" sz="1000" dirty="0">
                          <a:effectLst/>
                        </a:rPr>
                        <a:t>5</a:t>
                      </a:r>
                      <a:endParaRPr lang="en-VN" sz="1000" dirty="0">
                        <a:effectLst/>
                        <a:latin typeface="Arial" panose="020B0604020202020204" pitchFamily="34" charset="0"/>
                        <a:ea typeface="Arial" panose="020B0604020202020204" pitchFamily="34" charset="0"/>
                      </a:endParaRPr>
                    </a:p>
                  </a:txBody>
                  <a:tcPr marL="11547" marR="11547" marT="11547" marB="11547" anchor="ctr"/>
                </a:tc>
                <a:tc>
                  <a:txBody>
                    <a:bodyPr/>
                    <a:lstStyle/>
                    <a:p>
                      <a:pPr>
                        <a:lnSpc>
                          <a:spcPct val="115000"/>
                        </a:lnSpc>
                      </a:pPr>
                      <a:r>
                        <a:rPr lang="en-VN" sz="1000" dirty="0">
                          <a:effectLst/>
                        </a:rPr>
                        <a:t>5</a:t>
                      </a:r>
                      <a:endParaRPr lang="en-VN" sz="1000" dirty="0">
                        <a:effectLst/>
                        <a:latin typeface="Arial" panose="020B0604020202020204" pitchFamily="34" charset="0"/>
                        <a:ea typeface="Arial" panose="020B0604020202020204" pitchFamily="34" charset="0"/>
                      </a:endParaRPr>
                    </a:p>
                  </a:txBody>
                  <a:tcPr marL="11547" marR="11547" marT="11547" marB="11547" anchor="ctr"/>
                </a:tc>
                <a:extLst>
                  <a:ext uri="{0D108BD9-81ED-4DB2-BD59-A6C34878D82A}">
                    <a16:rowId xmlns:a16="http://schemas.microsoft.com/office/drawing/2014/main" val="304661155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p:nvPr/>
        </p:nvSpPr>
        <p:spPr>
          <a:xfrm>
            <a:off x="1039275" y="2535600"/>
            <a:ext cx="2126400" cy="2103512"/>
          </a:xfrm>
          <a:prstGeom prst="rect">
            <a:avLst/>
          </a:prstGeom>
          <a:noFill/>
          <a:ln>
            <a:noFill/>
          </a:ln>
        </p:spPr>
        <p:txBody>
          <a:bodyPr spcFirstLastPara="1" wrap="square" lIns="91425" tIns="91425" rIns="91425" bIns="91425" anchor="t" anchorCtr="0">
            <a:noAutofit/>
          </a:bodyPr>
          <a:lstStyle/>
          <a:p>
            <a:pPr marL="114300" lvl="0" indent="-196850" algn="l" rtl="0">
              <a:spcBef>
                <a:spcPts val="0"/>
              </a:spcBef>
              <a:spcAft>
                <a:spcPts val="0"/>
              </a:spcAft>
              <a:buSzPts val="1300"/>
              <a:buFont typeface="Lato"/>
              <a:buChar char="●"/>
            </a:pPr>
            <a:r>
              <a:rPr lang="en-VN" sz="1200" dirty="0">
                <a:effectLst/>
                <a:latin typeface="Times New Roman" panose="02020603050405020304" pitchFamily="18" charset="0"/>
                <a:ea typeface="Arial" panose="020B0604020202020204" pitchFamily="34" charset="0"/>
              </a:rPr>
              <a:t>Data Scientist</a:t>
            </a:r>
            <a:r>
              <a:rPr lang="en-VN" sz="1200" dirty="0">
                <a:effectLst/>
              </a:rPr>
              <a:t> </a:t>
            </a:r>
            <a:endParaRPr lang="en-US" sz="1200" dirty="0">
              <a:effectLst/>
              <a:latin typeface="Lato"/>
              <a:ea typeface="Lato"/>
              <a:cs typeface="Lato"/>
              <a:sym typeface="Lato"/>
            </a:endParaRPr>
          </a:p>
          <a:p>
            <a:pPr marL="114300" lvl="0" indent="-196850" algn="l" rtl="0">
              <a:spcBef>
                <a:spcPts val="0"/>
              </a:spcBef>
              <a:spcAft>
                <a:spcPts val="0"/>
              </a:spcAft>
              <a:buSzPts val="1300"/>
              <a:buFont typeface="Lato"/>
              <a:buChar char="●"/>
            </a:pPr>
            <a:r>
              <a:rPr lang="en-VN" sz="1200" dirty="0">
                <a:effectLst/>
                <a:latin typeface="Times New Roman" panose="02020603050405020304" pitchFamily="18" charset="0"/>
                <a:ea typeface="Arial" panose="020B0604020202020204" pitchFamily="34" charset="0"/>
              </a:rPr>
              <a:t>Data Engineer</a:t>
            </a:r>
          </a:p>
          <a:p>
            <a:pPr marL="114300" lvl="0" indent="-196850" algn="l" rtl="0">
              <a:spcBef>
                <a:spcPts val="0"/>
              </a:spcBef>
              <a:spcAft>
                <a:spcPts val="0"/>
              </a:spcAft>
              <a:buSzPts val="1300"/>
              <a:buFont typeface="Lato"/>
              <a:buChar char="●"/>
            </a:pPr>
            <a:r>
              <a:rPr lang="en-VN" sz="1200" dirty="0">
                <a:effectLst/>
              </a:rPr>
              <a:t> </a:t>
            </a:r>
            <a:r>
              <a:rPr lang="en-VN" sz="1200" dirty="0">
                <a:effectLst/>
                <a:latin typeface="Times New Roman" panose="02020603050405020304" pitchFamily="18" charset="0"/>
                <a:ea typeface="Arial" panose="020B0604020202020204" pitchFamily="34" charset="0"/>
              </a:rPr>
              <a:t>Business Analyst</a:t>
            </a:r>
            <a:r>
              <a:rPr lang="en-VN" sz="1200" dirty="0">
                <a:effectLst/>
              </a:rPr>
              <a:t> </a:t>
            </a:r>
          </a:p>
          <a:p>
            <a:pPr marL="114300" lvl="0" indent="-196850" algn="l" rtl="0">
              <a:spcBef>
                <a:spcPts val="0"/>
              </a:spcBef>
              <a:spcAft>
                <a:spcPts val="0"/>
              </a:spcAft>
              <a:buSzPts val="1300"/>
              <a:buFont typeface="Lato"/>
              <a:buChar char="●"/>
            </a:pPr>
            <a:r>
              <a:rPr lang="en-VN" sz="1200" dirty="0">
                <a:effectLst/>
                <a:latin typeface="Times New Roman" panose="02020603050405020304" pitchFamily="18" charset="0"/>
                <a:ea typeface="Arial" panose="020B0604020202020204" pitchFamily="34" charset="0"/>
              </a:rPr>
              <a:t>Data Architect</a:t>
            </a:r>
            <a:r>
              <a:rPr lang="en-VN" sz="1200" dirty="0">
                <a:effectLst/>
              </a:rPr>
              <a:t> </a:t>
            </a:r>
          </a:p>
          <a:p>
            <a:pPr marL="114300" lvl="0" indent="-196850" algn="l" rtl="0">
              <a:spcBef>
                <a:spcPts val="0"/>
              </a:spcBef>
              <a:spcAft>
                <a:spcPts val="0"/>
              </a:spcAft>
              <a:buSzPts val="1300"/>
              <a:buFont typeface="Lato"/>
              <a:buChar char="●"/>
            </a:pPr>
            <a:r>
              <a:rPr lang="en-VN" sz="1200" dirty="0">
                <a:effectLst/>
                <a:latin typeface="Times New Roman" panose="02020603050405020304" pitchFamily="18" charset="0"/>
                <a:ea typeface="Arial" panose="020B0604020202020204" pitchFamily="34" charset="0"/>
              </a:rPr>
              <a:t>Project Manager</a:t>
            </a:r>
            <a:r>
              <a:rPr lang="en-VN" sz="1200" dirty="0">
                <a:effectLst/>
              </a:rPr>
              <a:t> </a:t>
            </a:r>
          </a:p>
          <a:p>
            <a:pPr marL="114300" lvl="0" indent="-196850" algn="l" rtl="0">
              <a:spcBef>
                <a:spcPts val="0"/>
              </a:spcBef>
              <a:spcAft>
                <a:spcPts val="0"/>
              </a:spcAft>
              <a:buSzPts val="1300"/>
              <a:buFont typeface="Lato"/>
              <a:buChar char="●"/>
            </a:pPr>
            <a:endParaRPr sz="1300" dirty="0">
              <a:latin typeface="Lato"/>
              <a:ea typeface="Lato"/>
              <a:cs typeface="Lato"/>
              <a:sym typeface="Lato"/>
            </a:endParaRPr>
          </a:p>
        </p:txBody>
      </p:sp>
      <p:sp>
        <p:nvSpPr>
          <p:cNvPr id="187" name="Google Shape;187;p21"/>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dirty="0">
                <a:solidFill>
                  <a:schemeClr val="dk1"/>
                </a:solidFill>
                <a:latin typeface="Open Sans"/>
                <a:ea typeface="Open Sans"/>
                <a:cs typeface="Open Sans"/>
                <a:sym typeface="Open Sans"/>
              </a:rPr>
              <a:t>Initial Structure of the Data Science Team</a:t>
            </a:r>
            <a:endParaRPr sz="2100" b="1" dirty="0">
              <a:solidFill>
                <a:schemeClr val="dk1"/>
              </a:solidFill>
              <a:latin typeface="Open Sans"/>
              <a:ea typeface="Open Sans"/>
              <a:cs typeface="Open Sans"/>
              <a:sym typeface="Open Sans"/>
            </a:endParaRPr>
          </a:p>
          <a:p>
            <a:pPr marL="0" lvl="0" indent="0" algn="l" rtl="0">
              <a:spcBef>
                <a:spcPts val="0"/>
              </a:spcBef>
              <a:spcAft>
                <a:spcPts val="0"/>
              </a:spcAft>
              <a:buNone/>
            </a:pPr>
            <a:endParaRPr sz="2400" b="1" dirty="0"/>
          </a:p>
        </p:txBody>
      </p:sp>
      <p:sp>
        <p:nvSpPr>
          <p:cNvPr id="188" name="Google Shape;188;p21"/>
          <p:cNvSpPr txBox="1"/>
          <p:nvPr/>
        </p:nvSpPr>
        <p:spPr>
          <a:xfrm>
            <a:off x="3515125" y="993900"/>
            <a:ext cx="1314000" cy="531600"/>
          </a:xfrm>
          <a:prstGeom prst="rect">
            <a:avLst/>
          </a:prstGeom>
          <a:solidFill>
            <a:srgbClr val="B6D7A8"/>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Lato"/>
                <a:ea typeface="Lato"/>
                <a:cs typeface="Lato"/>
                <a:sym typeface="Lato"/>
              </a:rPr>
              <a:t>Data Science Leader</a:t>
            </a:r>
            <a:endParaRPr dirty="0">
              <a:latin typeface="Lato"/>
              <a:ea typeface="Lato"/>
              <a:cs typeface="Lato"/>
              <a:sym typeface="Lato"/>
            </a:endParaRPr>
          </a:p>
        </p:txBody>
      </p:sp>
      <p:cxnSp>
        <p:nvCxnSpPr>
          <p:cNvPr id="189" name="Google Shape;189;p21"/>
          <p:cNvCxnSpPr>
            <a:stCxn id="188" idx="2"/>
            <a:endCxn id="190" idx="0"/>
          </p:cNvCxnSpPr>
          <p:nvPr/>
        </p:nvCxnSpPr>
        <p:spPr>
          <a:xfrm rot="5400000">
            <a:off x="2767075" y="454650"/>
            <a:ext cx="334200" cy="247590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190" name="Google Shape;190;p21"/>
          <p:cNvSpPr txBox="1"/>
          <p:nvPr/>
        </p:nvSpPr>
        <p:spPr>
          <a:xfrm>
            <a:off x="1039275" y="1859700"/>
            <a:ext cx="1314000" cy="531600"/>
          </a:xfrm>
          <a:prstGeom prst="rect">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Team 1</a:t>
            </a:r>
            <a:endParaRPr>
              <a:latin typeface="Lato"/>
              <a:ea typeface="Lato"/>
              <a:cs typeface="Lato"/>
              <a:sym typeface="Lato"/>
            </a:endParaRPr>
          </a:p>
        </p:txBody>
      </p:sp>
      <p:sp>
        <p:nvSpPr>
          <p:cNvPr id="192" name="Google Shape;192;p21"/>
          <p:cNvSpPr txBox="1"/>
          <p:nvPr/>
        </p:nvSpPr>
        <p:spPr>
          <a:xfrm>
            <a:off x="6012324" y="2535600"/>
            <a:ext cx="2603169" cy="1767952"/>
          </a:xfrm>
          <a:prstGeom prst="rect">
            <a:avLst/>
          </a:prstGeom>
          <a:noFill/>
          <a:ln>
            <a:noFill/>
          </a:ln>
        </p:spPr>
        <p:txBody>
          <a:bodyPr spcFirstLastPara="1" wrap="square" lIns="91425" tIns="91425" rIns="91425" bIns="91425" anchor="t" anchorCtr="0">
            <a:noAutofit/>
          </a:bodyPr>
          <a:lstStyle/>
          <a:p>
            <a:pPr marL="114300" lvl="0" indent="-196850" algn="l" rtl="0">
              <a:spcBef>
                <a:spcPts val="0"/>
              </a:spcBef>
              <a:spcAft>
                <a:spcPts val="0"/>
              </a:spcAft>
              <a:buSzPts val="1300"/>
              <a:buFont typeface="Lato"/>
              <a:buChar char="●"/>
            </a:pPr>
            <a:r>
              <a:rPr lang="en-VN" sz="1200" dirty="0">
                <a:effectLst/>
                <a:latin typeface="Times New Roman" panose="02020603050405020304" pitchFamily="18" charset="0"/>
                <a:ea typeface="Arial" panose="020B0604020202020204" pitchFamily="34" charset="0"/>
              </a:rPr>
              <a:t>Data Scientist</a:t>
            </a:r>
            <a:r>
              <a:rPr lang="en-VN" sz="1200" dirty="0">
                <a:effectLst/>
              </a:rPr>
              <a:t> </a:t>
            </a:r>
            <a:endParaRPr lang="en" sz="1200" dirty="0">
              <a:effectLst/>
              <a:latin typeface="Lato"/>
              <a:ea typeface="Lato"/>
              <a:cs typeface="Lato"/>
              <a:sym typeface="Lato"/>
            </a:endParaRPr>
          </a:p>
          <a:p>
            <a:pPr marL="114300" lvl="0" indent="-196850" algn="l" rtl="0">
              <a:spcBef>
                <a:spcPts val="0"/>
              </a:spcBef>
              <a:spcAft>
                <a:spcPts val="0"/>
              </a:spcAft>
              <a:buSzPts val="1300"/>
              <a:buFont typeface="Lato"/>
              <a:buChar char="●"/>
            </a:pPr>
            <a:r>
              <a:rPr lang="en-VN" sz="1200" dirty="0">
                <a:effectLst/>
                <a:latin typeface="Times New Roman" panose="02020603050405020304" pitchFamily="18" charset="0"/>
                <a:ea typeface="Arial" panose="020B0604020202020204" pitchFamily="34" charset="0"/>
              </a:rPr>
              <a:t>Machine Learning Engineer</a:t>
            </a:r>
          </a:p>
          <a:p>
            <a:pPr marL="114300" lvl="0" indent="-196850" algn="l" rtl="0">
              <a:spcBef>
                <a:spcPts val="0"/>
              </a:spcBef>
              <a:spcAft>
                <a:spcPts val="0"/>
              </a:spcAft>
              <a:buSzPts val="1300"/>
              <a:buFont typeface="Lato"/>
              <a:buChar char="●"/>
            </a:pPr>
            <a:r>
              <a:rPr lang="en-VN" sz="1200" dirty="0">
                <a:effectLst/>
                <a:latin typeface="Times New Roman" panose="02020603050405020304" pitchFamily="18" charset="0"/>
                <a:ea typeface="Arial" panose="020B0604020202020204" pitchFamily="34" charset="0"/>
              </a:rPr>
              <a:t>Data Analyst</a:t>
            </a:r>
            <a:r>
              <a:rPr lang="en-VN" sz="1200" dirty="0">
                <a:effectLst/>
              </a:rPr>
              <a:t>  </a:t>
            </a:r>
          </a:p>
          <a:p>
            <a:pPr marL="114300" lvl="0" indent="-196850" algn="l" rtl="0">
              <a:spcBef>
                <a:spcPts val="0"/>
              </a:spcBef>
              <a:spcAft>
                <a:spcPts val="0"/>
              </a:spcAft>
              <a:buSzPts val="1300"/>
              <a:buFont typeface="Lato"/>
              <a:buChar char="●"/>
            </a:pPr>
            <a:endParaRPr sz="1300" dirty="0">
              <a:latin typeface="Lato"/>
              <a:ea typeface="Lato"/>
              <a:cs typeface="Lato"/>
              <a:sym typeface="Lato"/>
            </a:endParaRPr>
          </a:p>
        </p:txBody>
      </p:sp>
      <p:cxnSp>
        <p:nvCxnSpPr>
          <p:cNvPr id="193" name="Google Shape;193;p21"/>
          <p:cNvCxnSpPr>
            <a:cxnSpLocks/>
            <a:endCxn id="188" idx="2"/>
          </p:cNvCxnSpPr>
          <p:nvPr/>
        </p:nvCxnSpPr>
        <p:spPr>
          <a:xfrm rot="5400000" flipH="1">
            <a:off x="5265775" y="431850"/>
            <a:ext cx="334200" cy="252150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194" name="Google Shape;194;p21"/>
          <p:cNvSpPr txBox="1"/>
          <p:nvPr/>
        </p:nvSpPr>
        <p:spPr>
          <a:xfrm>
            <a:off x="6012325" y="1859700"/>
            <a:ext cx="1314000" cy="531600"/>
          </a:xfrm>
          <a:prstGeom prst="rect">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Team 2</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2"/>
          <p:cNvSpPr txBox="1"/>
          <p:nvPr/>
        </p:nvSpPr>
        <p:spPr>
          <a:xfrm>
            <a:off x="302700" y="904674"/>
            <a:ext cx="7754400" cy="363376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Roboto"/>
                <a:ea typeface="Roboto"/>
                <a:cs typeface="Roboto"/>
                <a:sym typeface="Roboto"/>
              </a:rPr>
              <a:t>Strategies for promoting a data-driven culture</a:t>
            </a:r>
            <a:endParaRPr sz="1800" b="1" dirty="0">
              <a:latin typeface="Roboto"/>
              <a:ea typeface="Roboto"/>
              <a:cs typeface="Roboto"/>
              <a:sym typeface="Roboto"/>
            </a:endParaRPr>
          </a:p>
          <a:p>
            <a:pPr marL="0" lvl="0" indent="0" algn="l" rtl="0">
              <a:spcBef>
                <a:spcPts val="0"/>
              </a:spcBef>
              <a:spcAft>
                <a:spcPts val="0"/>
              </a:spcAft>
              <a:buNone/>
            </a:pPr>
            <a:endParaRPr sz="1800" b="1" dirty="0">
              <a:latin typeface="Roboto"/>
              <a:ea typeface="Roboto"/>
              <a:cs typeface="Roboto"/>
              <a:sym typeface="Roboto"/>
            </a:endParaRPr>
          </a:p>
          <a:p>
            <a:pPr marL="914400" lvl="0" indent="-914400" algn="l" rtl="0">
              <a:lnSpc>
                <a:spcPct val="115000"/>
              </a:lnSpc>
              <a:spcBef>
                <a:spcPts val="1000"/>
              </a:spcBef>
              <a:spcAft>
                <a:spcPts val="0"/>
              </a:spcAft>
              <a:buNone/>
            </a:pPr>
            <a:r>
              <a:rPr lang="en" dirty="0">
                <a:latin typeface="Roboto"/>
                <a:ea typeface="Roboto"/>
                <a:cs typeface="Roboto"/>
                <a:sym typeface="Roboto"/>
              </a:rPr>
              <a:t>Strategy 1:	</a:t>
            </a:r>
            <a:r>
              <a:rPr lang="en-US" dirty="0"/>
              <a:t>Leadership Commitment and Support</a:t>
            </a:r>
            <a:endParaRPr lang="en" dirty="0">
              <a:latin typeface="Roboto"/>
              <a:ea typeface="Roboto"/>
              <a:cs typeface="Roboto"/>
              <a:sym typeface="Roboto"/>
            </a:endParaRPr>
          </a:p>
          <a:p>
            <a:pPr marL="914400" lvl="0" indent="-914400" algn="l" rtl="0">
              <a:lnSpc>
                <a:spcPct val="115000"/>
              </a:lnSpc>
              <a:spcBef>
                <a:spcPts val="1000"/>
              </a:spcBef>
              <a:spcAft>
                <a:spcPts val="0"/>
              </a:spcAft>
              <a:buNone/>
            </a:pPr>
            <a:r>
              <a:rPr lang="en" dirty="0">
                <a:latin typeface="Roboto"/>
                <a:ea typeface="Roboto"/>
                <a:cs typeface="Roboto"/>
                <a:sym typeface="Roboto"/>
              </a:rPr>
              <a:t>Strategy 2:	</a:t>
            </a:r>
            <a:r>
              <a:rPr lang="en-US" dirty="0"/>
              <a:t>Data Accessibility and Transparency</a:t>
            </a:r>
            <a:endParaRPr lang="en" dirty="0">
              <a:latin typeface="Roboto"/>
              <a:ea typeface="Roboto"/>
              <a:cs typeface="Roboto"/>
              <a:sym typeface="Roboto"/>
            </a:endParaRPr>
          </a:p>
          <a:p>
            <a:pPr marL="914400" lvl="0" indent="-914400" algn="l" rtl="0">
              <a:lnSpc>
                <a:spcPct val="115000"/>
              </a:lnSpc>
              <a:spcBef>
                <a:spcPts val="1000"/>
              </a:spcBef>
              <a:spcAft>
                <a:spcPts val="0"/>
              </a:spcAft>
              <a:buNone/>
            </a:pPr>
            <a:r>
              <a:rPr lang="en" dirty="0">
                <a:latin typeface="Roboto"/>
                <a:ea typeface="Roboto"/>
                <a:cs typeface="Roboto"/>
                <a:sym typeface="Roboto"/>
              </a:rPr>
              <a:t>Strategy 3:	</a:t>
            </a:r>
            <a:r>
              <a:rPr lang="en-US" dirty="0"/>
              <a:t>Employee Training and Education</a:t>
            </a:r>
            <a:r>
              <a:rPr lang="en" dirty="0">
                <a:latin typeface="Roboto"/>
                <a:ea typeface="Roboto"/>
                <a:cs typeface="Roboto"/>
                <a:sym typeface="Roboto"/>
              </a:rPr>
              <a:t>	</a:t>
            </a:r>
            <a:endParaRPr dirty="0">
              <a:latin typeface="Roboto"/>
              <a:ea typeface="Roboto"/>
              <a:cs typeface="Roboto"/>
              <a:sym typeface="Roboto"/>
            </a:endParaRPr>
          </a:p>
          <a:p>
            <a:pPr marL="914400" lvl="0" indent="-914400" algn="l" rtl="0">
              <a:lnSpc>
                <a:spcPct val="115000"/>
              </a:lnSpc>
              <a:spcBef>
                <a:spcPts val="1000"/>
              </a:spcBef>
              <a:spcAft>
                <a:spcPts val="0"/>
              </a:spcAft>
              <a:buNone/>
            </a:pPr>
            <a:r>
              <a:rPr lang="en" dirty="0">
                <a:latin typeface="Roboto"/>
                <a:ea typeface="Roboto"/>
                <a:cs typeface="Roboto"/>
                <a:sym typeface="Roboto"/>
              </a:rPr>
              <a:t>Strategy 4:	</a:t>
            </a:r>
            <a:r>
              <a:rPr lang="en-US" dirty="0"/>
              <a:t>Foster Collaboration Between Data and Business Teams</a:t>
            </a:r>
            <a:endParaRPr lang="en" dirty="0">
              <a:latin typeface="Roboto"/>
              <a:ea typeface="Roboto"/>
              <a:cs typeface="Roboto"/>
              <a:sym typeface="Roboto"/>
            </a:endParaRPr>
          </a:p>
          <a:p>
            <a:pPr marL="914400" lvl="0" indent="-914400" algn="l" rtl="0">
              <a:lnSpc>
                <a:spcPct val="115000"/>
              </a:lnSpc>
              <a:spcBef>
                <a:spcPts val="1000"/>
              </a:spcBef>
              <a:spcAft>
                <a:spcPts val="0"/>
              </a:spcAft>
              <a:buNone/>
            </a:pPr>
            <a:r>
              <a:rPr lang="en" dirty="0">
                <a:latin typeface="Roboto"/>
                <a:ea typeface="Roboto"/>
                <a:cs typeface="Roboto"/>
                <a:sym typeface="Roboto"/>
              </a:rPr>
              <a:t>Strategy 5:	</a:t>
            </a:r>
            <a:r>
              <a:rPr lang="en-US" dirty="0"/>
              <a:t>Incentivize Data-Driven Decision-Making</a:t>
            </a:r>
            <a:endParaRPr lang="en" dirty="0">
              <a:latin typeface="Roboto"/>
              <a:ea typeface="Roboto"/>
              <a:cs typeface="Roboto"/>
              <a:sym typeface="Roboto"/>
            </a:endParaRPr>
          </a:p>
          <a:p>
            <a:pPr marL="914400" lvl="0" indent="-914400" algn="l" rtl="0">
              <a:lnSpc>
                <a:spcPct val="115000"/>
              </a:lnSpc>
              <a:spcBef>
                <a:spcPts val="1000"/>
              </a:spcBef>
              <a:spcAft>
                <a:spcPts val="0"/>
              </a:spcAft>
              <a:buNone/>
            </a:pPr>
            <a:r>
              <a:rPr lang="en" dirty="0">
                <a:latin typeface="Roboto"/>
                <a:ea typeface="Roboto"/>
                <a:cs typeface="Roboto"/>
                <a:sym typeface="Roboto"/>
              </a:rPr>
              <a:t>Strategy 6:	</a:t>
            </a:r>
            <a:r>
              <a:rPr lang="en-US" dirty="0"/>
              <a:t>Establish Clear Metrics for Success</a:t>
            </a:r>
            <a:endParaRPr dirty="0">
              <a:latin typeface="Roboto"/>
              <a:ea typeface="Roboto"/>
              <a:cs typeface="Roboto"/>
              <a:sym typeface="Roboto"/>
            </a:endParaRPr>
          </a:p>
        </p:txBody>
      </p:sp>
      <p:sp>
        <p:nvSpPr>
          <p:cNvPr id="201" name="Google Shape;201;p22"/>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b="1" dirty="0">
                <a:solidFill>
                  <a:schemeClr val="dk1"/>
                </a:solidFill>
                <a:latin typeface="Open Sans"/>
                <a:ea typeface="Open Sans"/>
                <a:cs typeface="Open Sans"/>
                <a:sym typeface="Open Sans"/>
              </a:rPr>
              <a:t>I have identified six strategies for promoting a data-driven culture in our business</a:t>
            </a:r>
            <a:endParaRPr sz="2100" b="1" dirty="0">
              <a:solidFill>
                <a:schemeClr val="dk1"/>
              </a:solidFill>
              <a:latin typeface="Open Sans"/>
              <a:ea typeface="Open Sans"/>
              <a:cs typeface="Open Sans"/>
              <a:sym typeface="Open Sans"/>
            </a:endParaRPr>
          </a:p>
          <a:p>
            <a:pPr marL="0" lvl="0" indent="0" algn="l" rtl="0">
              <a:spcBef>
                <a:spcPts val="0"/>
              </a:spcBef>
              <a:spcAft>
                <a:spcPts val="0"/>
              </a:spcAft>
              <a:buNone/>
            </a:pPr>
            <a:endParaRPr sz="24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p:nvPr/>
        </p:nvSpPr>
        <p:spPr>
          <a:xfrm>
            <a:off x="4634200" y="-1378125"/>
            <a:ext cx="2674500" cy="1025700"/>
          </a:xfrm>
          <a:prstGeom prst="rect">
            <a:avLst/>
          </a:prstGeom>
          <a:solidFill>
            <a:srgbClr val="FF99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Lato"/>
                <a:ea typeface="Lato"/>
                <a:cs typeface="Lato"/>
                <a:sym typeface="Lato"/>
              </a:rPr>
              <a:t>Hint: You may want to break up this table into two separate slides</a:t>
            </a:r>
            <a:endParaRPr b="1">
              <a:latin typeface="Lato"/>
              <a:ea typeface="Lato"/>
              <a:cs typeface="Lato"/>
              <a:sym typeface="Lato"/>
            </a:endParaRPr>
          </a:p>
        </p:txBody>
      </p:sp>
      <p:graphicFrame>
        <p:nvGraphicFramePr>
          <p:cNvPr id="207" name="Google Shape;207;p23"/>
          <p:cNvGraphicFramePr/>
          <p:nvPr>
            <p:extLst>
              <p:ext uri="{D42A27DB-BD31-4B8C-83A1-F6EECF244321}">
                <p14:modId xmlns:p14="http://schemas.microsoft.com/office/powerpoint/2010/main" val="361123743"/>
              </p:ext>
            </p:extLst>
          </p:nvPr>
        </p:nvGraphicFramePr>
        <p:xfrm>
          <a:off x="232125" y="936650"/>
          <a:ext cx="8679750" cy="3532612"/>
        </p:xfrm>
        <a:graphic>
          <a:graphicData uri="http://schemas.openxmlformats.org/drawingml/2006/table">
            <a:tbl>
              <a:tblPr>
                <a:noFill/>
                <a:tableStyleId>{40FE8716-26F0-4574-A3BE-1CC9830168C7}</a:tableStyleId>
              </a:tblPr>
              <a:tblGrid>
                <a:gridCol w="918425">
                  <a:extLst>
                    <a:ext uri="{9D8B030D-6E8A-4147-A177-3AD203B41FA5}">
                      <a16:colId xmlns:a16="http://schemas.microsoft.com/office/drawing/2014/main" val="20000"/>
                    </a:ext>
                  </a:extLst>
                </a:gridCol>
                <a:gridCol w="1098750">
                  <a:extLst>
                    <a:ext uri="{9D8B030D-6E8A-4147-A177-3AD203B41FA5}">
                      <a16:colId xmlns:a16="http://schemas.microsoft.com/office/drawing/2014/main" val="20001"/>
                    </a:ext>
                  </a:extLst>
                </a:gridCol>
                <a:gridCol w="6662575">
                  <a:extLst>
                    <a:ext uri="{9D8B030D-6E8A-4147-A177-3AD203B41FA5}">
                      <a16:colId xmlns:a16="http://schemas.microsoft.com/office/drawing/2014/main" val="20002"/>
                    </a:ext>
                  </a:extLst>
                </a:gridCol>
              </a:tblGrid>
              <a:tr h="638175">
                <a:tc>
                  <a:txBody>
                    <a:bodyPr/>
                    <a:lstStyle/>
                    <a:p>
                      <a:pPr marL="0" lvl="0" indent="0" algn="ctr" rtl="0">
                        <a:lnSpc>
                          <a:spcPct val="115000"/>
                        </a:lnSpc>
                        <a:spcBef>
                          <a:spcPts val="0"/>
                        </a:spcBef>
                        <a:spcAft>
                          <a:spcPts val="0"/>
                        </a:spcAft>
                        <a:buNone/>
                      </a:pPr>
                      <a:r>
                        <a:rPr lang="en" sz="1000" dirty="0">
                          <a:latin typeface="Open Sans"/>
                          <a:ea typeface="Open Sans"/>
                          <a:cs typeface="Open Sans"/>
                          <a:sym typeface="Open Sans"/>
                        </a:rPr>
                        <a:t>Data Requirements</a:t>
                      </a:r>
                      <a:endParaRPr sz="1000" dirty="0">
                        <a:latin typeface="Open Sans"/>
                        <a:ea typeface="Open Sans"/>
                        <a:cs typeface="Open Sans"/>
                        <a:sym typeface="Open Sans"/>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dirty="0"/>
                        <a:t>What data should be included in the Data Strategy?</a:t>
                      </a:r>
                      <a:endParaRPr sz="1000" dirty="0"/>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50800" lvl="0" indent="0" algn="l" rtl="0">
                        <a:lnSpc>
                          <a:spcPct val="115000"/>
                        </a:lnSpc>
                        <a:spcBef>
                          <a:spcPts val="0"/>
                        </a:spcBef>
                        <a:spcAft>
                          <a:spcPts val="0"/>
                        </a:spcAft>
                        <a:buSzPts val="1000"/>
                        <a:buFontTx/>
                        <a:buNone/>
                      </a:pPr>
                      <a:r>
                        <a:rPr lang="en-US" sz="1000" dirty="0"/>
                        <a:t>- Customer Data: Demographics, behavior, and preferences. </a:t>
                      </a:r>
                      <a:br>
                        <a:rPr lang="en-US" sz="1000" dirty="0"/>
                      </a:br>
                      <a:r>
                        <a:rPr lang="en-US" sz="1000" dirty="0"/>
                        <a:t>- Sales Data: Transaction details, revenue, and product performance. </a:t>
                      </a:r>
                      <a:br>
                        <a:rPr lang="en-US" sz="1000" dirty="0"/>
                      </a:br>
                      <a:r>
                        <a:rPr lang="en-US" sz="1000" dirty="0"/>
                        <a:t>- Operational Data: Inventory levels, supply chain data, production schedules. </a:t>
                      </a:r>
                      <a:br>
                        <a:rPr lang="en-US" sz="1000" dirty="0"/>
                      </a:br>
                      <a:r>
                        <a:rPr lang="en-US" sz="1000" dirty="0"/>
                        <a:t>- Marketing Data: Campaign results, customer acquisition costs, and advertising spend. </a:t>
                      </a:r>
                      <a:br>
                        <a:rPr lang="en-US" sz="1000" dirty="0"/>
                      </a:br>
                      <a:r>
                        <a:rPr lang="en-US" sz="1000" dirty="0"/>
                        <a:t>- Financial Data: Profit/loss, revenue, expenses, forecasts, and budgeting. </a:t>
                      </a:r>
                      <a:br>
                        <a:rPr lang="en-US" sz="1000" dirty="0"/>
                      </a:br>
                      <a:r>
                        <a:rPr lang="en-US" sz="1000" dirty="0"/>
                        <a:t>- Employee Data: Employee performance, satisfaction, and HR metrics.</a:t>
                      </a:r>
                      <a:endParaRPr sz="1000" dirty="0"/>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436475">
                <a:tc rowSpan="4">
                  <a:txBody>
                    <a:bodyPr/>
                    <a:lstStyle/>
                    <a:p>
                      <a:pPr marL="0" lvl="0" indent="0" algn="ctr" rtl="0">
                        <a:lnSpc>
                          <a:spcPct val="115000"/>
                        </a:lnSpc>
                        <a:spcBef>
                          <a:spcPts val="0"/>
                        </a:spcBef>
                        <a:spcAft>
                          <a:spcPts val="0"/>
                        </a:spcAft>
                        <a:buNone/>
                      </a:pPr>
                      <a:r>
                        <a:rPr lang="en" sz="1000">
                          <a:latin typeface="Open Sans"/>
                          <a:ea typeface="Open Sans"/>
                          <a:cs typeface="Open Sans"/>
                          <a:sym typeface="Open Sans"/>
                        </a:rPr>
                        <a:t>Data Governance</a:t>
                      </a:r>
                      <a:endParaRPr sz="1000">
                        <a:latin typeface="Open Sans"/>
                        <a:ea typeface="Open Sans"/>
                        <a:cs typeface="Open Sans"/>
                        <a:sym typeface="Open Sans"/>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dirty="0"/>
                        <a:t>Data Availability</a:t>
                      </a:r>
                      <a:endParaRPr sz="1000" dirty="0"/>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50800" lvl="0" indent="0" algn="l" rtl="0">
                        <a:lnSpc>
                          <a:spcPct val="115000"/>
                        </a:lnSpc>
                        <a:spcBef>
                          <a:spcPts val="0"/>
                        </a:spcBef>
                        <a:spcAft>
                          <a:spcPts val="0"/>
                        </a:spcAft>
                        <a:buSzPts val="1000"/>
                        <a:buFontTx/>
                        <a:buNone/>
                      </a:pPr>
                      <a:r>
                        <a:rPr lang="en-US" sz="1000" dirty="0"/>
                        <a:t>- Centralized data storage in cloud platforms like AWS, Azure, or Google Cloud. </a:t>
                      </a:r>
                      <a:br>
                        <a:rPr lang="en-US" sz="1000" dirty="0"/>
                      </a:br>
                      <a:r>
                        <a:rPr lang="en-US" sz="1000" dirty="0"/>
                        <a:t>- Data replication and disaster recovery strategies to ensure high availability.</a:t>
                      </a:r>
                      <a:endParaRPr sz="1000" dirty="0"/>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313825">
                <a:tc vMerge="1">
                  <a:txBody>
                    <a:bodyPr/>
                    <a:lstStyle/>
                    <a:p>
                      <a:endParaRPr lang="en-VN"/>
                    </a:p>
                  </a:txBody>
                  <a:tcPr/>
                </a:tc>
                <a:tc>
                  <a:txBody>
                    <a:bodyPr/>
                    <a:lstStyle/>
                    <a:p>
                      <a:pPr marL="0" lvl="0" indent="0" algn="l" rtl="0">
                        <a:lnSpc>
                          <a:spcPct val="115000"/>
                        </a:lnSpc>
                        <a:spcBef>
                          <a:spcPts val="0"/>
                        </a:spcBef>
                        <a:spcAft>
                          <a:spcPts val="0"/>
                        </a:spcAft>
                        <a:buNone/>
                      </a:pPr>
                      <a:r>
                        <a:rPr lang="en" sz="1000"/>
                        <a:t>Usability</a:t>
                      </a:r>
                      <a:endParaRPr sz="1000"/>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50800" lvl="0" indent="0" algn="l" rtl="0">
                        <a:lnSpc>
                          <a:spcPct val="115000"/>
                        </a:lnSpc>
                        <a:spcBef>
                          <a:spcPts val="0"/>
                        </a:spcBef>
                        <a:spcAft>
                          <a:spcPts val="0"/>
                        </a:spcAft>
                        <a:buSzPts val="1000"/>
                        <a:buFontTx/>
                        <a:buNone/>
                      </a:pPr>
                      <a:r>
                        <a:rPr lang="en-US" sz="1000" dirty="0"/>
                        <a:t>- Use of standardized formats and clear documentation to make data accessible. </a:t>
                      </a:r>
                      <a:br>
                        <a:rPr lang="en-US" sz="1000" dirty="0"/>
                      </a:br>
                      <a:r>
                        <a:rPr lang="en-US" sz="1000" dirty="0"/>
                        <a:t>- Self-service BI tools (Tableau, Power BI) to enable non-technical users to access and analyze data.</a:t>
                      </a:r>
                      <a:endParaRPr sz="1000" dirty="0"/>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374525">
                <a:tc vMerge="1">
                  <a:txBody>
                    <a:bodyPr/>
                    <a:lstStyle/>
                    <a:p>
                      <a:endParaRPr lang="en-VN"/>
                    </a:p>
                  </a:txBody>
                  <a:tcPr/>
                </a:tc>
                <a:tc>
                  <a:txBody>
                    <a:bodyPr/>
                    <a:lstStyle/>
                    <a:p>
                      <a:pPr marL="0" lvl="0" indent="0" algn="l" rtl="0">
                        <a:lnSpc>
                          <a:spcPct val="115000"/>
                        </a:lnSpc>
                        <a:spcBef>
                          <a:spcPts val="0"/>
                        </a:spcBef>
                        <a:spcAft>
                          <a:spcPts val="0"/>
                        </a:spcAft>
                        <a:buNone/>
                      </a:pPr>
                      <a:r>
                        <a:rPr lang="en" sz="1000"/>
                        <a:t>Integrity</a:t>
                      </a:r>
                      <a:endParaRPr sz="1000"/>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50800" lvl="0" indent="0" algn="l" rtl="0">
                        <a:lnSpc>
                          <a:spcPct val="115000"/>
                        </a:lnSpc>
                        <a:spcBef>
                          <a:spcPts val="0"/>
                        </a:spcBef>
                        <a:spcAft>
                          <a:spcPts val="0"/>
                        </a:spcAft>
                        <a:buSzPts val="1000"/>
                        <a:buFontTx/>
                        <a:buNone/>
                      </a:pPr>
                      <a:r>
                        <a:rPr lang="en-US" sz="1000" dirty="0"/>
                        <a:t>- Regular data quality checks during data collection and processing stages. </a:t>
                      </a:r>
                      <a:br>
                        <a:rPr lang="en-US" sz="1000" dirty="0"/>
                      </a:br>
                      <a:r>
                        <a:rPr lang="en-US" sz="1000" dirty="0"/>
                        <a:t>- Data validation rules to ensure accuracy and consistency.</a:t>
                      </a:r>
                      <a:endParaRPr sz="1000" dirty="0"/>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r h="354275">
                <a:tc vMerge="1">
                  <a:txBody>
                    <a:bodyPr/>
                    <a:lstStyle/>
                    <a:p>
                      <a:endParaRPr lang="en-VN"/>
                    </a:p>
                  </a:txBody>
                  <a:tcPr/>
                </a:tc>
                <a:tc>
                  <a:txBody>
                    <a:bodyPr/>
                    <a:lstStyle/>
                    <a:p>
                      <a:pPr marL="0" lvl="0" indent="0" algn="l" rtl="0">
                        <a:lnSpc>
                          <a:spcPct val="115000"/>
                        </a:lnSpc>
                        <a:spcBef>
                          <a:spcPts val="0"/>
                        </a:spcBef>
                        <a:spcAft>
                          <a:spcPts val="0"/>
                        </a:spcAft>
                        <a:buNone/>
                      </a:pPr>
                      <a:r>
                        <a:rPr lang="en" sz="1000"/>
                        <a:t>Security</a:t>
                      </a:r>
                      <a:endParaRPr sz="1000"/>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50800" lvl="0" indent="0" algn="l" rtl="0">
                        <a:lnSpc>
                          <a:spcPct val="115000"/>
                        </a:lnSpc>
                        <a:spcBef>
                          <a:spcPts val="0"/>
                        </a:spcBef>
                        <a:spcAft>
                          <a:spcPts val="0"/>
                        </a:spcAft>
                        <a:buSzPts val="1000"/>
                        <a:buFontTx/>
                        <a:buNone/>
                      </a:pPr>
                      <a:r>
                        <a:rPr lang="en-US" sz="1000" dirty="0"/>
                        <a:t>- Implement strong encryption for data in transit and at rest. </a:t>
                      </a:r>
                      <a:br>
                        <a:rPr lang="en-US" sz="1000" dirty="0"/>
                      </a:br>
                      <a:r>
                        <a:rPr lang="en-US" sz="1000" dirty="0"/>
                        <a:t>- Role-Based Access Control (RBAC) to ensure data is only accessed by authorized personnel.</a:t>
                      </a:r>
                      <a:endParaRPr sz="1000" dirty="0"/>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4"/>
                  </a:ext>
                </a:extLst>
              </a:tr>
              <a:tr h="549000">
                <a:tc>
                  <a:txBody>
                    <a:bodyPr/>
                    <a:lstStyle/>
                    <a:p>
                      <a:pPr marL="0" lvl="0" indent="0" algn="ctr" rtl="0">
                        <a:lnSpc>
                          <a:spcPct val="115000"/>
                        </a:lnSpc>
                        <a:spcBef>
                          <a:spcPts val="0"/>
                        </a:spcBef>
                        <a:spcAft>
                          <a:spcPts val="0"/>
                        </a:spcAft>
                        <a:buNone/>
                      </a:pPr>
                      <a:r>
                        <a:rPr lang="en" sz="1000">
                          <a:latin typeface="Open Sans"/>
                          <a:ea typeface="Open Sans"/>
                          <a:cs typeface="Open Sans"/>
                          <a:sym typeface="Open Sans"/>
                        </a:rPr>
                        <a:t>Technology</a:t>
                      </a:r>
                      <a:endParaRPr sz="1000">
                        <a:latin typeface="Open Sans"/>
                        <a:ea typeface="Open Sans"/>
                        <a:cs typeface="Open Sans"/>
                        <a:sym typeface="Open Sans"/>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Data Architecture Components</a:t>
                      </a:r>
                      <a:endParaRPr sz="1000"/>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50800" lvl="0" indent="0" algn="l" rtl="0">
                        <a:lnSpc>
                          <a:spcPct val="115000"/>
                        </a:lnSpc>
                        <a:spcBef>
                          <a:spcPts val="0"/>
                        </a:spcBef>
                        <a:spcAft>
                          <a:spcPts val="0"/>
                        </a:spcAft>
                        <a:buSzPts val="1000"/>
                        <a:buFontTx/>
                        <a:buNone/>
                      </a:pPr>
                      <a:r>
                        <a:rPr lang="en-US" sz="1000" dirty="0"/>
                        <a:t>- Cloud Data Warehouse: Use AWS Redshift, Azure Synapse, or Google </a:t>
                      </a:r>
                      <a:r>
                        <a:rPr lang="en-US" sz="1000" dirty="0" err="1"/>
                        <a:t>BigQuery</a:t>
                      </a:r>
                      <a:r>
                        <a:rPr lang="en-US" sz="1000" dirty="0"/>
                        <a:t> for centralized data storage and analytics. </a:t>
                      </a:r>
                      <a:br>
                        <a:rPr lang="en-US" sz="1000" dirty="0"/>
                      </a:br>
                      <a:r>
                        <a:rPr lang="en-US" sz="1000" dirty="0"/>
                        <a:t>- ETL Pipeline: Use tools like Apache </a:t>
                      </a:r>
                      <a:r>
                        <a:rPr lang="en-US" sz="1000" dirty="0" err="1"/>
                        <a:t>NiFi</a:t>
                      </a:r>
                      <a:r>
                        <a:rPr lang="en-US" sz="1000" dirty="0"/>
                        <a:t>, Talend, or Airflow for efficient data extraction, transformation, and loading. </a:t>
                      </a:r>
                      <a:br>
                        <a:rPr lang="en-US" sz="1000" dirty="0"/>
                      </a:br>
                      <a:r>
                        <a:rPr lang="en-US" sz="1000" dirty="0"/>
                        <a:t>- Business Intelligence (BI) Tools: Use Tableau, Power BI, or Looker for interactive dashboards and reporting. </a:t>
                      </a:r>
                      <a:br>
                        <a:rPr lang="en-US" sz="1000" dirty="0"/>
                      </a:br>
                      <a:r>
                        <a:rPr lang="en-US" sz="1000" dirty="0"/>
                        <a:t>- Data Lake: Store unstructured data in Amazon S3 or Azure Data Lake for future analysis.</a:t>
                      </a:r>
                      <a:endParaRPr sz="1000" dirty="0"/>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08" name="Google Shape;208;p23"/>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b="1">
                <a:solidFill>
                  <a:schemeClr val="dk1"/>
                </a:solidFill>
                <a:latin typeface="Open Sans"/>
                <a:ea typeface="Open Sans"/>
                <a:cs typeface="Open Sans"/>
                <a:sym typeface="Open Sans"/>
              </a:rPr>
              <a:t>Technical Infrastructure Needed to Support the Data Science Organization </a:t>
            </a:r>
            <a:endParaRPr sz="1500"/>
          </a:p>
        </p:txBody>
      </p:sp>
      <p:cxnSp>
        <p:nvCxnSpPr>
          <p:cNvPr id="209" name="Google Shape;209;p23"/>
          <p:cNvCxnSpPr>
            <a:stCxn id="206" idx="2"/>
          </p:cNvCxnSpPr>
          <p:nvPr/>
        </p:nvCxnSpPr>
        <p:spPr>
          <a:xfrm flipH="1">
            <a:off x="4941550" y="-352425"/>
            <a:ext cx="1029900" cy="1769100"/>
          </a:xfrm>
          <a:prstGeom prst="straightConnector1">
            <a:avLst/>
          </a:prstGeom>
          <a:noFill/>
          <a:ln w="38100" cap="flat" cmpd="sng">
            <a:solidFill>
              <a:srgbClr val="FF9900"/>
            </a:solidFill>
            <a:prstDash val="solid"/>
            <a:round/>
            <a:headEnd type="none" w="med" len="med"/>
            <a:tailEnd type="triangle" w="med" len="med"/>
          </a:ln>
        </p:spPr>
      </p:cxnSp>
    </p:spTree>
    <p:extLst>
      <p:ext uri="{BB962C8B-B14F-4D97-AF65-F5344CB8AC3E}">
        <p14:creationId xmlns:p14="http://schemas.microsoft.com/office/powerpoint/2010/main" val="486956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p:nvPr/>
        </p:nvSpPr>
        <p:spPr>
          <a:xfrm>
            <a:off x="4634200" y="-1378125"/>
            <a:ext cx="2674500" cy="1025700"/>
          </a:xfrm>
          <a:prstGeom prst="rect">
            <a:avLst/>
          </a:prstGeom>
          <a:solidFill>
            <a:srgbClr val="FF99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Lato"/>
                <a:ea typeface="Lato"/>
                <a:cs typeface="Lato"/>
                <a:sym typeface="Lato"/>
              </a:rPr>
              <a:t>Hint: You may want to break up this table into two separate slides</a:t>
            </a:r>
            <a:endParaRPr b="1">
              <a:latin typeface="Lato"/>
              <a:ea typeface="Lato"/>
              <a:cs typeface="Lato"/>
              <a:sym typeface="Lato"/>
            </a:endParaRPr>
          </a:p>
        </p:txBody>
      </p:sp>
      <p:graphicFrame>
        <p:nvGraphicFramePr>
          <p:cNvPr id="207" name="Google Shape;207;p23"/>
          <p:cNvGraphicFramePr/>
          <p:nvPr>
            <p:extLst>
              <p:ext uri="{D42A27DB-BD31-4B8C-83A1-F6EECF244321}">
                <p14:modId xmlns:p14="http://schemas.microsoft.com/office/powerpoint/2010/main" val="1654793809"/>
              </p:ext>
            </p:extLst>
          </p:nvPr>
        </p:nvGraphicFramePr>
        <p:xfrm>
          <a:off x="232125" y="936650"/>
          <a:ext cx="8679750" cy="1623696"/>
        </p:xfrm>
        <a:graphic>
          <a:graphicData uri="http://schemas.openxmlformats.org/drawingml/2006/table">
            <a:tbl>
              <a:tblPr>
                <a:noFill/>
                <a:tableStyleId>{40FE8716-26F0-4574-A3BE-1CC9830168C7}</a:tableStyleId>
              </a:tblPr>
              <a:tblGrid>
                <a:gridCol w="918425">
                  <a:extLst>
                    <a:ext uri="{9D8B030D-6E8A-4147-A177-3AD203B41FA5}">
                      <a16:colId xmlns:a16="http://schemas.microsoft.com/office/drawing/2014/main" val="20000"/>
                    </a:ext>
                  </a:extLst>
                </a:gridCol>
                <a:gridCol w="1098750">
                  <a:extLst>
                    <a:ext uri="{9D8B030D-6E8A-4147-A177-3AD203B41FA5}">
                      <a16:colId xmlns:a16="http://schemas.microsoft.com/office/drawing/2014/main" val="20001"/>
                    </a:ext>
                  </a:extLst>
                </a:gridCol>
                <a:gridCol w="6662575">
                  <a:extLst>
                    <a:ext uri="{9D8B030D-6E8A-4147-A177-3AD203B41FA5}">
                      <a16:colId xmlns:a16="http://schemas.microsoft.com/office/drawing/2014/main" val="20002"/>
                    </a:ext>
                  </a:extLst>
                </a:gridCol>
              </a:tblGrid>
              <a:tr h="681175">
                <a:tc>
                  <a:txBody>
                    <a:bodyPr/>
                    <a:lstStyle/>
                    <a:p>
                      <a:pPr marL="0" lvl="0" indent="0" algn="ctr" rtl="0">
                        <a:lnSpc>
                          <a:spcPct val="115000"/>
                        </a:lnSpc>
                        <a:spcBef>
                          <a:spcPts val="0"/>
                        </a:spcBef>
                        <a:spcAft>
                          <a:spcPts val="0"/>
                        </a:spcAft>
                        <a:buNone/>
                      </a:pPr>
                      <a:r>
                        <a:rPr lang="en" sz="1000">
                          <a:latin typeface="Open Sans"/>
                          <a:ea typeface="Open Sans"/>
                          <a:cs typeface="Open Sans"/>
                          <a:sym typeface="Open Sans"/>
                        </a:rPr>
                        <a:t>Skills and Capacity</a:t>
                      </a:r>
                      <a:endParaRPr sz="1000">
                        <a:latin typeface="Open Sans"/>
                        <a:ea typeface="Open Sans"/>
                        <a:cs typeface="Open Sans"/>
                        <a:sym typeface="Open Sans"/>
                      </a:endParaRPr>
                    </a:p>
                  </a:txBody>
                  <a:tcPr marL="28575" marR="28575" marT="19050" marB="19050" anchor="ctr">
                    <a:lnL w="9525" cap="flat" cmpd="sng">
                      <a:solidFill>
                        <a:srgbClr val="D9D9D9"/>
                      </a:solidFill>
                      <a:prstDash val="solid"/>
                      <a:round/>
                      <a:headEnd type="none" w="sm" len="sm"/>
                      <a:tailEnd type="none" w="sm" len="sm"/>
                    </a:lnL>
                    <a:lnR w="9525" cap="flat" cmpd="sng" algn="ctr">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Data literacy skills and organizational capacity </a:t>
                      </a:r>
                      <a:endParaRPr sz="1000"/>
                    </a:p>
                  </a:txBody>
                  <a:tcPr marL="28575" marR="28575" marT="19050" marB="19050" anchor="ctr">
                    <a:lnL w="9525" cap="flat" cmpd="sng" algn="ctr">
                      <a:solidFill>
                        <a:srgbClr val="D9D9D9"/>
                      </a:solidFill>
                      <a:prstDash val="solid"/>
                      <a:round/>
                      <a:headEnd type="none" w="sm" len="sm"/>
                      <a:tailEnd type="none" w="sm" len="sm"/>
                    </a:lnL>
                    <a:lnR w="9525" cap="flat" cmpd="sng" algn="ctr">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50800" lvl="0" indent="0" algn="l" rtl="0">
                        <a:lnSpc>
                          <a:spcPct val="115000"/>
                        </a:lnSpc>
                        <a:spcBef>
                          <a:spcPts val="0"/>
                        </a:spcBef>
                        <a:spcAft>
                          <a:spcPts val="0"/>
                        </a:spcAft>
                        <a:buSzPts val="1000"/>
                        <a:buNone/>
                      </a:pPr>
                      <a:r>
                        <a:rPr lang="en-US" sz="1000" dirty="0"/>
                        <a:t>- Offer data literacy programs and workshops to upskill employees at all levels in data handling and analysis. </a:t>
                      </a:r>
                      <a:br>
                        <a:rPr lang="en-US" sz="1000" dirty="0"/>
                      </a:br>
                      <a:r>
                        <a:rPr lang="en-US" sz="1000" dirty="0"/>
                        <a:t>- Create cross-functional teams where business and technical staff collaborate on data projects to enhance understanding. </a:t>
                      </a:r>
                      <a:br>
                        <a:rPr lang="en-US" sz="1000" dirty="0"/>
                      </a:br>
                      <a:r>
                        <a:rPr lang="en-US" sz="1000" dirty="0"/>
                        <a:t>- Encourage mentorship programs where experienced data professionals mentor others within the organization to build data competency.</a:t>
                      </a:r>
                      <a:endParaRPr sz="1000" dirty="0"/>
                    </a:p>
                  </a:txBody>
                  <a:tcPr marL="28575" marR="28575" marT="19050" marB="19050" anchor="ctr">
                    <a:lnL w="9525" cap="flat" cmpd="sng" algn="ctr">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6"/>
                  </a:ext>
                </a:extLst>
              </a:tr>
              <a:tr h="568025">
                <a:tc>
                  <a:txBody>
                    <a:bodyPr/>
                    <a:lstStyle/>
                    <a:p>
                      <a:pPr marL="0" lvl="0" indent="0" algn="ctr" rtl="0">
                        <a:lnSpc>
                          <a:spcPct val="115000"/>
                        </a:lnSpc>
                        <a:spcBef>
                          <a:spcPts val="0"/>
                        </a:spcBef>
                        <a:spcAft>
                          <a:spcPts val="0"/>
                        </a:spcAft>
                        <a:buNone/>
                      </a:pPr>
                      <a:r>
                        <a:rPr lang="en" sz="1000">
                          <a:latin typeface="Open Sans"/>
                          <a:ea typeface="Open Sans"/>
                          <a:cs typeface="Open Sans"/>
                          <a:sym typeface="Open Sans"/>
                        </a:rPr>
                        <a:t>Support for Machine Learning</a:t>
                      </a:r>
                      <a:endParaRPr sz="1000">
                        <a:latin typeface="Open Sans"/>
                        <a:ea typeface="Open Sans"/>
                        <a:cs typeface="Open Sans"/>
                        <a:sym typeface="Open Sans"/>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Machine learning architecture </a:t>
                      </a:r>
                      <a:endParaRPr sz="1000"/>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pPr marL="50800" lvl="0" indent="0" algn="l" rtl="0">
                        <a:lnSpc>
                          <a:spcPct val="115000"/>
                        </a:lnSpc>
                        <a:spcBef>
                          <a:spcPts val="0"/>
                        </a:spcBef>
                        <a:spcAft>
                          <a:spcPts val="0"/>
                        </a:spcAft>
                        <a:buSzPts val="1000"/>
                        <a:buNone/>
                      </a:pPr>
                      <a:r>
                        <a:rPr lang="en-US" sz="1000" dirty="0"/>
                        <a:t>- Cloud-based ML platforms like AWS </a:t>
                      </a:r>
                      <a:r>
                        <a:rPr lang="en-US" sz="1000" dirty="0" err="1"/>
                        <a:t>SageMaker</a:t>
                      </a:r>
                      <a:r>
                        <a:rPr lang="en-US" sz="1000" dirty="0"/>
                        <a:t>, Azure ML, or Google AI for model development and training. </a:t>
                      </a:r>
                      <a:br>
                        <a:rPr lang="en-US" sz="1000" dirty="0"/>
                      </a:br>
                      <a:r>
                        <a:rPr lang="en-US" sz="1000" dirty="0"/>
                        <a:t>- Deployment of models using APIs, microservices, or batch processing to integrate them into operational systems. </a:t>
                      </a:r>
                      <a:br>
                        <a:rPr lang="en-US" sz="1000" dirty="0"/>
                      </a:br>
                      <a:r>
                        <a:rPr lang="en-US" sz="1000" dirty="0"/>
                        <a:t>- Real-time feedback loops between data architecture and machine learning models to facilitate dynamic decision-making and continuous model improvements.</a:t>
                      </a:r>
                      <a:endParaRPr sz="1000" dirty="0"/>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208" name="Google Shape;208;p23"/>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b="1">
                <a:solidFill>
                  <a:schemeClr val="dk1"/>
                </a:solidFill>
                <a:latin typeface="Open Sans"/>
                <a:ea typeface="Open Sans"/>
                <a:cs typeface="Open Sans"/>
                <a:sym typeface="Open Sans"/>
              </a:rPr>
              <a:t>Technical Infrastructure Needed to Support the Data Science Organization </a:t>
            </a:r>
            <a:endParaRPr sz="1500"/>
          </a:p>
        </p:txBody>
      </p:sp>
      <p:cxnSp>
        <p:nvCxnSpPr>
          <p:cNvPr id="209" name="Google Shape;209;p23"/>
          <p:cNvCxnSpPr>
            <a:stCxn id="206" idx="2"/>
          </p:cNvCxnSpPr>
          <p:nvPr/>
        </p:nvCxnSpPr>
        <p:spPr>
          <a:xfrm flipH="1">
            <a:off x="4941550" y="-352425"/>
            <a:ext cx="1029900" cy="1769100"/>
          </a:xfrm>
          <a:prstGeom prst="straightConnector1">
            <a:avLst/>
          </a:prstGeom>
          <a:noFill/>
          <a:ln w="38100" cap="flat" cmpd="sng">
            <a:solidFill>
              <a:srgbClr val="FF9900"/>
            </a:solidFill>
            <a:prstDash val="solid"/>
            <a:round/>
            <a:headEnd type="none" w="med" len="me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p:nvPr/>
        </p:nvSpPr>
        <p:spPr>
          <a:xfrm>
            <a:off x="218125" y="565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700" b="1" dirty="0">
                <a:solidFill>
                  <a:schemeClr val="dk1"/>
                </a:solidFill>
                <a:latin typeface="Open Sans"/>
                <a:ea typeface="Open Sans"/>
                <a:cs typeface="Open Sans"/>
                <a:sym typeface="Open Sans"/>
              </a:rPr>
              <a:t>Tom Tech Solutions</a:t>
            </a:r>
            <a:endParaRPr lang="en-US" sz="2000" b="1" dirty="0"/>
          </a:p>
        </p:txBody>
      </p:sp>
      <p:sp>
        <p:nvSpPr>
          <p:cNvPr id="94" name="Google Shape;94;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rgbClr val="199988"/>
                </a:solidFill>
              </a:rPr>
              <a:t>Strategic Implementation of Data Science: A Roadmap for Business Transformation at Tom Tech Solutions</a:t>
            </a:r>
            <a:endParaRPr sz="2000" dirty="0">
              <a:solidFill>
                <a:srgbClr val="199988"/>
              </a:solidFill>
            </a:endParaRPr>
          </a:p>
        </p:txBody>
      </p:sp>
      <p:sp>
        <p:nvSpPr>
          <p:cNvPr id="95" name="Google Shape;95;p14"/>
          <p:cNvSpPr txBox="1">
            <a:spLocks noGrp="1"/>
          </p:cNvSpPr>
          <p:nvPr>
            <p:ph type="subTitle" idx="1"/>
          </p:nvPr>
        </p:nvSpPr>
        <p:spPr>
          <a:xfrm>
            <a:off x="729627" y="3172899"/>
            <a:ext cx="7688100" cy="67764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dk1"/>
                </a:solidFill>
              </a:rPr>
              <a:t>Tinh Bui Duong</a:t>
            </a:r>
            <a:endParaRPr b="1" dirty="0">
              <a:solidFill>
                <a:schemeClr val="dk1"/>
              </a:solidFill>
            </a:endParaRPr>
          </a:p>
          <a:p>
            <a:pPr marL="0" indent="0"/>
            <a:r>
              <a:rPr lang="en-US" sz="1800" b="1" dirty="0">
                <a:solidFill>
                  <a:srgbClr val="1A9988"/>
                </a:solidFill>
                <a:effectLst/>
                <a:latin typeface="Calibri" panose="020F0502020204030204" pitchFamily="34" charset="0"/>
                <a:ea typeface="Calibri" panose="020F0502020204030204" pitchFamily="34" charset="0"/>
              </a:rPr>
              <a:t>Data Scientist Leader</a:t>
            </a:r>
            <a:endParaRPr lang="en-VN" sz="1800" dirty="0">
              <a:solidFill>
                <a:srgbClr val="000000"/>
              </a:solidFill>
              <a:effectLst/>
              <a:latin typeface="Calibri" panose="020F0502020204030204" pitchFamily="34" charset="0"/>
              <a:ea typeface="Calibri" panose="020F0502020204030204" pitchFamily="34" charset="0"/>
            </a:endParaRPr>
          </a:p>
          <a:p>
            <a:pPr marL="0" lvl="0" indent="0" algn="l" rtl="0">
              <a:spcBef>
                <a:spcPts val="0"/>
              </a:spcBef>
              <a:spcAft>
                <a:spcPts val="0"/>
              </a:spcAft>
              <a:buNone/>
            </a:pPr>
            <a:endParaRPr b="1" dirty="0">
              <a:solidFill>
                <a:schemeClr val="dk1"/>
              </a:solidFill>
            </a:endParaRPr>
          </a:p>
          <a:p>
            <a:pPr marL="0" lvl="0" indent="0" algn="l" rtl="0">
              <a:spcBef>
                <a:spcPts val="0"/>
              </a:spcBef>
              <a:spcAft>
                <a:spcPts val="0"/>
              </a:spcAft>
              <a:buNone/>
            </a:pPr>
            <a:endParaRPr b="1" dirty="0">
              <a:solidFill>
                <a:schemeClr val="dk1"/>
              </a:solidFill>
            </a:endParaRPr>
          </a:p>
          <a:p>
            <a:pPr marL="0" lvl="0" indent="0" algn="l" rtl="0">
              <a:spcBef>
                <a:spcPts val="0"/>
              </a:spcBef>
              <a:spcAft>
                <a:spcPts val="0"/>
              </a:spcAft>
              <a:buNone/>
            </a:pPr>
            <a:r>
              <a:rPr lang="en" b="1" dirty="0">
                <a:solidFill>
                  <a:schemeClr val="dk1"/>
                </a:solidFill>
              </a:rPr>
              <a:t>Sat 23 Nov, 2024</a:t>
            </a:r>
            <a:endParaRPr b="1"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p:nvPr/>
        </p:nvSpPr>
        <p:spPr>
          <a:xfrm>
            <a:off x="226500" y="1848406"/>
            <a:ext cx="8454900" cy="316239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Roboto"/>
                <a:ea typeface="Roboto"/>
                <a:cs typeface="Roboto"/>
                <a:sym typeface="Roboto"/>
              </a:rPr>
              <a:t>Approach</a:t>
            </a:r>
            <a:endParaRPr sz="1800" dirty="0">
              <a:latin typeface="Roboto"/>
              <a:ea typeface="Roboto"/>
              <a:cs typeface="Roboto"/>
              <a:sym typeface="Roboto"/>
            </a:endParaRPr>
          </a:p>
          <a:p>
            <a:r>
              <a:rPr lang="en-US" sz="1000" b="1" dirty="0"/>
              <a:t>1. Identify Opportunities:</a:t>
            </a:r>
            <a:endParaRPr lang="en-US" sz="1000" dirty="0"/>
          </a:p>
          <a:p>
            <a:pPr marL="171450" lvl="5" indent="-171450">
              <a:buFont typeface="Wingdings" pitchFamily="2" charset="2"/>
              <a:buChar char="Ø"/>
            </a:pPr>
            <a:r>
              <a:rPr lang="en-US" sz="1000" dirty="0"/>
              <a:t>Analyzed six potential projects across Marketing, Supply Chain, and Finance functional areas.</a:t>
            </a:r>
          </a:p>
          <a:p>
            <a:pPr marL="171450" lvl="4" indent="-171450">
              <a:buFont typeface="Wingdings" pitchFamily="2" charset="2"/>
              <a:buChar char="Ø"/>
            </a:pPr>
            <a:r>
              <a:rPr lang="en-US" sz="1000" dirty="0"/>
              <a:t>Evaluated projects based on strategic alignment, feasibility, and value impact.</a:t>
            </a:r>
            <a:br>
              <a:rPr lang="en-US" sz="1000" dirty="0"/>
            </a:br>
            <a:endParaRPr lang="en-US" sz="1000" dirty="0"/>
          </a:p>
          <a:p>
            <a:r>
              <a:rPr lang="en-US" sz="1000" b="1" dirty="0"/>
              <a:t>2. Prioritize Projects:</a:t>
            </a:r>
            <a:endParaRPr lang="en-US" sz="1000" dirty="0"/>
          </a:p>
          <a:p>
            <a:pPr marL="171450" indent="-171450">
              <a:buFont typeface="Wingdings" pitchFamily="2" charset="2"/>
              <a:buChar char="Ø"/>
            </a:pPr>
            <a:r>
              <a:rPr lang="en-US" sz="1000" dirty="0"/>
              <a:t>Developed a roadmap for phased implementation, starting with high-impact and feasible projects.</a:t>
            </a:r>
          </a:p>
          <a:p>
            <a:pPr marL="171450" indent="-171450">
              <a:buFont typeface="Wingdings" pitchFamily="2" charset="2"/>
              <a:buChar char="Ø"/>
            </a:pPr>
            <a:r>
              <a:rPr lang="en-US" sz="1000" dirty="0"/>
              <a:t>Ensured alignment with business goals and available resources.</a:t>
            </a:r>
            <a:br>
              <a:rPr lang="en-US" sz="1000" dirty="0"/>
            </a:br>
            <a:endParaRPr lang="en-US" sz="1000" dirty="0"/>
          </a:p>
          <a:p>
            <a:r>
              <a:rPr lang="en-US" sz="1000" b="1" dirty="0"/>
              <a:t>3. Build Human Capital:</a:t>
            </a:r>
            <a:endParaRPr lang="en-US" sz="1000" dirty="0"/>
          </a:p>
          <a:p>
            <a:pPr marL="171450" indent="-171450">
              <a:buFont typeface="Wingdings" pitchFamily="2" charset="2"/>
              <a:buChar char="Ø"/>
            </a:pPr>
            <a:r>
              <a:rPr lang="en-US" sz="1000" dirty="0"/>
              <a:t>Designed an organizational model and identified key roles.</a:t>
            </a:r>
          </a:p>
          <a:p>
            <a:pPr marL="171450" indent="-171450">
              <a:buFont typeface="Wingdings" pitchFamily="2" charset="2"/>
              <a:buChar char="Ø"/>
            </a:pPr>
            <a:r>
              <a:rPr lang="en-US" sz="1000" dirty="0"/>
              <a:t>Established a recruitment strategy for building data science capabilities.</a:t>
            </a:r>
            <a:br>
              <a:rPr lang="en-US" sz="1000" dirty="0"/>
            </a:br>
            <a:endParaRPr lang="en-US" sz="1000" dirty="0"/>
          </a:p>
          <a:p>
            <a:r>
              <a:rPr lang="en-US" sz="1000" b="1" dirty="0"/>
              <a:t>3. Establish Technical Infrastructure:</a:t>
            </a:r>
            <a:endParaRPr lang="en-US" sz="1000" dirty="0"/>
          </a:p>
          <a:p>
            <a:pPr marL="171450" indent="-171450">
              <a:buFont typeface="Wingdings" pitchFamily="2" charset="2"/>
              <a:buChar char="Ø"/>
            </a:pPr>
            <a:r>
              <a:rPr lang="en-US" sz="1000" dirty="0"/>
              <a:t>Defined data requirements, governance strategies, and machine learning architecture.</a:t>
            </a:r>
          </a:p>
          <a:p>
            <a:pPr marL="171450" indent="-171450">
              <a:buFont typeface="Wingdings" pitchFamily="2" charset="2"/>
              <a:buChar char="Ø"/>
            </a:pPr>
            <a:r>
              <a:rPr lang="en-US" sz="1000" dirty="0"/>
              <a:t>Integrated data architecture to support scalability and security.</a:t>
            </a:r>
            <a:br>
              <a:rPr lang="en-US" sz="1000" dirty="0"/>
            </a:br>
            <a:endParaRPr lang="en-US" sz="1000" dirty="0"/>
          </a:p>
          <a:p>
            <a:r>
              <a:rPr lang="en-US" sz="1000" b="1" dirty="0"/>
              <a:t>4. Promote Data-Driven Culture:</a:t>
            </a:r>
            <a:endParaRPr lang="en-US" sz="1000" dirty="0"/>
          </a:p>
          <a:p>
            <a:pPr marL="171450" indent="-171450">
              <a:buFont typeface="Wingdings" pitchFamily="2" charset="2"/>
              <a:buChar char="Ø"/>
            </a:pPr>
            <a:r>
              <a:rPr lang="en-US" sz="1000" dirty="0"/>
              <a:t>Developed strategies to enhance data literacy and adoption across teams.</a:t>
            </a:r>
          </a:p>
          <a:p>
            <a:pPr marL="457200" lvl="0" indent="-317500" algn="l" rtl="0">
              <a:spcBef>
                <a:spcPts val="0"/>
              </a:spcBef>
              <a:spcAft>
                <a:spcPts val="0"/>
              </a:spcAft>
              <a:buSzPts val="1400"/>
              <a:buFont typeface="Roboto"/>
              <a:buChar char="-"/>
            </a:pPr>
            <a:endParaRPr dirty="0">
              <a:latin typeface="Roboto"/>
              <a:ea typeface="Roboto"/>
              <a:cs typeface="Roboto"/>
              <a:sym typeface="Roboto"/>
            </a:endParaRPr>
          </a:p>
        </p:txBody>
      </p:sp>
      <p:sp>
        <p:nvSpPr>
          <p:cNvPr id="102" name="Google Shape;102;p15"/>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dirty="0">
                <a:solidFill>
                  <a:schemeClr val="dk1"/>
                </a:solidFill>
                <a:latin typeface="Open Sans"/>
                <a:ea typeface="Open Sans"/>
                <a:cs typeface="Open Sans"/>
                <a:sym typeface="Open Sans"/>
              </a:rPr>
              <a:t>Executive Summary</a:t>
            </a:r>
            <a:endParaRPr sz="2100" b="1" dirty="0">
              <a:solidFill>
                <a:schemeClr val="dk1"/>
              </a:solidFill>
              <a:latin typeface="Open Sans"/>
              <a:ea typeface="Open Sans"/>
              <a:cs typeface="Open Sans"/>
              <a:sym typeface="Open Sans"/>
            </a:endParaRPr>
          </a:p>
          <a:p>
            <a:pPr marL="0" lvl="0" indent="0" algn="l" rtl="0">
              <a:spcBef>
                <a:spcPts val="0"/>
              </a:spcBef>
              <a:spcAft>
                <a:spcPts val="0"/>
              </a:spcAft>
              <a:buNone/>
            </a:pPr>
            <a:endParaRPr sz="2400" b="1" dirty="0"/>
          </a:p>
        </p:txBody>
      </p:sp>
      <p:sp>
        <p:nvSpPr>
          <p:cNvPr id="103" name="Google Shape;103;p15"/>
          <p:cNvSpPr txBox="1"/>
          <p:nvPr/>
        </p:nvSpPr>
        <p:spPr>
          <a:xfrm>
            <a:off x="226500" y="1133275"/>
            <a:ext cx="7301700" cy="89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Roboto"/>
                <a:ea typeface="Roboto"/>
                <a:cs typeface="Roboto"/>
                <a:sym typeface="Roboto"/>
              </a:rPr>
              <a:t>Purpose of 100-day plan </a:t>
            </a:r>
            <a:endParaRPr sz="1800" dirty="0">
              <a:latin typeface="Roboto"/>
              <a:ea typeface="Roboto"/>
              <a:cs typeface="Roboto"/>
              <a:sym typeface="Roboto"/>
            </a:endParaRPr>
          </a:p>
          <a:p>
            <a:pPr marL="139700" lvl="0" algn="l" rtl="0">
              <a:spcBef>
                <a:spcPts val="0"/>
              </a:spcBef>
              <a:spcAft>
                <a:spcPts val="0"/>
              </a:spcAft>
              <a:buSzPts val="1400"/>
            </a:pPr>
            <a:r>
              <a:rPr lang="en-US" sz="1000" dirty="0"/>
              <a:t>To strategically implement data science opportunities across Tom Tech Solutions, driving business transformation, improving operational efficiency, and fostering a data-driven culture.</a:t>
            </a:r>
            <a:endParaRPr sz="1000" dirty="0">
              <a:latin typeface="Roboto"/>
              <a:ea typeface="Roboto"/>
              <a:cs typeface="Roboto"/>
              <a:sym typeface="Roboto"/>
            </a:endParaRPr>
          </a:p>
        </p:txBody>
      </p:sp>
    </p:spTree>
    <p:extLst>
      <p:ext uri="{BB962C8B-B14F-4D97-AF65-F5344CB8AC3E}">
        <p14:creationId xmlns:p14="http://schemas.microsoft.com/office/powerpoint/2010/main" val="4133176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1" name="Google Shape;101;p15"/>
          <p:cNvSpPr txBox="1"/>
          <p:nvPr/>
        </p:nvSpPr>
        <p:spPr>
          <a:xfrm>
            <a:off x="226500" y="970650"/>
            <a:ext cx="8454900" cy="392013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Roboto"/>
                <a:ea typeface="Roboto"/>
                <a:cs typeface="Roboto"/>
                <a:sym typeface="Roboto"/>
              </a:rPr>
              <a:t>Results</a:t>
            </a:r>
            <a:endParaRPr sz="1800" dirty="0">
              <a:latin typeface="Roboto"/>
              <a:ea typeface="Roboto"/>
              <a:cs typeface="Roboto"/>
              <a:sym typeface="Roboto"/>
            </a:endParaRPr>
          </a:p>
          <a:p>
            <a:r>
              <a:rPr lang="en-US" sz="1100" b="1" dirty="0"/>
              <a:t>1. Top Prioritized Projects:</a:t>
            </a:r>
            <a:endParaRPr lang="en-US" sz="1100" dirty="0"/>
          </a:p>
          <a:p>
            <a:pPr marL="742950" lvl="1" indent="-285750">
              <a:buFont typeface="Arial" panose="020B0604020202020204" pitchFamily="34" charset="0"/>
              <a:buChar char="•"/>
            </a:pPr>
            <a:r>
              <a:rPr lang="en-US" sz="1100" dirty="0"/>
              <a:t>Customer Segmentation for Targeted Marketing.</a:t>
            </a:r>
          </a:p>
          <a:p>
            <a:pPr marL="742950" lvl="1" indent="-285750">
              <a:buFont typeface="Arial" panose="020B0604020202020204" pitchFamily="34" charset="0"/>
              <a:buChar char="•"/>
            </a:pPr>
            <a:r>
              <a:rPr lang="en-US" sz="1100" dirty="0"/>
              <a:t>Predictive Analytics for Sales Forecasting.</a:t>
            </a:r>
          </a:p>
          <a:p>
            <a:pPr marL="742950" lvl="1" indent="-285750">
              <a:buFont typeface="Arial" panose="020B0604020202020204" pitchFamily="34" charset="0"/>
              <a:buChar char="•"/>
            </a:pPr>
            <a:r>
              <a:rPr lang="en-US" sz="1100" dirty="0"/>
              <a:t>Supply Chain Optimization with Predictive Maintenance.</a:t>
            </a:r>
          </a:p>
          <a:p>
            <a:pPr marL="742950" lvl="1" indent="-285750">
              <a:buFont typeface="Arial" panose="020B0604020202020204" pitchFamily="34" charset="0"/>
              <a:buChar char="•"/>
            </a:pPr>
            <a:r>
              <a:rPr lang="en-US" sz="1100" dirty="0"/>
              <a:t>Inventory Optimization with Demand Forecasting.</a:t>
            </a:r>
            <a:br>
              <a:rPr lang="en-US" sz="1100" dirty="0"/>
            </a:br>
            <a:endParaRPr lang="en-US" sz="1100" dirty="0"/>
          </a:p>
          <a:p>
            <a:r>
              <a:rPr lang="en-US" sz="1100" b="1" dirty="0"/>
              <a:t>2. Human Capital Plan:</a:t>
            </a:r>
            <a:endParaRPr lang="en-US" sz="1100" dirty="0"/>
          </a:p>
          <a:p>
            <a:pPr marL="742950" lvl="1" indent="-285750">
              <a:buFont typeface="Arial" panose="020B0604020202020204" pitchFamily="34" charset="0"/>
              <a:buChar char="•"/>
            </a:pPr>
            <a:r>
              <a:rPr lang="en-US" sz="1100" dirty="0"/>
              <a:t>Defined roles for Data Scientists, Engineers, and Analysts.</a:t>
            </a:r>
          </a:p>
          <a:p>
            <a:pPr marL="742950" lvl="1" indent="-285750">
              <a:buFont typeface="Arial" panose="020B0604020202020204" pitchFamily="34" charset="0"/>
              <a:buChar char="•"/>
            </a:pPr>
            <a:r>
              <a:rPr lang="en-US" sz="1100" dirty="0"/>
              <a:t>Structured teams to execute roadmap efficiently.</a:t>
            </a:r>
            <a:br>
              <a:rPr lang="en-US" sz="1100" dirty="0"/>
            </a:br>
            <a:endParaRPr lang="en-US" sz="1100" dirty="0"/>
          </a:p>
          <a:p>
            <a:r>
              <a:rPr lang="en-US" sz="1100" b="1" dirty="0"/>
              <a:t>3. Technical Infrastructure:</a:t>
            </a:r>
            <a:endParaRPr lang="en-US" sz="1100" dirty="0"/>
          </a:p>
          <a:p>
            <a:pPr marL="742950" lvl="1" indent="-285750">
              <a:buFont typeface="Arial" panose="020B0604020202020204" pitchFamily="34" charset="0"/>
              <a:buChar char="•"/>
            </a:pPr>
            <a:r>
              <a:rPr lang="en-US" sz="1100" dirty="0"/>
              <a:t>Integrated machine learning architecture with robust data governance.</a:t>
            </a:r>
          </a:p>
          <a:p>
            <a:pPr marL="742950" lvl="1" indent="-285750">
              <a:buFont typeface="Arial" panose="020B0604020202020204" pitchFamily="34" charset="0"/>
              <a:buChar char="•"/>
            </a:pPr>
            <a:r>
              <a:rPr lang="en-US" sz="1100" dirty="0"/>
              <a:t>Ensured data security, usability, and availability.</a:t>
            </a:r>
            <a:br>
              <a:rPr lang="en-US" sz="1100" dirty="0"/>
            </a:br>
            <a:endParaRPr lang="en-US" sz="1100" dirty="0"/>
          </a:p>
          <a:p>
            <a:r>
              <a:rPr lang="en-US" sz="1100" b="1" dirty="0"/>
              <a:t>4. Cultural Transformation:</a:t>
            </a:r>
            <a:endParaRPr lang="en-US" sz="1100" dirty="0"/>
          </a:p>
          <a:p>
            <a:pPr marL="742950" lvl="1" indent="-285750">
              <a:buFont typeface="Arial" panose="020B0604020202020204" pitchFamily="34" charset="0"/>
              <a:buChar char="•"/>
            </a:pPr>
            <a:r>
              <a:rPr lang="en-US" sz="1100" dirty="0"/>
              <a:t>Implemented initiatives to promote data literacy and cross-functional collaboration</a:t>
            </a:r>
            <a:r>
              <a:rPr lang="en-US" dirty="0"/>
              <a:t>.</a:t>
            </a:r>
          </a:p>
          <a:p>
            <a:pPr marL="139700" lvl="0" algn="l" rtl="0">
              <a:spcBef>
                <a:spcPts val="0"/>
              </a:spcBef>
              <a:spcAft>
                <a:spcPts val="0"/>
              </a:spcAft>
              <a:buSzPts val="1400"/>
            </a:pPr>
            <a:endParaRPr dirty="0">
              <a:latin typeface="Roboto"/>
              <a:ea typeface="Roboto"/>
              <a:cs typeface="Roboto"/>
              <a:sym typeface="Roboto"/>
            </a:endParaRPr>
          </a:p>
        </p:txBody>
      </p:sp>
      <p:sp>
        <p:nvSpPr>
          <p:cNvPr id="102" name="Google Shape;102;p15"/>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dirty="0">
                <a:solidFill>
                  <a:schemeClr val="dk1"/>
                </a:solidFill>
                <a:latin typeface="Open Sans"/>
                <a:ea typeface="Open Sans"/>
                <a:cs typeface="Open Sans"/>
                <a:sym typeface="Open Sans"/>
              </a:rPr>
              <a:t>Executive Summary</a:t>
            </a:r>
            <a:endParaRPr sz="2100" b="1" dirty="0">
              <a:solidFill>
                <a:schemeClr val="dk1"/>
              </a:solidFill>
              <a:latin typeface="Open Sans"/>
              <a:ea typeface="Open Sans"/>
              <a:cs typeface="Open Sans"/>
              <a:sym typeface="Open Sans"/>
            </a:endParaRPr>
          </a:p>
          <a:p>
            <a:pPr marL="0" lvl="0" indent="0" algn="l" rtl="0">
              <a:spcBef>
                <a:spcPts val="0"/>
              </a:spcBef>
              <a:spcAft>
                <a:spcPts val="0"/>
              </a:spcAft>
              <a:buNone/>
            </a:pPr>
            <a:endParaRPr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p:nvPr/>
        </p:nvSpPr>
        <p:spPr>
          <a:xfrm>
            <a:off x="226500" y="1133274"/>
            <a:ext cx="3212986" cy="3877525"/>
          </a:xfrm>
          <a:prstGeom prst="rect">
            <a:avLst/>
          </a:prstGeom>
          <a:noFill/>
          <a:ln>
            <a:noFill/>
          </a:ln>
        </p:spPr>
        <p:txBody>
          <a:bodyPr spcFirstLastPara="1" wrap="square" lIns="91425" tIns="91425" rIns="91425" bIns="91425" anchor="t" anchorCtr="0">
            <a:noAutofit/>
          </a:bodyPr>
          <a:lstStyle/>
          <a:p>
            <a:r>
              <a:rPr lang="en-US" sz="1100" b="1" dirty="0"/>
              <a:t>1. Data Science Opportunity Implementation</a:t>
            </a:r>
          </a:p>
          <a:p>
            <a:r>
              <a:rPr lang="en-US" sz="1000" b="1" dirty="0"/>
              <a:t>Project Kickoff:</a:t>
            </a:r>
            <a:r>
              <a:rPr lang="en-US" sz="1000" dirty="0"/>
              <a:t> Begin the implementation of top-priority projects:</a:t>
            </a:r>
          </a:p>
          <a:p>
            <a:pPr marL="171450" indent="-171450">
              <a:buFont typeface="Wingdings" pitchFamily="2" charset="2"/>
              <a:buChar char="Ø"/>
            </a:pPr>
            <a:r>
              <a:rPr lang="en-US" sz="1000" b="1" dirty="0"/>
              <a:t>Customer Segmentation for Targeted Marketing: </a:t>
            </a:r>
            <a:r>
              <a:rPr lang="en-US" sz="1000" dirty="0"/>
              <a:t>Deliver actionable insights for personalized campaigns.</a:t>
            </a:r>
          </a:p>
          <a:p>
            <a:pPr marL="171450" indent="-171450">
              <a:buFont typeface="Wingdings" pitchFamily="2" charset="2"/>
              <a:buChar char="Ø"/>
            </a:pPr>
            <a:r>
              <a:rPr lang="en-US" sz="1000" b="1" dirty="0"/>
              <a:t>Predictive Analytics for Sales Forecasting: </a:t>
            </a:r>
            <a:r>
              <a:rPr lang="en-US" sz="1000" dirty="0"/>
              <a:t>Develop a model for accurate sales predictions.</a:t>
            </a:r>
          </a:p>
          <a:p>
            <a:r>
              <a:rPr lang="en-US" sz="1000" b="1" dirty="0"/>
              <a:t>Resource Allocation:</a:t>
            </a:r>
            <a:r>
              <a:rPr lang="en-US" sz="1000" dirty="0"/>
              <a:t> Ensure key team members and tools are assigned for seamless execution.</a:t>
            </a:r>
            <a:br>
              <a:rPr lang="en-US" sz="1000" dirty="0"/>
            </a:br>
            <a:br>
              <a:rPr lang="en-US" sz="1100" dirty="0"/>
            </a:br>
            <a:r>
              <a:rPr lang="en-US" sz="1100" b="1" dirty="0"/>
              <a:t>2. Human Capital Development</a:t>
            </a:r>
          </a:p>
          <a:p>
            <a:r>
              <a:rPr lang="en-US" sz="1000" b="1" dirty="0"/>
              <a:t>Recruitment of Key Roles:</a:t>
            </a:r>
          </a:p>
          <a:p>
            <a:pPr marL="171450" indent="-171450">
              <a:buFont typeface="Wingdings" pitchFamily="2" charset="2"/>
              <a:buChar char="Ø"/>
            </a:pPr>
            <a:r>
              <a:rPr lang="en-US" sz="1000" dirty="0"/>
              <a:t>Data Scientist (Team 1 - Marketing Focus)</a:t>
            </a:r>
          </a:p>
          <a:p>
            <a:pPr marL="171450" indent="-171450">
              <a:buFont typeface="Wingdings" pitchFamily="2" charset="2"/>
              <a:buChar char="Ø"/>
            </a:pPr>
            <a:r>
              <a:rPr lang="en-US" sz="1000" dirty="0"/>
              <a:t>Data Engineer (Infrastructure Setup)</a:t>
            </a:r>
          </a:p>
          <a:p>
            <a:pPr marL="171450" indent="-171450">
              <a:buFont typeface="Wingdings" pitchFamily="2" charset="2"/>
              <a:buChar char="Ø"/>
            </a:pPr>
            <a:r>
              <a:rPr lang="en-US" sz="1000" dirty="0"/>
              <a:t>Data Analyst (Business Insights)</a:t>
            </a:r>
          </a:p>
          <a:p>
            <a:pPr marL="171450" indent="-171450">
              <a:buFont typeface="Wingdings" pitchFamily="2" charset="2"/>
              <a:buChar char="Ø"/>
            </a:pPr>
            <a:r>
              <a:rPr lang="en-US" sz="1000" dirty="0"/>
              <a:t>Machine Learning Engineer (Model Deployment)</a:t>
            </a:r>
          </a:p>
          <a:p>
            <a:r>
              <a:rPr lang="en-US" sz="1000" b="1" dirty="0"/>
              <a:t>Onboarding &amp; Training:</a:t>
            </a:r>
            <a:r>
              <a:rPr lang="en-US" sz="1000" dirty="0"/>
              <a:t> Develop tailored onboarding sessions to integrate new hires into ongoing projects</a:t>
            </a:r>
            <a:r>
              <a:rPr lang="en-US" sz="1100" dirty="0"/>
              <a:t>.</a:t>
            </a:r>
          </a:p>
          <a:p>
            <a:pPr algn="just"/>
            <a:endParaRPr lang="en-US" sz="1100" dirty="0"/>
          </a:p>
          <a:p>
            <a:pPr marL="107950" lvl="0" algn="l" rtl="0">
              <a:lnSpc>
                <a:spcPct val="115000"/>
              </a:lnSpc>
              <a:spcBef>
                <a:spcPts val="1000"/>
              </a:spcBef>
              <a:spcAft>
                <a:spcPts val="1000"/>
              </a:spcAft>
              <a:buSzPts val="1900"/>
            </a:pPr>
            <a:endParaRPr sz="1900" b="1" dirty="0">
              <a:latin typeface="Roboto"/>
              <a:ea typeface="Roboto"/>
              <a:cs typeface="Roboto"/>
              <a:sym typeface="Roboto"/>
            </a:endParaRPr>
          </a:p>
        </p:txBody>
      </p:sp>
      <p:sp>
        <p:nvSpPr>
          <p:cNvPr id="109" name="Google Shape;109;p16"/>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dirty="0">
                <a:solidFill>
                  <a:schemeClr val="dk1"/>
                </a:solidFill>
                <a:latin typeface="Open Sans"/>
                <a:ea typeface="Open Sans"/>
                <a:cs typeface="Open Sans"/>
                <a:sym typeface="Open Sans"/>
              </a:rPr>
              <a:t>Scope of Work for First 100 Days</a:t>
            </a:r>
            <a:endParaRPr sz="2100" b="1" dirty="0">
              <a:solidFill>
                <a:schemeClr val="dk1"/>
              </a:solidFill>
              <a:latin typeface="Open Sans"/>
              <a:ea typeface="Open Sans"/>
              <a:cs typeface="Open Sans"/>
              <a:sym typeface="Open Sans"/>
            </a:endParaRPr>
          </a:p>
          <a:p>
            <a:pPr marL="0" lvl="0" indent="0" algn="l" rtl="0">
              <a:spcBef>
                <a:spcPts val="0"/>
              </a:spcBef>
              <a:spcAft>
                <a:spcPts val="0"/>
              </a:spcAft>
              <a:buNone/>
            </a:pPr>
            <a:endParaRPr sz="2400" b="1" dirty="0"/>
          </a:p>
        </p:txBody>
      </p:sp>
      <p:sp>
        <p:nvSpPr>
          <p:cNvPr id="2" name="Google Shape;108;p16">
            <a:extLst>
              <a:ext uri="{FF2B5EF4-FFF2-40B4-BE49-F238E27FC236}">
                <a16:creationId xmlns:a16="http://schemas.microsoft.com/office/drawing/2014/main" id="{AC1A0701-EA47-384D-F44D-6A8F5CCEBDA1}"/>
              </a:ext>
            </a:extLst>
          </p:cNvPr>
          <p:cNvSpPr txBox="1"/>
          <p:nvPr/>
        </p:nvSpPr>
        <p:spPr>
          <a:xfrm>
            <a:off x="3768054" y="1117256"/>
            <a:ext cx="5149446" cy="3877525"/>
          </a:xfrm>
          <a:prstGeom prst="rect">
            <a:avLst/>
          </a:prstGeom>
          <a:noFill/>
          <a:ln>
            <a:noFill/>
          </a:ln>
        </p:spPr>
        <p:txBody>
          <a:bodyPr spcFirstLastPara="1" wrap="square" lIns="91425" tIns="91425" rIns="91425" bIns="91425" anchor="t" anchorCtr="0">
            <a:noAutofit/>
          </a:bodyPr>
          <a:lstStyle/>
          <a:p>
            <a:r>
              <a:rPr lang="en-US" sz="1100" b="1" dirty="0"/>
              <a:t>3. Technical Infrastructure Setup</a:t>
            </a:r>
          </a:p>
          <a:p>
            <a:r>
              <a:rPr lang="en-US" sz="1000" b="1" dirty="0"/>
              <a:t>Data Architecture:</a:t>
            </a:r>
          </a:p>
          <a:p>
            <a:pPr marL="171450" indent="-171450">
              <a:buFont typeface="Wingdings" pitchFamily="2" charset="2"/>
              <a:buChar char="Ø"/>
            </a:pPr>
            <a:r>
              <a:rPr lang="en-US" sz="1000" dirty="0"/>
              <a:t>Establish a central data repository to consolidate data from marketing, sales, and supply chain.</a:t>
            </a:r>
          </a:p>
          <a:p>
            <a:pPr marL="171450" indent="-171450">
              <a:buFont typeface="Wingdings" pitchFamily="2" charset="2"/>
              <a:buChar char="Ø"/>
            </a:pPr>
            <a:r>
              <a:rPr lang="en-US" sz="1000" dirty="0"/>
              <a:t>Integrate machine learning pipelines for efficient model training and deployment.</a:t>
            </a:r>
          </a:p>
          <a:p>
            <a:r>
              <a:rPr lang="en-US" sz="1000" b="1" dirty="0"/>
              <a:t>Governance Implementation:</a:t>
            </a:r>
          </a:p>
          <a:p>
            <a:pPr marL="171450" indent="-171450">
              <a:buFont typeface="Wingdings" pitchFamily="2" charset="2"/>
              <a:buChar char="Ø"/>
            </a:pPr>
            <a:r>
              <a:rPr lang="en-US" sz="1000" dirty="0"/>
              <a:t>Define access control and security protocols.</a:t>
            </a:r>
          </a:p>
          <a:p>
            <a:pPr marL="171450" indent="-171450">
              <a:buFont typeface="Wingdings" pitchFamily="2" charset="2"/>
              <a:buChar char="Ø"/>
            </a:pPr>
            <a:r>
              <a:rPr lang="en-US" sz="1000" dirty="0"/>
              <a:t>Set up data validation processes to ensure data integrity and usability.</a:t>
            </a:r>
          </a:p>
          <a:p>
            <a:br>
              <a:rPr lang="en-US" sz="1000" dirty="0"/>
            </a:br>
            <a:r>
              <a:rPr lang="en-US" sz="1100" b="1" dirty="0"/>
              <a:t>4. Promote Data-Driven Culture</a:t>
            </a:r>
          </a:p>
          <a:p>
            <a:pPr marL="171450" indent="-171450">
              <a:buFont typeface="Wingdings" pitchFamily="2" charset="2"/>
              <a:buChar char="Ø"/>
            </a:pPr>
            <a:r>
              <a:rPr lang="en-US" sz="1000" b="1" dirty="0"/>
              <a:t>Awareness Campaigns:</a:t>
            </a:r>
            <a:r>
              <a:rPr lang="en-US" sz="1000" dirty="0"/>
              <a:t> Launch workshops to educate teams about data science benefits and applications.</a:t>
            </a:r>
          </a:p>
          <a:p>
            <a:pPr marL="171450" indent="-171450">
              <a:buFont typeface="Wingdings" pitchFamily="2" charset="2"/>
              <a:buChar char="Ø"/>
            </a:pPr>
            <a:r>
              <a:rPr lang="en-US" sz="1000" b="1" dirty="0"/>
              <a:t>Cross-Functional Collaboration:</a:t>
            </a:r>
            <a:r>
              <a:rPr lang="en-US" sz="1000" dirty="0"/>
              <a:t> Introduce data-sharing protocols to enable smooth collaboration between departments.</a:t>
            </a:r>
          </a:p>
          <a:p>
            <a:br>
              <a:rPr lang="en-US" sz="1000" dirty="0"/>
            </a:br>
            <a:r>
              <a:rPr lang="en-US" sz="1000" b="1" dirty="0"/>
              <a:t>5. </a:t>
            </a:r>
            <a:r>
              <a:rPr lang="en-US" sz="1100" b="1" dirty="0"/>
              <a:t>Monitor and Evaluate Progress</a:t>
            </a:r>
          </a:p>
          <a:p>
            <a:pPr marL="171450" indent="-171450">
              <a:buFont typeface="Wingdings" pitchFamily="2" charset="2"/>
              <a:buChar char="Ø"/>
            </a:pPr>
            <a:r>
              <a:rPr lang="en-US" sz="1100" dirty="0"/>
              <a:t>Establish KPIs for the first two projects to measure impact and refine methodologies.</a:t>
            </a:r>
          </a:p>
          <a:p>
            <a:pPr marL="171450" indent="-171450">
              <a:buFont typeface="Wingdings" pitchFamily="2" charset="2"/>
              <a:buChar char="Ø"/>
            </a:pPr>
            <a:r>
              <a:rPr lang="en-US" sz="1100" dirty="0"/>
              <a:t>Conduct bi-weekly progress reviews to ensure alignment with the roadmap.</a:t>
            </a:r>
          </a:p>
          <a:p>
            <a:pPr marL="171450" indent="-171450">
              <a:buFont typeface="Wingdings" pitchFamily="2" charset="2"/>
              <a:buChar char="Ø"/>
            </a:pPr>
            <a:endParaRPr lang="en-US" sz="1000" dirty="0"/>
          </a:p>
          <a:p>
            <a:pPr algn="just"/>
            <a:br>
              <a:rPr lang="en-US" sz="1000" dirty="0"/>
            </a:br>
            <a:endParaRPr lang="en-US" sz="1100" dirty="0"/>
          </a:p>
          <a:p>
            <a:pPr algn="just"/>
            <a:endParaRPr lang="en-US" sz="1100" dirty="0"/>
          </a:p>
          <a:p>
            <a:pPr marL="107950" lvl="0" algn="l" rtl="0">
              <a:lnSpc>
                <a:spcPct val="115000"/>
              </a:lnSpc>
              <a:spcBef>
                <a:spcPts val="1000"/>
              </a:spcBef>
              <a:spcAft>
                <a:spcPts val="1000"/>
              </a:spcAft>
              <a:buSzPts val="1900"/>
            </a:pPr>
            <a:endParaRPr sz="1900" b="1" dirty="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a:solidFill>
                  <a:schemeClr val="dk1"/>
                </a:solidFill>
                <a:latin typeface="Open Sans"/>
                <a:ea typeface="Open Sans"/>
                <a:cs typeface="Open Sans"/>
                <a:sym typeface="Open Sans"/>
              </a:rPr>
              <a:t>Candidate Data Science Projects</a:t>
            </a:r>
            <a:endParaRPr sz="2100" b="1">
              <a:solidFill>
                <a:schemeClr val="dk1"/>
              </a:solidFill>
              <a:latin typeface="Open Sans"/>
              <a:ea typeface="Open Sans"/>
              <a:cs typeface="Open Sans"/>
              <a:sym typeface="Open Sans"/>
            </a:endParaRPr>
          </a:p>
          <a:p>
            <a:pPr marL="0" lvl="0" indent="0" algn="l" rtl="0">
              <a:spcBef>
                <a:spcPts val="0"/>
              </a:spcBef>
              <a:spcAft>
                <a:spcPts val="0"/>
              </a:spcAft>
              <a:buNone/>
            </a:pPr>
            <a:endParaRPr sz="2400" b="1"/>
          </a:p>
        </p:txBody>
      </p:sp>
      <p:graphicFrame>
        <p:nvGraphicFramePr>
          <p:cNvPr id="115" name="Google Shape;115;p17"/>
          <p:cNvGraphicFramePr/>
          <p:nvPr>
            <p:extLst>
              <p:ext uri="{D42A27DB-BD31-4B8C-83A1-F6EECF244321}">
                <p14:modId xmlns:p14="http://schemas.microsoft.com/office/powerpoint/2010/main" val="2158773581"/>
              </p:ext>
            </p:extLst>
          </p:nvPr>
        </p:nvGraphicFramePr>
        <p:xfrm>
          <a:off x="572450" y="1164500"/>
          <a:ext cx="7999100" cy="3848673"/>
        </p:xfrm>
        <a:graphic>
          <a:graphicData uri="http://schemas.openxmlformats.org/drawingml/2006/table">
            <a:tbl>
              <a:tblPr>
                <a:noFill/>
                <a:tableStyleId>{7B33E20B-FB17-4BFF-8D7F-3647E2731627}</a:tableStyleId>
              </a:tblPr>
              <a:tblGrid>
                <a:gridCol w="1756475">
                  <a:extLst>
                    <a:ext uri="{9D8B030D-6E8A-4147-A177-3AD203B41FA5}">
                      <a16:colId xmlns:a16="http://schemas.microsoft.com/office/drawing/2014/main" val="20000"/>
                    </a:ext>
                  </a:extLst>
                </a:gridCol>
                <a:gridCol w="1619600">
                  <a:extLst>
                    <a:ext uri="{9D8B030D-6E8A-4147-A177-3AD203B41FA5}">
                      <a16:colId xmlns:a16="http://schemas.microsoft.com/office/drawing/2014/main" val="20001"/>
                    </a:ext>
                  </a:extLst>
                </a:gridCol>
                <a:gridCol w="4623025">
                  <a:extLst>
                    <a:ext uri="{9D8B030D-6E8A-4147-A177-3AD203B41FA5}">
                      <a16:colId xmlns:a16="http://schemas.microsoft.com/office/drawing/2014/main" val="20002"/>
                    </a:ext>
                  </a:extLst>
                </a:gridCol>
              </a:tblGrid>
              <a:tr h="752475">
                <a:tc>
                  <a:txBody>
                    <a:bodyPr/>
                    <a:lstStyle/>
                    <a:p>
                      <a:pPr marL="0" lvl="0" indent="0" algn="l" rtl="0">
                        <a:lnSpc>
                          <a:spcPct val="115000"/>
                        </a:lnSpc>
                        <a:spcBef>
                          <a:spcPts val="0"/>
                        </a:spcBef>
                        <a:spcAft>
                          <a:spcPts val="0"/>
                        </a:spcAft>
                        <a:buNone/>
                      </a:pPr>
                      <a:endParaRPr sz="1000" dirty="0">
                        <a:latin typeface="Open Sans"/>
                        <a:ea typeface="Open Sans"/>
                        <a:cs typeface="Open Sans"/>
                        <a:sym typeface="Open Sans"/>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dirty="0">
                          <a:latin typeface="Open Sans"/>
                          <a:ea typeface="Open Sans"/>
                          <a:cs typeface="Open Sans"/>
                          <a:sym typeface="Open Sans"/>
                        </a:rPr>
                        <a:t>Functional Area</a:t>
                      </a:r>
                      <a:endParaRPr sz="1000" dirty="0">
                        <a:latin typeface="Open Sans"/>
                        <a:ea typeface="Open Sans"/>
                        <a:cs typeface="Open Sans"/>
                        <a:sym typeface="Open Sans"/>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Open Sans"/>
                          <a:ea typeface="Open Sans"/>
                          <a:cs typeface="Open Sans"/>
                          <a:sym typeface="Open Sans"/>
                        </a:rPr>
                        <a:t>Project Description</a:t>
                      </a:r>
                      <a:endParaRPr sz="1000">
                        <a:latin typeface="Open Sans"/>
                        <a:ea typeface="Open Sans"/>
                        <a:cs typeface="Open Sans"/>
                        <a:sym typeface="Open Sans"/>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400050">
                <a:tc>
                  <a:txBody>
                    <a:bodyPr/>
                    <a:lstStyle/>
                    <a:p>
                      <a:pPr marL="0" lvl="0" indent="0" algn="l" rtl="0">
                        <a:lnSpc>
                          <a:spcPct val="115000"/>
                        </a:lnSpc>
                        <a:spcBef>
                          <a:spcPts val="0"/>
                        </a:spcBef>
                        <a:spcAft>
                          <a:spcPts val="0"/>
                        </a:spcAft>
                        <a:buNone/>
                      </a:pPr>
                      <a:r>
                        <a:rPr lang="en" sz="1000" b="1" dirty="0">
                          <a:latin typeface="Open Sans"/>
                          <a:ea typeface="Open Sans"/>
                          <a:cs typeface="Open Sans"/>
                          <a:sym typeface="Open Sans"/>
                        </a:rPr>
                        <a:t>Project 1: </a:t>
                      </a:r>
                      <a:r>
                        <a:rPr lang="en-US" sz="1000" b="1" dirty="0"/>
                        <a:t>Customer Segmentation for Targeted Marketing</a:t>
                      </a:r>
                      <a:endParaRPr sz="10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VN" sz="1000" b="0" i="0" u="none" strike="noStrike" cap="none" dirty="0">
                          <a:solidFill>
                            <a:srgbClr val="000000"/>
                          </a:solidFill>
                          <a:effectLst/>
                          <a:latin typeface="Arial"/>
                          <a:ea typeface="Arial"/>
                          <a:cs typeface="Arial"/>
                          <a:sym typeface="Arial"/>
                        </a:rPr>
                        <a:t>Marketing</a:t>
                      </a:r>
                      <a:r>
                        <a:rPr lang="en-VN" sz="1000" b="0" dirty="0">
                          <a:effectLst/>
                        </a:rPr>
                        <a:t> </a:t>
                      </a:r>
                      <a:endParaRPr sz="1000" b="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00" dirty="0"/>
                        <a:t>Marketing teams often struggle to target the right customer segments, leading to wasted resources. Data science will use clustering and classification models to group customers based on behavior and demographics, enabling personalized marketing strategies. This approach will improve customer acquisition, retention, and overall revenue by focusing on the most valuable customer segments.</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400050">
                <a:tc>
                  <a:txBody>
                    <a:bodyPr/>
                    <a:lstStyle/>
                    <a:p>
                      <a:pPr marL="0" lvl="0" indent="0" algn="l" rtl="0">
                        <a:lnSpc>
                          <a:spcPct val="115000"/>
                        </a:lnSpc>
                        <a:spcBef>
                          <a:spcPts val="0"/>
                        </a:spcBef>
                        <a:spcAft>
                          <a:spcPts val="0"/>
                        </a:spcAft>
                        <a:buNone/>
                      </a:pPr>
                      <a:r>
                        <a:rPr lang="en" sz="1000" b="1" dirty="0">
                          <a:latin typeface="Open Sans"/>
                          <a:ea typeface="Open Sans"/>
                          <a:cs typeface="Open Sans"/>
                          <a:sym typeface="Open Sans"/>
                        </a:rPr>
                        <a:t>Project 2:</a:t>
                      </a:r>
                      <a:endParaRPr sz="1000" b="1" dirty="0">
                        <a:latin typeface="Open Sans"/>
                        <a:ea typeface="Open Sans"/>
                        <a:cs typeface="Open Sans"/>
                        <a:sym typeface="Open Sans"/>
                      </a:endParaRPr>
                    </a:p>
                    <a:p>
                      <a:pPr marL="0" lvl="0" indent="0" algn="l" rtl="0">
                        <a:lnSpc>
                          <a:spcPct val="115000"/>
                        </a:lnSpc>
                        <a:spcBef>
                          <a:spcPts val="0"/>
                        </a:spcBef>
                        <a:spcAft>
                          <a:spcPts val="0"/>
                        </a:spcAft>
                        <a:buNone/>
                      </a:pPr>
                      <a:r>
                        <a:rPr lang="en-US" sz="1000" b="1" dirty="0"/>
                        <a:t>Predictive Analytics for Sales Forecasting</a:t>
                      </a:r>
                      <a:endParaRPr sz="10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VN" sz="1000" b="0" i="0" u="none" strike="noStrike" cap="none" dirty="0">
                          <a:solidFill>
                            <a:srgbClr val="000000"/>
                          </a:solidFill>
                          <a:effectLst/>
                          <a:latin typeface="Arial"/>
                          <a:ea typeface="Arial"/>
                          <a:cs typeface="Arial"/>
                          <a:sym typeface="Arial"/>
                        </a:rPr>
                        <a:t>Marketing</a:t>
                      </a:r>
                      <a:r>
                        <a:rPr lang="en-VN" sz="1000" dirty="0">
                          <a:effectLst/>
                        </a:rPr>
                        <a:t> </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00" dirty="0"/>
                        <a:t>The company struggles to predict future sales, which leads to poor inventory planning, missed opportunities, and inefficient marketing spend. Data science will use machine learning models such as time series analysis and regression to predict future sales based on historical data, seasonality, and external factors. This will improve revenue, reduce costs, and allow for better planning of marketing campaigns.</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400050">
                <a:tc>
                  <a:txBody>
                    <a:bodyPr/>
                    <a:lstStyle/>
                    <a:p>
                      <a:pPr marL="0" lvl="0" indent="0" algn="l" rtl="0">
                        <a:lnSpc>
                          <a:spcPct val="115000"/>
                        </a:lnSpc>
                        <a:spcBef>
                          <a:spcPts val="0"/>
                        </a:spcBef>
                        <a:spcAft>
                          <a:spcPts val="0"/>
                        </a:spcAft>
                        <a:buNone/>
                      </a:pPr>
                      <a:r>
                        <a:rPr lang="en" sz="1000" b="1" dirty="0">
                          <a:latin typeface="Open Sans"/>
                          <a:ea typeface="Open Sans"/>
                          <a:cs typeface="Open Sans"/>
                          <a:sym typeface="Open Sans"/>
                        </a:rPr>
                        <a:t>Project 3: </a:t>
                      </a:r>
                      <a:r>
                        <a:rPr lang="en-US" sz="1000" b="1" dirty="0"/>
                        <a:t>Supply Chain Optimization Using Predictive Maintenance</a:t>
                      </a:r>
                      <a:endParaRPr sz="10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VN" sz="1000" b="0" i="0" u="none" strike="noStrike" cap="none" dirty="0">
                          <a:solidFill>
                            <a:srgbClr val="000000"/>
                          </a:solidFill>
                          <a:effectLst/>
                          <a:latin typeface="Arial"/>
                          <a:ea typeface="Arial"/>
                          <a:cs typeface="Arial"/>
                          <a:sym typeface="Arial"/>
                        </a:rPr>
                        <a:t>Supply Chain</a:t>
                      </a:r>
                      <a:r>
                        <a:rPr lang="en-VN" sz="1000" dirty="0">
                          <a:effectLst/>
                        </a:rPr>
                        <a:t> </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00" dirty="0"/>
                        <a:t>The company faces disruptions in supply chain operations due to unplanned downtimes and equipment failures, leading to delays in production and distribution. Data science will leverage machine learning models to predict equipment failures by analyzing historical maintenance, sensor data, and environmental factors. This enables proactive maintenance, reducing downtime, and optimizing the supply chain for cost savings and higher throughput.</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a:solidFill>
                  <a:schemeClr val="dk1"/>
                </a:solidFill>
                <a:latin typeface="Open Sans"/>
                <a:ea typeface="Open Sans"/>
                <a:cs typeface="Open Sans"/>
                <a:sym typeface="Open Sans"/>
              </a:rPr>
              <a:t>Candidate Data Science Projects</a:t>
            </a:r>
            <a:endParaRPr sz="2100" b="1">
              <a:solidFill>
                <a:schemeClr val="dk1"/>
              </a:solidFill>
              <a:latin typeface="Open Sans"/>
              <a:ea typeface="Open Sans"/>
              <a:cs typeface="Open Sans"/>
              <a:sym typeface="Open Sans"/>
            </a:endParaRPr>
          </a:p>
          <a:p>
            <a:pPr marL="0" lvl="0" indent="0" algn="l" rtl="0">
              <a:spcBef>
                <a:spcPts val="0"/>
              </a:spcBef>
              <a:spcAft>
                <a:spcPts val="0"/>
              </a:spcAft>
              <a:buNone/>
            </a:pPr>
            <a:endParaRPr sz="2400" b="1"/>
          </a:p>
        </p:txBody>
      </p:sp>
      <p:graphicFrame>
        <p:nvGraphicFramePr>
          <p:cNvPr id="115" name="Google Shape;115;p17"/>
          <p:cNvGraphicFramePr/>
          <p:nvPr>
            <p:extLst>
              <p:ext uri="{D42A27DB-BD31-4B8C-83A1-F6EECF244321}">
                <p14:modId xmlns:p14="http://schemas.microsoft.com/office/powerpoint/2010/main" val="1777549710"/>
              </p:ext>
            </p:extLst>
          </p:nvPr>
        </p:nvGraphicFramePr>
        <p:xfrm>
          <a:off x="572450" y="1164500"/>
          <a:ext cx="7999100" cy="3746247"/>
        </p:xfrm>
        <a:graphic>
          <a:graphicData uri="http://schemas.openxmlformats.org/drawingml/2006/table">
            <a:tbl>
              <a:tblPr>
                <a:noFill/>
                <a:tableStyleId>{7B33E20B-FB17-4BFF-8D7F-3647E2731627}</a:tableStyleId>
              </a:tblPr>
              <a:tblGrid>
                <a:gridCol w="1449297">
                  <a:extLst>
                    <a:ext uri="{9D8B030D-6E8A-4147-A177-3AD203B41FA5}">
                      <a16:colId xmlns:a16="http://schemas.microsoft.com/office/drawing/2014/main" val="20000"/>
                    </a:ext>
                  </a:extLst>
                </a:gridCol>
                <a:gridCol w="1140903">
                  <a:extLst>
                    <a:ext uri="{9D8B030D-6E8A-4147-A177-3AD203B41FA5}">
                      <a16:colId xmlns:a16="http://schemas.microsoft.com/office/drawing/2014/main" val="20001"/>
                    </a:ext>
                  </a:extLst>
                </a:gridCol>
                <a:gridCol w="5408900">
                  <a:extLst>
                    <a:ext uri="{9D8B030D-6E8A-4147-A177-3AD203B41FA5}">
                      <a16:colId xmlns:a16="http://schemas.microsoft.com/office/drawing/2014/main" val="20002"/>
                    </a:ext>
                  </a:extLst>
                </a:gridCol>
              </a:tblGrid>
              <a:tr h="752475">
                <a:tc>
                  <a:txBody>
                    <a:bodyPr/>
                    <a:lstStyle/>
                    <a:p>
                      <a:pPr marL="0" lvl="0" indent="0" algn="l" rtl="0">
                        <a:lnSpc>
                          <a:spcPct val="115000"/>
                        </a:lnSpc>
                        <a:spcBef>
                          <a:spcPts val="0"/>
                        </a:spcBef>
                        <a:spcAft>
                          <a:spcPts val="0"/>
                        </a:spcAft>
                        <a:buNone/>
                      </a:pPr>
                      <a:endParaRPr sz="1000" dirty="0">
                        <a:latin typeface="Open Sans"/>
                        <a:ea typeface="Open Sans"/>
                        <a:cs typeface="Open Sans"/>
                        <a:sym typeface="Open Sans"/>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dirty="0">
                          <a:latin typeface="Open Sans"/>
                          <a:ea typeface="Open Sans"/>
                          <a:cs typeface="Open Sans"/>
                          <a:sym typeface="Open Sans"/>
                        </a:rPr>
                        <a:t>Functional Area</a:t>
                      </a:r>
                      <a:endParaRPr sz="1000" dirty="0">
                        <a:latin typeface="Open Sans"/>
                        <a:ea typeface="Open Sans"/>
                        <a:cs typeface="Open Sans"/>
                        <a:sym typeface="Open Sans"/>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Open Sans"/>
                          <a:ea typeface="Open Sans"/>
                          <a:cs typeface="Open Sans"/>
                          <a:sym typeface="Open Sans"/>
                        </a:rPr>
                        <a:t>Project Description</a:t>
                      </a:r>
                      <a:endParaRPr sz="1000">
                        <a:latin typeface="Open Sans"/>
                        <a:ea typeface="Open Sans"/>
                        <a:cs typeface="Open Sans"/>
                        <a:sym typeface="Open Sans"/>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400050">
                <a:tc>
                  <a:txBody>
                    <a:bodyPr/>
                    <a:lstStyle/>
                    <a:p>
                      <a:pPr marL="0" lvl="0" indent="0" algn="l" rtl="0">
                        <a:lnSpc>
                          <a:spcPct val="115000"/>
                        </a:lnSpc>
                        <a:spcBef>
                          <a:spcPts val="0"/>
                        </a:spcBef>
                        <a:spcAft>
                          <a:spcPts val="0"/>
                        </a:spcAft>
                        <a:buNone/>
                      </a:pPr>
                      <a:r>
                        <a:rPr lang="en" sz="1000" b="1" dirty="0">
                          <a:latin typeface="Open Sans"/>
                          <a:ea typeface="Open Sans"/>
                          <a:cs typeface="Open Sans"/>
                          <a:sym typeface="Open Sans"/>
                        </a:rPr>
                        <a:t>Project 4: </a:t>
                      </a:r>
                      <a:r>
                        <a:rPr lang="en-US" sz="1000" b="1" dirty="0"/>
                        <a:t>Inventory Optimization with Demand Forecasting</a:t>
                      </a:r>
                      <a:endParaRPr sz="10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VN" sz="1000" b="0" i="0" u="none" strike="noStrike" cap="none" dirty="0">
                          <a:solidFill>
                            <a:srgbClr val="000000"/>
                          </a:solidFill>
                          <a:effectLst/>
                          <a:latin typeface="Arial"/>
                          <a:ea typeface="Arial"/>
                          <a:cs typeface="Arial"/>
                          <a:sym typeface="Arial"/>
                        </a:rPr>
                        <a:t>Supply Chain</a:t>
                      </a:r>
                      <a:r>
                        <a:rPr lang="en-VN" sz="1000" dirty="0">
                          <a:effectLst/>
                        </a:rPr>
                        <a:t> </a:t>
                      </a:r>
                      <a:endParaRPr sz="1000" dirty="0">
                        <a:latin typeface="Open Sans"/>
                        <a:ea typeface="Open Sans"/>
                        <a:cs typeface="Open Sans"/>
                        <a:sym typeface="Open Sans"/>
                      </a:endParaRPr>
                    </a:p>
                  </a:txBody>
                  <a:tcPr marL="25400" marR="25400" marT="25400" marB="2540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r>
                        <a:rPr lang="en-US" sz="1000" dirty="0"/>
                        <a:t>The company struggles with inefficient inventory management, leading to either stockouts or overstocking, which results in missed sales opportunities and increased storage costs. Data science will leverage predictive analytics and machine learning to forecast demand at granular levels, considering factors such as historical sales data, seasonal trends, and external events. This will optimize inventory levels and reduce the risk of stockouts or overstocking.</a:t>
                      </a:r>
                    </a:p>
                  </a:txBody>
                  <a:tcPr marL="25400" marR="25400" marT="25400" marB="2540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400050">
                <a:tc>
                  <a:txBody>
                    <a:bodyPr/>
                    <a:lstStyle/>
                    <a:p>
                      <a:pPr marL="0" lvl="0" indent="0" algn="l" rtl="0">
                        <a:lnSpc>
                          <a:spcPct val="115000"/>
                        </a:lnSpc>
                        <a:spcBef>
                          <a:spcPts val="0"/>
                        </a:spcBef>
                        <a:spcAft>
                          <a:spcPts val="0"/>
                        </a:spcAft>
                        <a:buNone/>
                      </a:pPr>
                      <a:r>
                        <a:rPr lang="en" sz="1000" b="1" dirty="0">
                          <a:latin typeface="Open Sans"/>
                          <a:ea typeface="Open Sans"/>
                          <a:cs typeface="Open Sans"/>
                          <a:sym typeface="Open Sans"/>
                        </a:rPr>
                        <a:t>Project 5: </a:t>
                      </a:r>
                      <a:r>
                        <a:rPr lang="en-VN" sz="1000" b="1" i="0" u="none" strike="noStrike" cap="none" dirty="0">
                          <a:solidFill>
                            <a:srgbClr val="000000"/>
                          </a:solidFill>
                          <a:effectLst/>
                          <a:latin typeface="Arial"/>
                          <a:ea typeface="Arial"/>
                          <a:cs typeface="Arial"/>
                          <a:sym typeface="Arial"/>
                        </a:rPr>
                        <a:t>Credit Risk Modeling for Customer Financial Health</a:t>
                      </a:r>
                      <a:r>
                        <a:rPr lang="en-VN" sz="1000" dirty="0">
                          <a:effectLst/>
                        </a:rPr>
                        <a:t> </a:t>
                      </a:r>
                      <a:endParaRPr sz="10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VN" sz="1000" b="0" i="0" u="none" strike="noStrike" cap="none" dirty="0">
                          <a:solidFill>
                            <a:srgbClr val="000000"/>
                          </a:solidFill>
                          <a:effectLst/>
                          <a:latin typeface="Arial"/>
                          <a:ea typeface="Arial"/>
                          <a:cs typeface="Arial"/>
                          <a:sym typeface="Arial"/>
                        </a:rPr>
                        <a:t>Finance</a:t>
                      </a:r>
                      <a:r>
                        <a:rPr lang="en-VN" sz="1000" dirty="0">
                          <a:effectLst/>
                        </a:rPr>
                        <a:t> </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00" dirty="0"/>
                        <a:t>The company faces challenges in accurately assessing the credit risk of potential customers, which may result in approving high-risk loans or rejecting creditworthy customers. Data science will utilize historical financial data, customer behavior data, and external data sources to build predictive models that assess the likelihood of loan defaults. By applying machine learning algorithms (e.g., logistic regression, decision trees, random forests), the company can optimize loan approval decisions, improving revenue and reducing financial losses.</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400050">
                <a:tc>
                  <a:txBody>
                    <a:bodyPr/>
                    <a:lstStyle/>
                    <a:p>
                      <a:pPr marL="0" lvl="0" indent="0" algn="l" rtl="0">
                        <a:lnSpc>
                          <a:spcPct val="115000"/>
                        </a:lnSpc>
                        <a:spcBef>
                          <a:spcPts val="0"/>
                        </a:spcBef>
                        <a:spcAft>
                          <a:spcPts val="0"/>
                        </a:spcAft>
                        <a:buNone/>
                      </a:pPr>
                      <a:r>
                        <a:rPr lang="en" sz="1000" b="1" dirty="0">
                          <a:latin typeface="Open Sans"/>
                          <a:ea typeface="Open Sans"/>
                          <a:cs typeface="Open Sans"/>
                          <a:sym typeface="Open Sans"/>
                        </a:rPr>
                        <a:t>Project 6:</a:t>
                      </a:r>
                      <a:endParaRPr sz="1000" b="1" dirty="0">
                        <a:latin typeface="Open Sans"/>
                        <a:ea typeface="Open Sans"/>
                        <a:cs typeface="Open Sans"/>
                        <a:sym typeface="Open Sans"/>
                      </a:endParaRPr>
                    </a:p>
                    <a:p>
                      <a:pPr marL="0" lvl="0" indent="0" algn="l" rtl="0">
                        <a:lnSpc>
                          <a:spcPct val="115000"/>
                        </a:lnSpc>
                        <a:spcBef>
                          <a:spcPts val="0"/>
                        </a:spcBef>
                        <a:spcAft>
                          <a:spcPts val="0"/>
                        </a:spcAft>
                        <a:buNone/>
                      </a:pPr>
                      <a:r>
                        <a:rPr lang="en-US" sz="1000" b="1" dirty="0"/>
                        <a:t>Fraud Detection System</a:t>
                      </a:r>
                      <a:endParaRPr sz="10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VN" sz="1000" b="0" i="0" u="none" strike="noStrike" cap="none" dirty="0">
                          <a:solidFill>
                            <a:srgbClr val="000000"/>
                          </a:solidFill>
                          <a:effectLst/>
                          <a:latin typeface="Arial"/>
                          <a:ea typeface="Arial"/>
                          <a:cs typeface="Arial"/>
                          <a:sym typeface="Arial"/>
                        </a:rPr>
                        <a:t>Finance</a:t>
                      </a:r>
                      <a:r>
                        <a:rPr lang="en-VN" sz="1000" dirty="0">
                          <a:effectLst/>
                        </a:rPr>
                        <a:t> </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00" dirty="0"/>
                        <a:t>Fraud poses a significant risk to businesses, resulting in financial losses and customer trust issues. The company needs an automated system to detect fraudulent transactions in real-time. Data science will address this by leveraging transaction data, customer behavior patterns, and historical fraud data to develop predictive models for fraud detection. Machine learning techniques, including anomaly detection and supervised learning, will enable the system to flag suspicious activities, allowing for timely intervention to prevent fraud.</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87641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u="sng" dirty="0">
                <a:solidFill>
                  <a:schemeClr val="dk1"/>
                </a:solidFill>
                <a:latin typeface="Open Sans"/>
                <a:ea typeface="Open Sans"/>
                <a:cs typeface="Open Sans"/>
                <a:sym typeface="Open Sans"/>
              </a:rPr>
              <a:t>Step 2, Part 3: </a:t>
            </a:r>
            <a:r>
              <a:rPr lang="en" sz="1200" dirty="0">
                <a:solidFill>
                  <a:schemeClr val="dk1"/>
                </a:solidFill>
                <a:latin typeface="Open Sans"/>
                <a:ea typeface="Open Sans"/>
                <a:cs typeface="Open Sans"/>
                <a:sym typeface="Open Sans"/>
              </a:rPr>
              <a:t>Complete the “Data Science Road Map” below with the first four data science projects chosen for implementation.</a:t>
            </a:r>
            <a:endParaRPr sz="1200" dirty="0">
              <a:solidFill>
                <a:schemeClr val="dk1"/>
              </a:solidFill>
              <a:latin typeface="Open Sans"/>
              <a:ea typeface="Open Sans"/>
              <a:cs typeface="Open Sans"/>
              <a:sym typeface="Open Sans"/>
            </a:endParaRPr>
          </a:p>
          <a:p>
            <a:pPr marL="0" lvl="0" indent="0" algn="l" rtl="0">
              <a:spcBef>
                <a:spcPts val="0"/>
              </a:spcBef>
              <a:spcAft>
                <a:spcPts val="0"/>
              </a:spcAft>
              <a:buNone/>
            </a:pPr>
            <a:endParaRPr sz="1500" dirty="0"/>
          </a:p>
        </p:txBody>
      </p:sp>
      <p:sp>
        <p:nvSpPr>
          <p:cNvPr id="121" name="Google Shape;121;p18"/>
          <p:cNvSpPr/>
          <p:nvPr/>
        </p:nvSpPr>
        <p:spPr>
          <a:xfrm>
            <a:off x="4318750" y="1395900"/>
            <a:ext cx="4707802" cy="720488"/>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VN" sz="900" dirty="0">
                <a:effectLst/>
                <a:latin typeface="+mn-lt"/>
                <a:ea typeface="Arial" panose="020B0604020202020204" pitchFamily="34" charset="0"/>
              </a:rPr>
              <a:t>This project aligns with immediate strategic goals of improving financial forecasting, resource allocation, and sales optimization. It’s relatively easy to implement and will provide quick wins that build momentum for further data science initiatives.</a:t>
            </a:r>
            <a:r>
              <a:rPr lang="en-VN" sz="900" dirty="0">
                <a:effectLst/>
                <a:latin typeface="+mn-lt"/>
              </a:rPr>
              <a:t> </a:t>
            </a:r>
            <a:endParaRPr sz="900" dirty="0">
              <a:latin typeface="+mn-lt"/>
              <a:cs typeface="Arial" panose="020B0604020202020204" pitchFamily="34" charset="0"/>
            </a:endParaRPr>
          </a:p>
        </p:txBody>
      </p:sp>
      <p:sp>
        <p:nvSpPr>
          <p:cNvPr id="122" name="Google Shape;122;p18"/>
          <p:cNvSpPr/>
          <p:nvPr/>
        </p:nvSpPr>
        <p:spPr>
          <a:xfrm>
            <a:off x="1120600" y="1395900"/>
            <a:ext cx="3030300" cy="720488"/>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VN" sz="1100" b="1" dirty="0">
                <a:effectLst/>
                <a:latin typeface="+mn-lt"/>
                <a:ea typeface="Arial" panose="020B0604020202020204" pitchFamily="34" charset="0"/>
                <a:cs typeface="Arial" panose="020B0604020202020204" pitchFamily="34" charset="0"/>
              </a:rPr>
              <a:t>Predictive Analytics for Sales Forecasting</a:t>
            </a:r>
            <a:r>
              <a:rPr lang="en-VN" sz="1100" b="1" dirty="0">
                <a:effectLst/>
                <a:latin typeface="+mn-lt"/>
                <a:cs typeface="Arial" panose="020B0604020202020204" pitchFamily="34" charset="0"/>
              </a:rPr>
              <a:t> </a:t>
            </a:r>
            <a:endParaRPr sz="1100" b="1" dirty="0">
              <a:latin typeface="+mn-lt"/>
              <a:cs typeface="Arial" panose="020B0604020202020204" pitchFamily="34" charset="0"/>
            </a:endParaRPr>
          </a:p>
        </p:txBody>
      </p:sp>
      <p:sp>
        <p:nvSpPr>
          <p:cNvPr id="123" name="Google Shape;123;p18"/>
          <p:cNvSpPr/>
          <p:nvPr/>
        </p:nvSpPr>
        <p:spPr>
          <a:xfrm>
            <a:off x="1120600" y="2195969"/>
            <a:ext cx="3030300" cy="720488"/>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VN" sz="1100" b="1" dirty="0">
                <a:effectLst/>
                <a:latin typeface="+mn-lt"/>
                <a:ea typeface="Arial" panose="020B0604020202020204" pitchFamily="34" charset="0"/>
                <a:cs typeface="Arial" panose="020B0604020202020204" pitchFamily="34" charset="0"/>
              </a:rPr>
              <a:t>Credit Risk Modeling for Customer Financial Health</a:t>
            </a:r>
            <a:r>
              <a:rPr lang="en-VN" sz="1100" b="1" dirty="0">
                <a:effectLst/>
                <a:latin typeface="+mn-lt"/>
                <a:cs typeface="Arial" panose="020B0604020202020204" pitchFamily="34" charset="0"/>
              </a:rPr>
              <a:t> </a:t>
            </a:r>
            <a:endParaRPr sz="1100" b="1" dirty="0">
              <a:latin typeface="+mn-lt"/>
              <a:cs typeface="Arial" panose="020B0604020202020204" pitchFamily="34" charset="0"/>
            </a:endParaRPr>
          </a:p>
        </p:txBody>
      </p:sp>
      <p:sp>
        <p:nvSpPr>
          <p:cNvPr id="124" name="Google Shape;124;p18"/>
          <p:cNvSpPr/>
          <p:nvPr/>
        </p:nvSpPr>
        <p:spPr>
          <a:xfrm>
            <a:off x="1120600" y="2965018"/>
            <a:ext cx="3030300" cy="720488"/>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VN" sz="1100" b="1" dirty="0">
                <a:effectLst/>
                <a:latin typeface="+mn-lt"/>
                <a:ea typeface="Arial" panose="020B0604020202020204" pitchFamily="34" charset="0"/>
                <a:cs typeface="Arial" panose="020B0604020202020204" pitchFamily="34" charset="0"/>
              </a:rPr>
              <a:t>Inventory Optimization with Demand Forecasting</a:t>
            </a:r>
            <a:r>
              <a:rPr lang="en-VN" sz="1100" b="1" dirty="0">
                <a:effectLst/>
                <a:latin typeface="+mn-lt"/>
                <a:cs typeface="Arial" panose="020B0604020202020204" pitchFamily="34" charset="0"/>
              </a:rPr>
              <a:t> </a:t>
            </a:r>
            <a:endParaRPr sz="1100" b="1" dirty="0">
              <a:latin typeface="+mn-lt"/>
              <a:cs typeface="Arial" panose="020B0604020202020204" pitchFamily="34" charset="0"/>
            </a:endParaRPr>
          </a:p>
        </p:txBody>
      </p:sp>
      <p:sp>
        <p:nvSpPr>
          <p:cNvPr id="125" name="Google Shape;125;p18"/>
          <p:cNvSpPr/>
          <p:nvPr/>
        </p:nvSpPr>
        <p:spPr>
          <a:xfrm>
            <a:off x="1120600" y="3734066"/>
            <a:ext cx="3030300" cy="720488"/>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VN" sz="1100" b="1" dirty="0">
                <a:effectLst/>
                <a:latin typeface="+mn-lt"/>
                <a:ea typeface="Arial" panose="020B0604020202020204" pitchFamily="34" charset="0"/>
                <a:cs typeface="Arial" panose="020B0604020202020204" pitchFamily="34" charset="0"/>
              </a:rPr>
              <a:t>Customer Segmentation for Targeted Marketing</a:t>
            </a:r>
            <a:r>
              <a:rPr lang="en-VN" sz="1100" b="1" dirty="0">
                <a:effectLst/>
                <a:latin typeface="+mn-lt"/>
                <a:cs typeface="Arial" panose="020B0604020202020204" pitchFamily="34" charset="0"/>
              </a:rPr>
              <a:t> </a:t>
            </a:r>
            <a:endParaRPr sz="1100" b="1" dirty="0">
              <a:latin typeface="+mn-lt"/>
              <a:cs typeface="Arial" panose="020B0604020202020204" pitchFamily="34" charset="0"/>
            </a:endParaRPr>
          </a:p>
        </p:txBody>
      </p:sp>
      <p:sp>
        <p:nvSpPr>
          <p:cNvPr id="126" name="Google Shape;126;p18"/>
          <p:cNvSpPr/>
          <p:nvPr/>
        </p:nvSpPr>
        <p:spPr>
          <a:xfrm>
            <a:off x="245950" y="1395900"/>
            <a:ext cx="706800" cy="720488"/>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a:latin typeface="+mn-lt"/>
                <a:cs typeface="Arial" panose="020B0604020202020204" pitchFamily="34" charset="0"/>
              </a:rPr>
              <a:t>1</a:t>
            </a:r>
            <a:endParaRPr sz="2000">
              <a:latin typeface="+mn-lt"/>
              <a:cs typeface="Arial" panose="020B0604020202020204" pitchFamily="34" charset="0"/>
            </a:endParaRPr>
          </a:p>
        </p:txBody>
      </p:sp>
      <p:sp>
        <p:nvSpPr>
          <p:cNvPr id="127" name="Google Shape;127;p18"/>
          <p:cNvSpPr txBox="1"/>
          <p:nvPr/>
        </p:nvSpPr>
        <p:spPr>
          <a:xfrm>
            <a:off x="245950" y="1059299"/>
            <a:ext cx="706800" cy="38476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u="sng">
                <a:latin typeface="+mn-lt"/>
                <a:cs typeface="Arial" panose="020B0604020202020204" pitchFamily="34" charset="0"/>
              </a:rPr>
              <a:t>Order</a:t>
            </a:r>
            <a:endParaRPr u="sng">
              <a:latin typeface="+mn-lt"/>
              <a:cs typeface="Arial" panose="020B0604020202020204" pitchFamily="34" charset="0"/>
            </a:endParaRPr>
          </a:p>
        </p:txBody>
      </p:sp>
      <p:sp>
        <p:nvSpPr>
          <p:cNvPr id="128" name="Google Shape;128;p18"/>
          <p:cNvSpPr txBox="1"/>
          <p:nvPr/>
        </p:nvSpPr>
        <p:spPr>
          <a:xfrm>
            <a:off x="2198400" y="1059299"/>
            <a:ext cx="874800" cy="38476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u="sng">
                <a:latin typeface="+mn-lt"/>
                <a:cs typeface="Arial" panose="020B0604020202020204" pitchFamily="34" charset="0"/>
              </a:rPr>
              <a:t>Project</a:t>
            </a:r>
            <a:endParaRPr u="sng">
              <a:latin typeface="+mn-lt"/>
              <a:cs typeface="Arial" panose="020B0604020202020204" pitchFamily="34" charset="0"/>
            </a:endParaRPr>
          </a:p>
        </p:txBody>
      </p:sp>
      <p:sp>
        <p:nvSpPr>
          <p:cNvPr id="129" name="Google Shape;129;p18"/>
          <p:cNvSpPr txBox="1"/>
          <p:nvPr/>
        </p:nvSpPr>
        <p:spPr>
          <a:xfrm>
            <a:off x="5692600" y="1059299"/>
            <a:ext cx="1740300" cy="38476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u="sng">
                <a:latin typeface="+mn-lt"/>
                <a:cs typeface="Arial" panose="020B0604020202020204" pitchFamily="34" charset="0"/>
              </a:rPr>
              <a:t>Order Justification</a:t>
            </a:r>
            <a:endParaRPr u="sng">
              <a:latin typeface="+mn-lt"/>
              <a:cs typeface="Arial" panose="020B0604020202020204" pitchFamily="34" charset="0"/>
            </a:endParaRPr>
          </a:p>
        </p:txBody>
      </p:sp>
      <p:sp>
        <p:nvSpPr>
          <p:cNvPr id="130" name="Google Shape;130;p18"/>
          <p:cNvSpPr/>
          <p:nvPr/>
        </p:nvSpPr>
        <p:spPr>
          <a:xfrm>
            <a:off x="245950" y="2195975"/>
            <a:ext cx="706800" cy="720488"/>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a:latin typeface="+mn-lt"/>
                <a:cs typeface="Arial" panose="020B0604020202020204" pitchFamily="34" charset="0"/>
              </a:rPr>
              <a:t>2</a:t>
            </a:r>
            <a:endParaRPr sz="2000">
              <a:latin typeface="+mn-lt"/>
              <a:cs typeface="Arial" panose="020B0604020202020204" pitchFamily="34" charset="0"/>
            </a:endParaRPr>
          </a:p>
        </p:txBody>
      </p:sp>
      <p:sp>
        <p:nvSpPr>
          <p:cNvPr id="131" name="Google Shape;131;p18"/>
          <p:cNvSpPr/>
          <p:nvPr/>
        </p:nvSpPr>
        <p:spPr>
          <a:xfrm>
            <a:off x="245950" y="2965025"/>
            <a:ext cx="706800" cy="720488"/>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a:latin typeface="+mn-lt"/>
                <a:cs typeface="Arial" panose="020B0604020202020204" pitchFamily="34" charset="0"/>
              </a:rPr>
              <a:t>3</a:t>
            </a:r>
            <a:endParaRPr sz="2000">
              <a:latin typeface="+mn-lt"/>
              <a:cs typeface="Arial" panose="020B0604020202020204" pitchFamily="34" charset="0"/>
            </a:endParaRPr>
          </a:p>
        </p:txBody>
      </p:sp>
      <p:sp>
        <p:nvSpPr>
          <p:cNvPr id="132" name="Google Shape;132;p18"/>
          <p:cNvSpPr/>
          <p:nvPr/>
        </p:nvSpPr>
        <p:spPr>
          <a:xfrm>
            <a:off x="245950" y="3734075"/>
            <a:ext cx="706800" cy="720488"/>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a:latin typeface="+mn-lt"/>
                <a:cs typeface="Arial" panose="020B0604020202020204" pitchFamily="34" charset="0"/>
              </a:rPr>
              <a:t>4</a:t>
            </a:r>
            <a:endParaRPr sz="2000">
              <a:latin typeface="+mn-lt"/>
              <a:cs typeface="Arial" panose="020B0604020202020204" pitchFamily="34" charset="0"/>
            </a:endParaRPr>
          </a:p>
        </p:txBody>
      </p:sp>
      <p:sp>
        <p:nvSpPr>
          <p:cNvPr id="133" name="Google Shape;133;p18"/>
          <p:cNvSpPr/>
          <p:nvPr/>
        </p:nvSpPr>
        <p:spPr>
          <a:xfrm>
            <a:off x="4318749" y="2965022"/>
            <a:ext cx="4707803" cy="720488"/>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VN" sz="900" dirty="0">
                <a:effectLst/>
                <a:latin typeface="+mn-lt"/>
                <a:ea typeface="Arial" panose="020B0604020202020204" pitchFamily="34" charset="0"/>
              </a:rPr>
              <a:t>After improving forecasting and credit risk models, optimizing inventory will leverage predictive insights to reduce operational costs. The experience gained from the first two projects can inform better data modeling for inventory management.</a:t>
            </a:r>
            <a:endParaRPr sz="900" dirty="0">
              <a:latin typeface="+mn-lt"/>
              <a:cs typeface="Arial" panose="020B0604020202020204" pitchFamily="34" charset="0"/>
            </a:endParaRPr>
          </a:p>
        </p:txBody>
      </p:sp>
      <p:sp>
        <p:nvSpPr>
          <p:cNvPr id="134" name="Google Shape;134;p18"/>
          <p:cNvSpPr/>
          <p:nvPr/>
        </p:nvSpPr>
        <p:spPr>
          <a:xfrm>
            <a:off x="4318750" y="2195972"/>
            <a:ext cx="4707802" cy="720488"/>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VN" sz="900" dirty="0">
                <a:effectLst/>
                <a:latin typeface="+mn-lt"/>
                <a:ea typeface="Arial" panose="020B0604020202020204" pitchFamily="34" charset="0"/>
              </a:rPr>
              <a:t>Following sales forecasting, this project will leverage financial data insights gained in the first project to enhance risk management and credit strategies. Its implementation complexity is higher, so it makes sense to tackle it after a foundation of predictive analytics.</a:t>
            </a:r>
            <a:r>
              <a:rPr lang="en-VN" sz="900" dirty="0">
                <a:effectLst/>
                <a:latin typeface="+mn-lt"/>
              </a:rPr>
              <a:t> </a:t>
            </a:r>
            <a:endParaRPr sz="900" dirty="0">
              <a:latin typeface="+mn-lt"/>
              <a:cs typeface="Arial" panose="020B0604020202020204" pitchFamily="34" charset="0"/>
            </a:endParaRPr>
          </a:p>
        </p:txBody>
      </p:sp>
      <p:sp>
        <p:nvSpPr>
          <p:cNvPr id="135" name="Google Shape;135;p18"/>
          <p:cNvSpPr/>
          <p:nvPr/>
        </p:nvSpPr>
        <p:spPr>
          <a:xfrm>
            <a:off x="4318750" y="3734073"/>
            <a:ext cx="4707804" cy="720488"/>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VN" sz="900" dirty="0">
                <a:effectLst/>
                <a:latin typeface="+mn-lt"/>
                <a:ea typeface="Arial" panose="020B0604020202020204" pitchFamily="34" charset="0"/>
              </a:rPr>
              <a:t>This project will use insights from the previous three, particularly sales forecasting and inventory optimization, to enhance marketing efforts. It builds on existing models and enhances customer engagement, which becomes more effective after having accurate predictive models in place.</a:t>
            </a:r>
            <a:r>
              <a:rPr lang="en-VN" sz="900" dirty="0">
                <a:effectLst/>
                <a:latin typeface="+mn-lt"/>
              </a:rPr>
              <a:t> </a:t>
            </a:r>
            <a:endParaRPr sz="900" dirty="0">
              <a:latin typeface="+mn-lt"/>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p:nvPr/>
        </p:nvSpPr>
        <p:spPr>
          <a:xfrm>
            <a:off x="736750" y="4532225"/>
            <a:ext cx="2158706" cy="33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t>3 months</a:t>
            </a:r>
            <a:endParaRPr sz="1200" dirty="0"/>
          </a:p>
        </p:txBody>
      </p:sp>
      <p:cxnSp>
        <p:nvCxnSpPr>
          <p:cNvPr id="141" name="Google Shape;141;p19"/>
          <p:cNvCxnSpPr>
            <a:stCxn id="142" idx="3"/>
            <a:endCxn id="143" idx="1"/>
          </p:cNvCxnSpPr>
          <p:nvPr/>
        </p:nvCxnSpPr>
        <p:spPr>
          <a:xfrm>
            <a:off x="1850922" y="4351100"/>
            <a:ext cx="5276233" cy="0"/>
          </a:xfrm>
          <a:prstGeom prst="straightConnector1">
            <a:avLst/>
          </a:prstGeom>
          <a:noFill/>
          <a:ln w="9525" cap="flat" cmpd="sng">
            <a:solidFill>
              <a:schemeClr val="dk2"/>
            </a:solidFill>
            <a:prstDash val="solid"/>
            <a:round/>
            <a:headEnd type="none" w="med" len="med"/>
            <a:tailEnd type="none" w="med" len="med"/>
          </a:ln>
        </p:spPr>
      </p:cxnSp>
      <p:sp>
        <p:nvSpPr>
          <p:cNvPr id="144" name="Google Shape;144;p19"/>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u="sng" dirty="0">
                <a:solidFill>
                  <a:schemeClr val="dk1"/>
                </a:solidFill>
                <a:latin typeface="Open Sans"/>
                <a:ea typeface="Open Sans"/>
                <a:cs typeface="Open Sans"/>
                <a:sym typeface="Open Sans"/>
              </a:rPr>
              <a:t>Step 2, Part 3: </a:t>
            </a:r>
            <a:r>
              <a:rPr lang="en" sz="1200" dirty="0">
                <a:solidFill>
                  <a:schemeClr val="dk1"/>
                </a:solidFill>
                <a:latin typeface="Open Sans"/>
                <a:ea typeface="Open Sans"/>
                <a:cs typeface="Open Sans"/>
                <a:sym typeface="Open Sans"/>
              </a:rPr>
              <a:t>Complete the “Data Science Road Map” below with the first four data science projects chosen for implementation.</a:t>
            </a:r>
            <a:endParaRPr sz="1200" dirty="0">
              <a:solidFill>
                <a:schemeClr val="dk1"/>
              </a:solidFill>
              <a:latin typeface="Open Sans"/>
              <a:ea typeface="Open Sans"/>
              <a:cs typeface="Open Sans"/>
              <a:sym typeface="Open Sans"/>
            </a:endParaRPr>
          </a:p>
          <a:p>
            <a:pPr marL="0" lvl="0" indent="0" algn="l" rtl="0">
              <a:spcBef>
                <a:spcPts val="0"/>
              </a:spcBef>
              <a:spcAft>
                <a:spcPts val="0"/>
              </a:spcAft>
              <a:buNone/>
            </a:pPr>
            <a:endParaRPr sz="1500" dirty="0"/>
          </a:p>
        </p:txBody>
      </p:sp>
      <p:grpSp>
        <p:nvGrpSpPr>
          <p:cNvPr id="145" name="Google Shape;145;p19"/>
          <p:cNvGrpSpPr/>
          <p:nvPr/>
        </p:nvGrpSpPr>
        <p:grpSpPr>
          <a:xfrm>
            <a:off x="890900" y="1091100"/>
            <a:ext cx="1768410" cy="3321800"/>
            <a:chOff x="890900" y="1395900"/>
            <a:chExt cx="1395915" cy="3321800"/>
          </a:xfrm>
        </p:grpSpPr>
        <p:sp>
          <p:nvSpPr>
            <p:cNvPr id="142" name="Google Shape;142;p19"/>
            <p:cNvSpPr/>
            <p:nvPr/>
          </p:nvSpPr>
          <p:spPr>
            <a:xfrm>
              <a:off x="1529004" y="4594100"/>
              <a:ext cx="119700" cy="1236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19"/>
            <p:cNvGrpSpPr/>
            <p:nvPr/>
          </p:nvGrpSpPr>
          <p:grpSpPr>
            <a:xfrm>
              <a:off x="890900" y="1395900"/>
              <a:ext cx="1395915" cy="2994950"/>
              <a:chOff x="890894" y="1395900"/>
              <a:chExt cx="1546206" cy="2994950"/>
            </a:xfrm>
          </p:grpSpPr>
          <p:sp>
            <p:nvSpPr>
              <p:cNvPr id="147" name="Google Shape;147;p19"/>
              <p:cNvSpPr/>
              <p:nvPr/>
            </p:nvSpPr>
            <p:spPr>
              <a:xfrm>
                <a:off x="890894" y="1634425"/>
                <a:ext cx="1546200" cy="804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1100" dirty="0"/>
                  <a:t>Predictive Analytics for Sales Forecasting</a:t>
                </a:r>
                <a:endParaRPr sz="1600" dirty="0"/>
              </a:p>
            </p:txBody>
          </p:sp>
          <p:sp>
            <p:nvSpPr>
              <p:cNvPr id="148" name="Google Shape;148;p19"/>
              <p:cNvSpPr/>
              <p:nvPr/>
            </p:nvSpPr>
            <p:spPr>
              <a:xfrm>
                <a:off x="890900" y="1395900"/>
                <a:ext cx="1546200" cy="2385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First Project</a:t>
                </a:r>
                <a:endParaRPr sz="1200"/>
              </a:p>
            </p:txBody>
          </p:sp>
          <p:sp>
            <p:nvSpPr>
              <p:cNvPr id="149" name="Google Shape;149;p19"/>
              <p:cNvSpPr/>
              <p:nvPr/>
            </p:nvSpPr>
            <p:spPr>
              <a:xfrm>
                <a:off x="890894" y="2410850"/>
                <a:ext cx="1546200" cy="1980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lvl="0" algn="l" rtl="0">
                  <a:spcBef>
                    <a:spcPts val="1000"/>
                  </a:spcBef>
                  <a:spcAft>
                    <a:spcPts val="0"/>
                  </a:spcAft>
                  <a:buSzPts val="1100"/>
                </a:pPr>
                <a:r>
                  <a:rPr lang="en-US" sz="700" b="1" dirty="0"/>
                  <a:t>- Data Collection:</a:t>
                </a:r>
                <a:r>
                  <a:rPr lang="en-US" sz="700" dirty="0"/>
                  <a:t> Gather sales, marketing, and economic data.</a:t>
                </a:r>
                <a:br>
                  <a:rPr lang="en-US" sz="700" dirty="0"/>
                </a:br>
                <a:r>
                  <a:rPr lang="en-US" sz="700" dirty="0"/>
                  <a:t>- </a:t>
                </a:r>
                <a:r>
                  <a:rPr lang="en-US" sz="700" b="1" dirty="0"/>
                  <a:t>Preprocessing:</a:t>
                </a:r>
                <a:r>
                  <a:rPr lang="en-US" sz="700" dirty="0"/>
                  <a:t> Clean data, handle missing values, and create relevant features.</a:t>
                </a:r>
                <a:br>
                  <a:rPr lang="en-US" sz="700" dirty="0"/>
                </a:br>
                <a:r>
                  <a:rPr lang="en-US" sz="700" dirty="0"/>
                  <a:t>- </a:t>
                </a:r>
                <a:r>
                  <a:rPr lang="en-US" sz="700" b="1" dirty="0"/>
                  <a:t>EDA:</a:t>
                </a:r>
                <a:r>
                  <a:rPr lang="en-US" sz="700" dirty="0"/>
                  <a:t> Analyze trends, seasonality, and correlations.</a:t>
                </a:r>
                <a:br>
                  <a:rPr lang="en-US" sz="700" dirty="0"/>
                </a:br>
                <a:r>
                  <a:rPr lang="en-US" sz="700" dirty="0"/>
                  <a:t>- </a:t>
                </a:r>
                <a:r>
                  <a:rPr lang="en-US" sz="700" b="1" dirty="0"/>
                  <a:t>Model Development:</a:t>
                </a:r>
                <a:r>
                  <a:rPr lang="en-US" sz="700" dirty="0"/>
                  <a:t> Use ARIMA, regression, or machine learning algorithms.</a:t>
                </a:r>
                <a:br>
                  <a:rPr lang="en-US" sz="700" dirty="0"/>
                </a:br>
                <a:r>
                  <a:rPr lang="en-US" sz="700" dirty="0"/>
                  <a:t>- </a:t>
                </a:r>
                <a:r>
                  <a:rPr lang="en-US" sz="700" b="1" dirty="0"/>
                  <a:t>Evaluation &amp; Tuning:</a:t>
                </a:r>
                <a:r>
                  <a:rPr lang="en-US" sz="700" dirty="0"/>
                  <a:t> Optimize using RMSE, MAE, and R-squared.</a:t>
                </a:r>
                <a:br>
                  <a:rPr lang="en-US" sz="700" dirty="0"/>
                </a:br>
                <a:r>
                  <a:rPr lang="en-US" sz="700" dirty="0"/>
                  <a:t>- </a:t>
                </a:r>
                <a:r>
                  <a:rPr lang="en-US" sz="700" b="1" dirty="0"/>
                  <a:t>Deployment:</a:t>
                </a:r>
                <a:r>
                  <a:rPr lang="en-US" sz="700" dirty="0"/>
                  <a:t> Integrate model for real-time or periodic forecasting.</a:t>
                </a:r>
                <a:br>
                  <a:rPr lang="en-US" sz="700" dirty="0"/>
                </a:br>
                <a:r>
                  <a:rPr lang="en-US" sz="700" dirty="0"/>
                  <a:t>- </a:t>
                </a:r>
                <a:r>
                  <a:rPr lang="en-US" sz="700" b="1" dirty="0"/>
                  <a:t>Monitoring:</a:t>
                </a:r>
                <a:r>
                  <a:rPr lang="en-US" sz="700" dirty="0"/>
                  <a:t> Continuously track and retrain as needed.</a:t>
                </a:r>
                <a:endParaRPr sz="700" dirty="0"/>
              </a:p>
              <a:p>
                <a:pPr marL="0" lvl="0" indent="0" algn="l" rtl="0">
                  <a:spcBef>
                    <a:spcPts val="1000"/>
                  </a:spcBef>
                  <a:spcAft>
                    <a:spcPts val="0"/>
                  </a:spcAft>
                  <a:buNone/>
                </a:pPr>
                <a:endParaRPr sz="1100" dirty="0"/>
              </a:p>
            </p:txBody>
          </p:sp>
        </p:grpSp>
      </p:grpSp>
      <p:grpSp>
        <p:nvGrpSpPr>
          <p:cNvPr id="150" name="Google Shape;150;p19"/>
          <p:cNvGrpSpPr/>
          <p:nvPr/>
        </p:nvGrpSpPr>
        <p:grpSpPr>
          <a:xfrm>
            <a:off x="2737375" y="1091100"/>
            <a:ext cx="1768410" cy="3321800"/>
            <a:chOff x="890900" y="1395900"/>
            <a:chExt cx="1395915" cy="3321800"/>
          </a:xfrm>
        </p:grpSpPr>
        <p:sp>
          <p:nvSpPr>
            <p:cNvPr id="151" name="Google Shape;151;p19"/>
            <p:cNvSpPr/>
            <p:nvPr/>
          </p:nvSpPr>
          <p:spPr>
            <a:xfrm>
              <a:off x="1529004" y="4594100"/>
              <a:ext cx="119700" cy="1236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19"/>
            <p:cNvGrpSpPr/>
            <p:nvPr/>
          </p:nvGrpSpPr>
          <p:grpSpPr>
            <a:xfrm>
              <a:off x="890900" y="1395900"/>
              <a:ext cx="1395915" cy="2994948"/>
              <a:chOff x="890894" y="1395900"/>
              <a:chExt cx="1546206" cy="2994948"/>
            </a:xfrm>
          </p:grpSpPr>
          <p:sp>
            <p:nvSpPr>
              <p:cNvPr id="153" name="Google Shape;153;p19"/>
              <p:cNvSpPr/>
              <p:nvPr/>
            </p:nvSpPr>
            <p:spPr>
              <a:xfrm>
                <a:off x="890894" y="1634425"/>
                <a:ext cx="1546200" cy="804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1000" dirty="0"/>
                  <a:t>Credit Risk Modeling for Customer Financial Health</a:t>
                </a:r>
                <a:endParaRPr sz="1000" dirty="0"/>
              </a:p>
            </p:txBody>
          </p:sp>
          <p:sp>
            <p:nvSpPr>
              <p:cNvPr id="154" name="Google Shape;154;p19"/>
              <p:cNvSpPr/>
              <p:nvPr/>
            </p:nvSpPr>
            <p:spPr>
              <a:xfrm>
                <a:off x="890900" y="1395900"/>
                <a:ext cx="1546200" cy="2385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Second Project</a:t>
                </a:r>
                <a:endParaRPr sz="1200"/>
              </a:p>
            </p:txBody>
          </p:sp>
          <p:sp>
            <p:nvSpPr>
              <p:cNvPr id="155" name="Google Shape;155;p19"/>
              <p:cNvSpPr/>
              <p:nvPr/>
            </p:nvSpPr>
            <p:spPr>
              <a:xfrm>
                <a:off x="890894" y="2410849"/>
                <a:ext cx="1546200" cy="1979999"/>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lvl="0" algn="l" rtl="0">
                  <a:spcBef>
                    <a:spcPts val="1000"/>
                  </a:spcBef>
                  <a:spcAft>
                    <a:spcPts val="0"/>
                  </a:spcAft>
                  <a:buSzPts val="1100"/>
                </a:pPr>
                <a:r>
                  <a:rPr lang="en-US" sz="700" b="1" dirty="0"/>
                  <a:t>- Data Collection:</a:t>
                </a:r>
                <a:r>
                  <a:rPr lang="en-US" sz="700" dirty="0"/>
                  <a:t> Collect financial data (income, credit scores, loan history).</a:t>
                </a:r>
                <a:br>
                  <a:rPr lang="en-US" sz="700" dirty="0"/>
                </a:br>
                <a:r>
                  <a:rPr lang="en-US" sz="700" dirty="0"/>
                  <a:t>- </a:t>
                </a:r>
                <a:r>
                  <a:rPr lang="en-US" sz="700" b="1" dirty="0"/>
                  <a:t>Preprocessing:</a:t>
                </a:r>
                <a:r>
                  <a:rPr lang="en-US" sz="700" dirty="0"/>
                  <a:t> Clean data and engineer features.</a:t>
                </a:r>
                <a:br>
                  <a:rPr lang="en-US" sz="700" dirty="0"/>
                </a:br>
                <a:r>
                  <a:rPr lang="en-US" sz="700" dirty="0"/>
                  <a:t>- </a:t>
                </a:r>
                <a:r>
                  <a:rPr lang="en-US" sz="700" b="1" dirty="0"/>
                  <a:t>EDA:</a:t>
                </a:r>
                <a:r>
                  <a:rPr lang="en-US" sz="700" dirty="0"/>
                  <a:t> Analyze default patterns and visualize risk factors.</a:t>
                </a:r>
                <a:br>
                  <a:rPr lang="en-US" sz="700" dirty="0"/>
                </a:br>
                <a:r>
                  <a:rPr lang="en-US" sz="700" dirty="0"/>
                  <a:t>- </a:t>
                </a:r>
                <a:r>
                  <a:rPr lang="en-US" sz="700" b="1" dirty="0"/>
                  <a:t>Model Development:</a:t>
                </a:r>
                <a:r>
                  <a:rPr lang="en-US" sz="700" dirty="0"/>
                  <a:t> Use classification algorithms like Logistic Regression or Random Forest.</a:t>
                </a:r>
                <a:br>
                  <a:rPr lang="en-US" sz="700" dirty="0"/>
                </a:br>
                <a:r>
                  <a:rPr lang="en-US" sz="700" dirty="0"/>
                  <a:t>- </a:t>
                </a:r>
                <a:r>
                  <a:rPr lang="en-US" sz="700" b="1" dirty="0"/>
                  <a:t>Evaluation &amp; Tuning:</a:t>
                </a:r>
                <a:r>
                  <a:rPr lang="en-US" sz="700" dirty="0"/>
                  <a:t> Evaluate with metrics like Accuracy, AUC, and Precision.</a:t>
                </a:r>
                <a:br>
                  <a:rPr lang="en-US" sz="700" dirty="0"/>
                </a:br>
                <a:r>
                  <a:rPr lang="en-US" sz="700" dirty="0"/>
                  <a:t>- </a:t>
                </a:r>
                <a:r>
                  <a:rPr lang="en-US" sz="700" b="1" dirty="0"/>
                  <a:t>Deployment:</a:t>
                </a:r>
                <a:r>
                  <a:rPr lang="en-US" sz="700" dirty="0"/>
                  <a:t> Integrate model into loan approval systems.</a:t>
                </a:r>
                <a:br>
                  <a:rPr lang="en-US" sz="700" dirty="0"/>
                </a:br>
                <a:r>
                  <a:rPr lang="en-US" sz="700" dirty="0"/>
                  <a:t>- </a:t>
                </a:r>
                <a:r>
                  <a:rPr lang="en-US" sz="700" b="1" dirty="0"/>
                  <a:t>Monitoring:</a:t>
                </a:r>
                <a:r>
                  <a:rPr lang="en-US" sz="700" dirty="0"/>
                  <a:t> Regularly update and retrain the model.</a:t>
                </a:r>
                <a:endParaRPr sz="700" dirty="0"/>
              </a:p>
              <a:p>
                <a:pPr marL="0" lvl="0" indent="0" algn="l" rtl="0">
                  <a:spcBef>
                    <a:spcPts val="1000"/>
                  </a:spcBef>
                  <a:spcAft>
                    <a:spcPts val="0"/>
                  </a:spcAft>
                  <a:buNone/>
                </a:pPr>
                <a:endParaRPr sz="1100" dirty="0"/>
              </a:p>
            </p:txBody>
          </p:sp>
        </p:grpSp>
      </p:grpSp>
      <p:grpSp>
        <p:nvGrpSpPr>
          <p:cNvPr id="156" name="Google Shape;156;p19"/>
          <p:cNvGrpSpPr/>
          <p:nvPr/>
        </p:nvGrpSpPr>
        <p:grpSpPr>
          <a:xfrm>
            <a:off x="4566175" y="1091100"/>
            <a:ext cx="1768410" cy="3321800"/>
            <a:chOff x="890900" y="1395900"/>
            <a:chExt cx="1395915" cy="3321800"/>
          </a:xfrm>
        </p:grpSpPr>
        <p:sp>
          <p:nvSpPr>
            <p:cNvPr id="157" name="Google Shape;157;p19"/>
            <p:cNvSpPr/>
            <p:nvPr/>
          </p:nvSpPr>
          <p:spPr>
            <a:xfrm>
              <a:off x="1529004" y="4594100"/>
              <a:ext cx="119700" cy="1236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19"/>
            <p:cNvGrpSpPr/>
            <p:nvPr/>
          </p:nvGrpSpPr>
          <p:grpSpPr>
            <a:xfrm>
              <a:off x="890900" y="1395900"/>
              <a:ext cx="1395915" cy="2977398"/>
              <a:chOff x="890894" y="1395900"/>
              <a:chExt cx="1546206" cy="2977398"/>
            </a:xfrm>
          </p:grpSpPr>
          <p:sp>
            <p:nvSpPr>
              <p:cNvPr id="159" name="Google Shape;159;p19"/>
              <p:cNvSpPr/>
              <p:nvPr/>
            </p:nvSpPr>
            <p:spPr>
              <a:xfrm>
                <a:off x="890894" y="1634425"/>
                <a:ext cx="1546200" cy="804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1100" dirty="0"/>
                  <a:t>Inventory Optimization with Demand Forecasting</a:t>
                </a:r>
                <a:endParaRPr sz="1000" dirty="0"/>
              </a:p>
            </p:txBody>
          </p:sp>
          <p:sp>
            <p:nvSpPr>
              <p:cNvPr id="160" name="Google Shape;160;p19"/>
              <p:cNvSpPr/>
              <p:nvPr/>
            </p:nvSpPr>
            <p:spPr>
              <a:xfrm>
                <a:off x="890900" y="1395900"/>
                <a:ext cx="1546200" cy="2385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Third Project</a:t>
                </a:r>
                <a:endParaRPr sz="1200"/>
              </a:p>
            </p:txBody>
          </p:sp>
          <p:sp>
            <p:nvSpPr>
              <p:cNvPr id="161" name="Google Shape;161;p19"/>
              <p:cNvSpPr/>
              <p:nvPr/>
            </p:nvSpPr>
            <p:spPr>
              <a:xfrm>
                <a:off x="890894" y="2410849"/>
                <a:ext cx="1546200" cy="1962449"/>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lvl="0" algn="l" rtl="0">
                  <a:spcBef>
                    <a:spcPts val="1000"/>
                  </a:spcBef>
                  <a:spcAft>
                    <a:spcPts val="0"/>
                  </a:spcAft>
                  <a:buSzPts val="1100"/>
                </a:pPr>
                <a:r>
                  <a:rPr lang="en-US" sz="700" b="1" dirty="0"/>
                  <a:t>- Data Collection:</a:t>
                </a:r>
                <a:r>
                  <a:rPr lang="en-US" sz="700" dirty="0"/>
                  <a:t> Collect sales, inventory, and external demand data.</a:t>
                </a:r>
                <a:br>
                  <a:rPr lang="en-US" sz="700" dirty="0"/>
                </a:br>
                <a:r>
                  <a:rPr lang="en-US" sz="700" dirty="0"/>
                  <a:t>- </a:t>
                </a:r>
                <a:r>
                  <a:rPr lang="en-US" sz="700" b="1" dirty="0"/>
                  <a:t>Preprocessing:</a:t>
                </a:r>
                <a:r>
                  <a:rPr lang="en-US" sz="700" dirty="0"/>
                  <a:t> Clean data and aggregate it to the right level.</a:t>
                </a:r>
                <a:br>
                  <a:rPr lang="en-US" sz="700" dirty="0"/>
                </a:br>
                <a:r>
                  <a:rPr lang="en-US" sz="700" dirty="0"/>
                  <a:t>- </a:t>
                </a:r>
                <a:r>
                  <a:rPr lang="en-US" sz="700" b="1" dirty="0"/>
                  <a:t>EDA:</a:t>
                </a:r>
                <a:r>
                  <a:rPr lang="en-US" sz="700" dirty="0"/>
                  <a:t> Analyze demand patterns and seasonality.</a:t>
                </a:r>
                <a:br>
                  <a:rPr lang="en-US" sz="700" dirty="0"/>
                </a:br>
                <a:r>
                  <a:rPr lang="en-US" sz="700" dirty="0"/>
                  <a:t>- </a:t>
                </a:r>
                <a:r>
                  <a:rPr lang="en-US" sz="700" b="1" dirty="0"/>
                  <a:t>Model Development:</a:t>
                </a:r>
                <a:r>
                  <a:rPr lang="en-US" sz="700" dirty="0"/>
                  <a:t> Build demand forecasting models using ARIMA or machine learning.</a:t>
                </a:r>
                <a:br>
                  <a:rPr lang="en-US" sz="700" dirty="0"/>
                </a:br>
                <a:r>
                  <a:rPr lang="en-US" sz="700" dirty="0"/>
                  <a:t>- </a:t>
                </a:r>
                <a:r>
                  <a:rPr lang="en-US" sz="700" b="1" dirty="0"/>
                  <a:t>Optimization:</a:t>
                </a:r>
                <a:r>
                  <a:rPr lang="en-US" sz="700" dirty="0"/>
                  <a:t> Apply optimization techniques to set optimal inventory levels.</a:t>
                </a:r>
                <a:br>
                  <a:rPr lang="en-US" sz="700" dirty="0"/>
                </a:br>
                <a:r>
                  <a:rPr lang="en-US" sz="700" dirty="0"/>
                  <a:t>- </a:t>
                </a:r>
                <a:r>
                  <a:rPr lang="en-US" sz="700" b="1" dirty="0"/>
                  <a:t>Evaluation:</a:t>
                </a:r>
                <a:r>
                  <a:rPr lang="en-US" sz="700" dirty="0"/>
                  <a:t> Integrate the model into inventory systems and evaluate performance.</a:t>
                </a:r>
                <a:br>
                  <a:rPr lang="en-US" sz="700" dirty="0"/>
                </a:br>
                <a:r>
                  <a:rPr lang="en-US" sz="700" dirty="0"/>
                  <a:t>- </a:t>
                </a:r>
                <a:r>
                  <a:rPr lang="en-US" sz="700" b="1" dirty="0"/>
                  <a:t>Monitoring:</a:t>
                </a:r>
                <a:r>
                  <a:rPr lang="en-US" sz="700" dirty="0"/>
                  <a:t> Continuously track inventory and adjust forecasts.</a:t>
                </a:r>
                <a:endParaRPr sz="700" dirty="0"/>
              </a:p>
              <a:p>
                <a:pPr marL="0" lvl="0" indent="0" algn="l" rtl="0">
                  <a:spcBef>
                    <a:spcPts val="1000"/>
                  </a:spcBef>
                  <a:spcAft>
                    <a:spcPts val="0"/>
                  </a:spcAft>
                  <a:buNone/>
                </a:pPr>
                <a:endParaRPr sz="700" dirty="0"/>
              </a:p>
            </p:txBody>
          </p:sp>
        </p:grpSp>
      </p:grpSp>
      <p:grpSp>
        <p:nvGrpSpPr>
          <p:cNvPr id="162" name="Google Shape;162;p19"/>
          <p:cNvGrpSpPr/>
          <p:nvPr/>
        </p:nvGrpSpPr>
        <p:grpSpPr>
          <a:xfrm>
            <a:off x="6318775" y="1091100"/>
            <a:ext cx="1768410" cy="3321800"/>
            <a:chOff x="890900" y="1395900"/>
            <a:chExt cx="1395915" cy="3321800"/>
          </a:xfrm>
        </p:grpSpPr>
        <p:sp>
          <p:nvSpPr>
            <p:cNvPr id="143" name="Google Shape;143;p19"/>
            <p:cNvSpPr/>
            <p:nvPr/>
          </p:nvSpPr>
          <p:spPr>
            <a:xfrm>
              <a:off x="1529004" y="4594100"/>
              <a:ext cx="119700" cy="1236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19"/>
            <p:cNvGrpSpPr/>
            <p:nvPr/>
          </p:nvGrpSpPr>
          <p:grpSpPr>
            <a:xfrm>
              <a:off x="890900" y="1395900"/>
              <a:ext cx="1395915" cy="2977396"/>
              <a:chOff x="890894" y="1395900"/>
              <a:chExt cx="1546206" cy="2977396"/>
            </a:xfrm>
          </p:grpSpPr>
          <p:sp>
            <p:nvSpPr>
              <p:cNvPr id="164" name="Google Shape;164;p19"/>
              <p:cNvSpPr/>
              <p:nvPr/>
            </p:nvSpPr>
            <p:spPr>
              <a:xfrm>
                <a:off x="890894" y="1634425"/>
                <a:ext cx="1546200" cy="804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1000" dirty="0"/>
                  <a:t>Customer Segmentation for Targeted Marketing</a:t>
                </a:r>
                <a:endParaRPr sz="1000" dirty="0"/>
              </a:p>
            </p:txBody>
          </p:sp>
          <p:sp>
            <p:nvSpPr>
              <p:cNvPr id="165" name="Google Shape;165;p19"/>
              <p:cNvSpPr/>
              <p:nvPr/>
            </p:nvSpPr>
            <p:spPr>
              <a:xfrm>
                <a:off x="890900" y="1395900"/>
                <a:ext cx="1546200" cy="2385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Fourth Project</a:t>
                </a:r>
                <a:endParaRPr sz="1200"/>
              </a:p>
            </p:txBody>
          </p:sp>
          <p:sp>
            <p:nvSpPr>
              <p:cNvPr id="166" name="Google Shape;166;p19"/>
              <p:cNvSpPr/>
              <p:nvPr/>
            </p:nvSpPr>
            <p:spPr>
              <a:xfrm>
                <a:off x="890894" y="2410849"/>
                <a:ext cx="1546200" cy="1962447"/>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lvl="0" algn="l" rtl="0">
                  <a:spcBef>
                    <a:spcPts val="0"/>
                  </a:spcBef>
                  <a:spcAft>
                    <a:spcPts val="0"/>
                  </a:spcAft>
                  <a:buSzPts val="1100"/>
                </a:pPr>
                <a:r>
                  <a:rPr lang="en-US" sz="700" b="1" dirty="0"/>
                  <a:t>- Data Collection:</a:t>
                </a:r>
                <a:r>
                  <a:rPr lang="en-US" sz="700" dirty="0"/>
                  <a:t> Gather customer demographics, behavior, and transaction data.</a:t>
                </a:r>
                <a:br>
                  <a:rPr lang="en-US" sz="700" dirty="0"/>
                </a:br>
                <a:r>
                  <a:rPr lang="en-US" sz="700" dirty="0"/>
                  <a:t>- </a:t>
                </a:r>
                <a:r>
                  <a:rPr lang="en-US" sz="700" b="1" dirty="0"/>
                  <a:t>Preprocessing:</a:t>
                </a:r>
                <a:r>
                  <a:rPr lang="en-US" sz="700" dirty="0"/>
                  <a:t> Clean and aggregate data for segmentation.</a:t>
                </a:r>
                <a:br>
                  <a:rPr lang="en-US" sz="700" dirty="0"/>
                </a:br>
                <a:r>
                  <a:rPr lang="en-US" sz="700" dirty="0"/>
                  <a:t>- </a:t>
                </a:r>
                <a:r>
                  <a:rPr lang="en-US" sz="700" b="1" dirty="0"/>
                  <a:t>EDA:</a:t>
                </a:r>
                <a:r>
                  <a:rPr lang="en-US" sz="700" dirty="0"/>
                  <a:t> Identify key customer attributes and segment behavior.</a:t>
                </a:r>
                <a:br>
                  <a:rPr lang="en-US" sz="700" dirty="0"/>
                </a:br>
                <a:r>
                  <a:rPr lang="en-US" sz="700" dirty="0"/>
                  <a:t>- </a:t>
                </a:r>
                <a:r>
                  <a:rPr lang="en-US" sz="700" b="1" dirty="0"/>
                  <a:t>Model Development:</a:t>
                </a:r>
                <a:r>
                  <a:rPr lang="en-US" sz="700" dirty="0"/>
                  <a:t> Use clustering techniques like K-Means or DBSCAN.</a:t>
                </a:r>
                <a:br>
                  <a:rPr lang="en-US" sz="700" dirty="0"/>
                </a:br>
                <a:r>
                  <a:rPr lang="en-US" sz="700" dirty="0"/>
                  <a:t>- </a:t>
                </a:r>
                <a:r>
                  <a:rPr lang="en-US" sz="700" b="1" dirty="0"/>
                  <a:t>Evaluation:</a:t>
                </a:r>
                <a:r>
                  <a:rPr lang="en-US" sz="700" dirty="0"/>
                  <a:t> Validate clusters with business stakeholders.</a:t>
                </a:r>
                <a:br>
                  <a:rPr lang="en-US" sz="700" dirty="0"/>
                </a:br>
                <a:r>
                  <a:rPr lang="en-US" sz="700" dirty="0"/>
                  <a:t>- </a:t>
                </a:r>
                <a:r>
                  <a:rPr lang="en-US" sz="700" b="1" dirty="0"/>
                  <a:t>Targeted Marketing:</a:t>
                </a:r>
                <a:r>
                  <a:rPr lang="en-US" sz="700" dirty="0"/>
                  <a:t> Implement tailored marketing strategies for each segment.</a:t>
                </a:r>
                <a:br>
                  <a:rPr lang="en-US" sz="700" dirty="0"/>
                </a:br>
                <a:r>
                  <a:rPr lang="en-US" sz="700" dirty="0"/>
                  <a:t>- </a:t>
                </a:r>
                <a:r>
                  <a:rPr lang="en-US" sz="700" b="1" dirty="0"/>
                  <a:t>Monitoring:</a:t>
                </a:r>
                <a:r>
                  <a:rPr lang="en-US" sz="700" dirty="0"/>
                  <a:t> Track campaign success and adjust segments as needed.</a:t>
                </a:r>
                <a:r>
                  <a:rPr lang="en" sz="700" dirty="0"/>
                  <a:t> </a:t>
                </a:r>
                <a:endParaRPr sz="700" dirty="0"/>
              </a:p>
              <a:p>
                <a:pPr marL="171450" lvl="0" indent="-184150" algn="l" rtl="0">
                  <a:spcBef>
                    <a:spcPts val="1000"/>
                  </a:spcBef>
                  <a:spcAft>
                    <a:spcPts val="0"/>
                  </a:spcAft>
                  <a:buSzPts val="1100"/>
                  <a:buChar char="●"/>
                </a:pPr>
                <a:endParaRPr sz="700" dirty="0"/>
              </a:p>
              <a:p>
                <a:pPr marL="0" lvl="0" indent="0" algn="l" rtl="0">
                  <a:spcBef>
                    <a:spcPts val="1000"/>
                  </a:spcBef>
                  <a:spcAft>
                    <a:spcPts val="0"/>
                  </a:spcAft>
                  <a:buNone/>
                </a:pPr>
                <a:endParaRPr sz="700" dirty="0"/>
              </a:p>
            </p:txBody>
          </p:sp>
        </p:grpSp>
      </p:grpSp>
      <p:cxnSp>
        <p:nvCxnSpPr>
          <p:cNvPr id="167" name="Google Shape;167;p19"/>
          <p:cNvCxnSpPr>
            <a:cxnSpLocks/>
            <a:stCxn id="149" idx="2"/>
            <a:endCxn id="142" idx="0"/>
          </p:cNvCxnSpPr>
          <p:nvPr/>
        </p:nvCxnSpPr>
        <p:spPr>
          <a:xfrm flipH="1">
            <a:off x="1775101" y="4086050"/>
            <a:ext cx="1" cy="203250"/>
          </a:xfrm>
          <a:prstGeom prst="straightConnector1">
            <a:avLst/>
          </a:prstGeom>
          <a:noFill/>
          <a:ln w="9525" cap="flat" cmpd="sng">
            <a:solidFill>
              <a:schemeClr val="dk2"/>
            </a:solidFill>
            <a:prstDash val="solid"/>
            <a:round/>
            <a:headEnd type="none" w="med" len="med"/>
            <a:tailEnd type="none" w="med" len="med"/>
          </a:ln>
        </p:spPr>
      </p:cxnSp>
      <p:cxnSp>
        <p:nvCxnSpPr>
          <p:cNvPr id="168" name="Google Shape;168;p19"/>
          <p:cNvCxnSpPr>
            <a:cxnSpLocks/>
            <a:stCxn id="155" idx="2"/>
          </p:cNvCxnSpPr>
          <p:nvPr/>
        </p:nvCxnSpPr>
        <p:spPr>
          <a:xfrm>
            <a:off x="3621577" y="4086048"/>
            <a:ext cx="8068" cy="265052"/>
          </a:xfrm>
          <a:prstGeom prst="straightConnector1">
            <a:avLst/>
          </a:prstGeom>
          <a:noFill/>
          <a:ln w="9525" cap="flat" cmpd="sng">
            <a:solidFill>
              <a:schemeClr val="dk2"/>
            </a:solidFill>
            <a:prstDash val="solid"/>
            <a:round/>
            <a:headEnd type="none" w="med" len="med"/>
            <a:tailEnd type="none" w="med" len="med"/>
          </a:ln>
        </p:spPr>
      </p:cxnSp>
      <p:cxnSp>
        <p:nvCxnSpPr>
          <p:cNvPr id="169" name="Google Shape;169;p19"/>
          <p:cNvCxnSpPr>
            <a:cxnSpLocks/>
            <a:stCxn id="161" idx="2"/>
          </p:cNvCxnSpPr>
          <p:nvPr/>
        </p:nvCxnSpPr>
        <p:spPr>
          <a:xfrm flipH="1">
            <a:off x="5440299" y="4068498"/>
            <a:ext cx="10078" cy="220952"/>
          </a:xfrm>
          <a:prstGeom prst="straightConnector1">
            <a:avLst/>
          </a:prstGeom>
          <a:noFill/>
          <a:ln w="9525" cap="flat" cmpd="sng">
            <a:solidFill>
              <a:schemeClr val="dk2"/>
            </a:solidFill>
            <a:prstDash val="solid"/>
            <a:round/>
            <a:headEnd type="none" w="med" len="med"/>
            <a:tailEnd type="none" w="med" len="med"/>
          </a:ln>
        </p:spPr>
      </p:cxnSp>
      <p:cxnSp>
        <p:nvCxnSpPr>
          <p:cNvPr id="170" name="Google Shape;170;p19"/>
          <p:cNvCxnSpPr>
            <a:cxnSpLocks/>
            <a:stCxn id="166" idx="2"/>
          </p:cNvCxnSpPr>
          <p:nvPr/>
        </p:nvCxnSpPr>
        <p:spPr>
          <a:xfrm flipH="1">
            <a:off x="7201300" y="4068496"/>
            <a:ext cx="1677" cy="220954"/>
          </a:xfrm>
          <a:prstGeom prst="straightConnector1">
            <a:avLst/>
          </a:prstGeom>
          <a:noFill/>
          <a:ln w="9525" cap="flat" cmpd="sng">
            <a:solidFill>
              <a:schemeClr val="dk2"/>
            </a:solidFill>
            <a:prstDash val="solid"/>
            <a:round/>
            <a:headEnd type="none" w="med" len="med"/>
            <a:tailEnd type="none" w="med" len="med"/>
          </a:ln>
        </p:spPr>
      </p:cxnSp>
      <p:sp>
        <p:nvSpPr>
          <p:cNvPr id="171" name="Google Shape;171;p19"/>
          <p:cNvSpPr txBox="1"/>
          <p:nvPr/>
        </p:nvSpPr>
        <p:spPr>
          <a:xfrm>
            <a:off x="251613" y="-1221825"/>
            <a:ext cx="2674500" cy="1025700"/>
          </a:xfrm>
          <a:prstGeom prst="rect">
            <a:avLst/>
          </a:prstGeom>
          <a:solidFill>
            <a:srgbClr val="FF99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Lato"/>
                <a:ea typeface="Lato"/>
                <a:cs typeface="Lato"/>
                <a:sym typeface="Lato"/>
              </a:rPr>
              <a:t>Hint: Provide 2-3 bullets describing justifying the project's place in the roadmap</a:t>
            </a:r>
            <a:endParaRPr b="1" dirty="0">
              <a:latin typeface="Lato"/>
              <a:ea typeface="Lato"/>
              <a:cs typeface="Lato"/>
              <a:sym typeface="Lato"/>
            </a:endParaRPr>
          </a:p>
        </p:txBody>
      </p:sp>
      <p:sp>
        <p:nvSpPr>
          <p:cNvPr id="173" name="Google Shape;173;p19"/>
          <p:cNvSpPr txBox="1"/>
          <p:nvPr/>
        </p:nvSpPr>
        <p:spPr>
          <a:xfrm>
            <a:off x="2583350" y="4532225"/>
            <a:ext cx="2158706" cy="33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t>4 months</a:t>
            </a:r>
            <a:endParaRPr sz="1200" dirty="0"/>
          </a:p>
        </p:txBody>
      </p:sp>
      <p:sp>
        <p:nvSpPr>
          <p:cNvPr id="174" name="Google Shape;174;p19"/>
          <p:cNvSpPr txBox="1"/>
          <p:nvPr/>
        </p:nvSpPr>
        <p:spPr>
          <a:xfrm>
            <a:off x="4412125" y="4532225"/>
            <a:ext cx="2158706" cy="33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t>4 months</a:t>
            </a:r>
            <a:endParaRPr sz="1200" dirty="0"/>
          </a:p>
        </p:txBody>
      </p:sp>
      <p:sp>
        <p:nvSpPr>
          <p:cNvPr id="175" name="Google Shape;175;p19"/>
          <p:cNvSpPr txBox="1"/>
          <p:nvPr/>
        </p:nvSpPr>
        <p:spPr>
          <a:xfrm>
            <a:off x="6164750" y="4532225"/>
            <a:ext cx="2158706" cy="33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t>3 months</a:t>
            </a:r>
            <a:endParaRPr sz="1200" dirty="0"/>
          </a:p>
        </p:txBody>
      </p:sp>
    </p:spTree>
  </p:cSld>
  <p:clrMapOvr>
    <a:masterClrMapping/>
  </p:clrMapOvr>
</p:sld>
</file>

<file path=ppt/theme/theme1.xml><?xml version="1.0" encoding="utf-8"?>
<a:theme xmlns:a="http://schemas.openxmlformats.org/drawingml/2006/main" name="DSBL">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2584</Words>
  <Application>Microsoft Macintosh PowerPoint</Application>
  <PresentationFormat>On-screen Show (16:9)</PresentationFormat>
  <Paragraphs>253</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Roboto</vt:lpstr>
      <vt:lpstr>Times New Roman</vt:lpstr>
      <vt:lpstr>Raleway</vt:lpstr>
      <vt:lpstr>Calibri</vt:lpstr>
      <vt:lpstr>Lato</vt:lpstr>
      <vt:lpstr>Wingdings</vt:lpstr>
      <vt:lpstr>Open Sans</vt:lpstr>
      <vt:lpstr>Arial</vt:lpstr>
      <vt:lpstr>DSBL</vt:lpstr>
      <vt:lpstr>PowerPoint Presentation</vt:lpstr>
      <vt:lpstr>Strategic Implementation of Data Science: A Roadmap for Business Transformation at Tom Tech Solutions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Bui Tinh</cp:lastModifiedBy>
  <cp:revision>20</cp:revision>
  <dcterms:modified xsi:type="dcterms:W3CDTF">2024-11-23T17:22:27Z</dcterms:modified>
</cp:coreProperties>
</file>