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9" r:id="rId5"/>
    <p:sldId id="263" r:id="rId6"/>
    <p:sldId id="264" r:id="rId7"/>
    <p:sldId id="262" r:id="rId8"/>
    <p:sldId id="265" r:id="rId9"/>
    <p:sldId id="266" r:id="rId10"/>
    <p:sldId id="267" r:id="rId11"/>
    <p:sldId id="268" r:id="rId12"/>
    <p:sldId id="273" r:id="rId13"/>
    <p:sldId id="269" r:id="rId14"/>
    <p:sldId id="270" r:id="rId15"/>
    <p:sldId id="272" r:id="rId16"/>
    <p:sldId id="271" r:id="rId17"/>
    <p:sldId id="274" r:id="rId18"/>
    <p:sldId id="275"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varScale="1">
        <p:scale>
          <a:sx n="68" d="100"/>
          <a:sy n="68" d="100"/>
        </p:scale>
        <p:origin x="14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E251-8938-4CDC-A2D7-CF8DBAAB89AC}" type="datetimeFigureOut">
              <a:rPr lang="vi-VN" smtClean="0"/>
              <a:t>07/01/2019</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08F89-2172-4ECE-96AA-136136F40119}" type="slidenum">
              <a:rPr lang="vi-VN" smtClean="0"/>
              <a:t>‹#›</a:t>
            </a:fld>
            <a:endParaRPr lang="vi-VN"/>
          </a:p>
        </p:txBody>
      </p:sp>
    </p:spTree>
    <p:extLst>
      <p:ext uri="{BB962C8B-B14F-4D97-AF65-F5344CB8AC3E}">
        <p14:creationId xmlns:p14="http://schemas.microsoft.com/office/powerpoint/2010/main" val="163223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Bấm &amp; sửa kiểu phụ đề</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50400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82138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27929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a:t>Bấm &amp; sửa kiểu tiêu đề</a:t>
            </a:r>
            <a:endParaRPr lang="en-US" noProof="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a:t>Bấm &amp; sửa kiểu phụ đề</a:t>
            </a:r>
            <a:endParaRPr lang="en-US" noProof="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61023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9505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5145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36245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Chân trang 6"/>
          <p:cNvSpPr>
            <a:spLocks noGrp="1"/>
          </p:cNvSpPr>
          <p:nvPr>
            <p:ph type="ftr" sz="quarter" idx="10"/>
          </p:nvPr>
        </p:nvSpPr>
        <p:spPr/>
        <p:txBody>
          <a:bodyPr/>
          <a:lstStyle>
            <a:lvl1pPr>
              <a:defRPr/>
            </a:lvl1pPr>
          </a:lstStyle>
          <a:p>
            <a:endParaRPr lang="en-US">
              <a:solidFill>
                <a:srgbClr val="000066"/>
              </a:solidFill>
            </a:endParaRP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40171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endParaRPr lang="en-US">
              <a:solidFill>
                <a:srgbClr val="000066"/>
              </a:solidFill>
            </a:endParaRP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321447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endParaRPr lang="en-US">
              <a:solidFill>
                <a:srgbClr val="000066"/>
              </a:solidFill>
            </a:endParaRP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1019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7111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18712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924399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752250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86855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51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Bấm &amp; sửa kiểu tiêu đề</a:t>
            </a:r>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196086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152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ày tháng 6"/>
          <p:cNvSpPr>
            <a:spLocks noGrp="1"/>
          </p:cNvSpPr>
          <p:nvPr>
            <p:ph type="dt" sz="half" idx="10"/>
          </p:nvPr>
        </p:nvSpPr>
        <p:spPr/>
        <p:txBody>
          <a:bodyPr/>
          <a:lstStyle/>
          <a:p>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ố hiệu Bản chiếu 8"/>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535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gày tháng 2"/>
          <p:cNvSpPr>
            <a:spLocks noGrp="1"/>
          </p:cNvSpPr>
          <p:nvPr>
            <p:ph type="dt" sz="half" idx="10"/>
          </p:nvPr>
        </p:nvSpPr>
        <p:spPr/>
        <p:txBody>
          <a:bodyPr/>
          <a:lstStyle/>
          <a:p>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ố hiệu Bản chiếu 4"/>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95707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p>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ố hiệu Bản chiếu 3"/>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03053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3691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6708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ề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vi-VN"/>
              <a:t>Bấm &amp; sửa kiểu tiêu đề</a:t>
            </a:r>
            <a:endParaRPr lang="en-US"/>
          </a:p>
        </p:txBody>
      </p:sp>
      <p:sp>
        <p:nvSpPr>
          <p:cNvPr id="3" name="Chỗ dành sẵn cho Văn bản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Chỗ dành sẵn cho Chân trang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ố hiệu Bản chiế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45F2-85C8-41EA-B0D2-FDA229D3CDF0}" type="slidenum">
              <a:rPr lang="en-US" smtClean="0"/>
              <a:t>‹#›</a:t>
            </a:fld>
            <a:endParaRPr lang="en-US"/>
          </a:p>
        </p:txBody>
      </p:sp>
    </p:spTree>
    <p:extLst>
      <p:ext uri="{BB962C8B-B14F-4D97-AF65-F5344CB8AC3E}">
        <p14:creationId xmlns:p14="http://schemas.microsoft.com/office/powerpoint/2010/main" val="158803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endParaRPr lang="en-US">
              <a:solidFill>
                <a:srgbClr val="000066"/>
              </a:solidFill>
            </a:endParaRP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a:t>Bấm &amp; sửa kiểu tiêu đề</a:t>
            </a:r>
            <a:endParaRPr lang="en-US"/>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234843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2743200"/>
            <a:ext cx="9144000" cy="817563"/>
          </a:xfrm>
        </p:spPr>
        <p:txBody>
          <a:bodyPr/>
          <a:lstStyle/>
          <a:p>
            <a:r>
              <a:rPr lang="en-US" sz="3500" dirty="0"/>
              <a:t>Đề tài: Hệ thống quản lí hộ khẩu</a:t>
            </a:r>
          </a:p>
        </p:txBody>
      </p:sp>
      <p:sp>
        <p:nvSpPr>
          <p:cNvPr id="5" name="Title 1">
            <a:extLst>
              <a:ext uri="{FF2B5EF4-FFF2-40B4-BE49-F238E27FC236}">
                <a16:creationId xmlns:a16="http://schemas.microsoft.com/office/drawing/2014/main" id="{4D887ECA-94CC-4888-9EA6-7BB87C6051BD}"/>
              </a:ext>
            </a:extLst>
          </p:cNvPr>
          <p:cNvSpPr txBox="1">
            <a:spLocks/>
          </p:cNvSpPr>
          <p:nvPr/>
        </p:nvSpPr>
        <p:spPr bwMode="gray">
          <a:xfrm>
            <a:off x="0" y="750526"/>
            <a:ext cx="9144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normAutofit fontScale="97500"/>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sz="3000" kern="0" dirty="0">
                <a:solidFill>
                  <a:schemeClr val="tx1"/>
                </a:solidFill>
                <a:latin typeface="+mn-lt"/>
              </a:rPr>
              <a:t>Báo Cáo Môn Học</a:t>
            </a:r>
            <a:br>
              <a:rPr lang="en-US" sz="3000" kern="0" dirty="0">
                <a:solidFill>
                  <a:schemeClr val="tx1"/>
                </a:solidFill>
                <a:latin typeface="+mn-lt"/>
              </a:rPr>
            </a:br>
            <a:r>
              <a:rPr lang="en-US" sz="3000" kern="0" dirty="0">
                <a:solidFill>
                  <a:schemeClr val="tx1"/>
                </a:solidFill>
                <a:latin typeface="+mn-lt"/>
              </a:rPr>
              <a:t>Ph</a:t>
            </a:r>
            <a:r>
              <a:rPr lang="vi-VN" sz="3000" kern="0" dirty="0">
                <a:solidFill>
                  <a:schemeClr val="tx1"/>
                </a:solidFill>
                <a:latin typeface="+mn-lt"/>
              </a:rPr>
              <a:t>ư</a:t>
            </a:r>
            <a:r>
              <a:rPr lang="en-US" sz="3000" kern="0" dirty="0">
                <a:solidFill>
                  <a:schemeClr val="tx1"/>
                </a:solidFill>
                <a:latin typeface="+mn-lt"/>
              </a:rPr>
              <a:t>ơng Pháp Phát Triển Phần Mềm H</a:t>
            </a:r>
            <a:r>
              <a:rPr lang="vi-VN" sz="3000" kern="0" dirty="0">
                <a:solidFill>
                  <a:schemeClr val="tx1"/>
                </a:solidFill>
                <a:latin typeface="+mn-lt"/>
              </a:rPr>
              <a:t>ư</a:t>
            </a:r>
            <a:r>
              <a:rPr lang="en-US" sz="3000" kern="0" dirty="0">
                <a:solidFill>
                  <a:schemeClr val="tx1"/>
                </a:solidFill>
                <a:latin typeface="+mn-lt"/>
              </a:rPr>
              <a:t>ớng Đối T</a:t>
            </a:r>
            <a:r>
              <a:rPr lang="vi-VN" sz="3000" kern="0" dirty="0">
                <a:solidFill>
                  <a:schemeClr val="tx1"/>
                </a:solidFill>
                <a:latin typeface="+mn-lt"/>
              </a:rPr>
              <a:t>ư</a:t>
            </a:r>
            <a:r>
              <a:rPr lang="en-US" sz="3000" kern="0" dirty="0">
                <a:solidFill>
                  <a:schemeClr val="tx1"/>
                </a:solidFill>
                <a:latin typeface="+mn-lt"/>
              </a:rPr>
              <a:t>ợng</a:t>
            </a:r>
          </a:p>
        </p:txBody>
      </p:sp>
      <p:sp>
        <p:nvSpPr>
          <p:cNvPr id="7" name="Subtitle 2">
            <a:extLst>
              <a:ext uri="{FF2B5EF4-FFF2-40B4-BE49-F238E27FC236}">
                <a16:creationId xmlns:a16="http://schemas.microsoft.com/office/drawing/2014/main" id="{BC78AE3A-47B0-4B29-ABD1-6735B3A0141A}"/>
              </a:ext>
            </a:extLst>
          </p:cNvPr>
          <p:cNvSpPr txBox="1">
            <a:spLocks/>
          </p:cNvSpPr>
          <p:nvPr/>
        </p:nvSpPr>
        <p:spPr>
          <a:xfrm>
            <a:off x="2819400" y="3657600"/>
            <a:ext cx="9144000" cy="1267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err="1">
                <a:solidFill>
                  <a:schemeClr val="bg1"/>
                </a:solidFill>
              </a:rPr>
              <a:t>Giảng</a:t>
            </a:r>
            <a:r>
              <a:rPr lang="en-US" i="1" dirty="0">
                <a:solidFill>
                  <a:schemeClr val="bg1"/>
                </a:solidFill>
              </a:rPr>
              <a:t> </a:t>
            </a:r>
            <a:r>
              <a:rPr lang="en-US" i="1" dirty="0" err="1">
                <a:solidFill>
                  <a:schemeClr val="bg1"/>
                </a:solidFill>
              </a:rPr>
              <a:t>viên</a:t>
            </a:r>
            <a:r>
              <a:rPr lang="en-US" i="1" dirty="0">
                <a:solidFill>
                  <a:schemeClr val="bg1"/>
                </a:solidFill>
              </a:rPr>
              <a:t> </a:t>
            </a:r>
            <a:r>
              <a:rPr lang="en-US" i="1" dirty="0" err="1">
                <a:solidFill>
                  <a:schemeClr val="bg1"/>
                </a:solidFill>
              </a:rPr>
              <a:t>giảng</a:t>
            </a:r>
            <a:r>
              <a:rPr lang="en-US" i="1" dirty="0">
                <a:solidFill>
                  <a:schemeClr val="bg1"/>
                </a:solidFill>
              </a:rPr>
              <a:t> </a:t>
            </a:r>
            <a:r>
              <a:rPr lang="en-US" i="1" dirty="0" err="1">
                <a:solidFill>
                  <a:schemeClr val="bg1"/>
                </a:solidFill>
              </a:rPr>
              <a:t>dạy</a:t>
            </a:r>
            <a:r>
              <a:rPr lang="en-US" i="1" dirty="0">
                <a:solidFill>
                  <a:schemeClr val="bg1"/>
                </a:solidFill>
              </a:rPr>
              <a:t>:</a:t>
            </a:r>
          </a:p>
          <a:p>
            <a:r>
              <a:rPr lang="en-US" b="1" i="1" dirty="0" err="1">
                <a:solidFill>
                  <a:schemeClr val="bg1"/>
                </a:solidFill>
              </a:rPr>
              <a:t>Phạm</a:t>
            </a:r>
            <a:r>
              <a:rPr lang="en-US" b="1" i="1" dirty="0">
                <a:solidFill>
                  <a:schemeClr val="bg1"/>
                </a:solidFill>
              </a:rPr>
              <a:t> </a:t>
            </a:r>
            <a:r>
              <a:rPr lang="en-US" b="1" i="1" dirty="0" err="1">
                <a:solidFill>
                  <a:schemeClr val="bg1"/>
                </a:solidFill>
              </a:rPr>
              <a:t>Thi</a:t>
            </a:r>
            <a:r>
              <a:rPr lang="en-US" b="1" i="1" dirty="0">
                <a:solidFill>
                  <a:schemeClr val="bg1"/>
                </a:solidFill>
              </a:rPr>
              <a:t> V</a:t>
            </a:r>
            <a:r>
              <a:rPr lang="vi-VN" b="1" i="1" dirty="0">
                <a:solidFill>
                  <a:schemeClr val="bg1"/>
                </a:solidFill>
              </a:rPr>
              <a:t>ư</a:t>
            </a:r>
            <a:r>
              <a:rPr lang="en-US" b="1" i="1" dirty="0" err="1">
                <a:solidFill>
                  <a:schemeClr val="bg1"/>
                </a:solidFill>
              </a:rPr>
              <a:t>ơng</a:t>
            </a:r>
            <a:endParaRPr lang="en-US" b="1" i="1" dirty="0">
              <a:solidFill>
                <a:schemeClr val="bg1"/>
              </a:solidFill>
            </a:endParaRPr>
          </a:p>
        </p:txBody>
      </p:sp>
      <p:sp>
        <p:nvSpPr>
          <p:cNvPr id="2" name="TextBox 1"/>
          <p:cNvSpPr txBox="1"/>
          <p:nvPr/>
        </p:nvSpPr>
        <p:spPr>
          <a:xfrm>
            <a:off x="1295400" y="4925236"/>
            <a:ext cx="5257800" cy="1754326"/>
          </a:xfrm>
          <a:prstGeom prst="rect">
            <a:avLst/>
          </a:prstGeom>
          <a:noFill/>
        </p:spPr>
        <p:txBody>
          <a:bodyPr wrap="square" rtlCol="0">
            <a:spAutoFit/>
          </a:bodyPr>
          <a:lstStyle/>
          <a:p>
            <a:r>
              <a:rPr lang="vi-VN" i="1" dirty="0">
                <a:solidFill>
                  <a:schemeClr val="bg1"/>
                </a:solidFill>
              </a:rPr>
              <a:t>Nhóm sinh viên thực hiện: </a:t>
            </a:r>
          </a:p>
          <a:p>
            <a:r>
              <a:rPr lang="vi-VN" dirty="0">
                <a:solidFill>
                  <a:schemeClr val="bg1"/>
                </a:solidFill>
              </a:rPr>
              <a:t>Nguyễn Bảo Duy	15520161</a:t>
            </a:r>
          </a:p>
          <a:p>
            <a:r>
              <a:rPr lang="vi-VN" dirty="0">
                <a:solidFill>
                  <a:schemeClr val="bg1"/>
                </a:solidFill>
              </a:rPr>
              <a:t>Lê Minh Tuấn		15520968</a:t>
            </a:r>
          </a:p>
          <a:p>
            <a:r>
              <a:rPr lang="vi-VN" dirty="0">
                <a:solidFill>
                  <a:schemeClr val="bg1"/>
                </a:solidFill>
              </a:rPr>
              <a:t>Nguyễn Anh Tuấn	15520970</a:t>
            </a:r>
          </a:p>
          <a:p>
            <a:r>
              <a:rPr lang="vi-VN" dirty="0">
                <a:solidFill>
                  <a:schemeClr val="bg1"/>
                </a:solidFill>
              </a:rPr>
              <a:t>Võ Sĩ Vai		15520999</a:t>
            </a:r>
          </a:p>
          <a:p>
            <a:endParaRPr lang="vi-VN" dirty="0"/>
          </a:p>
        </p:txBody>
      </p:sp>
    </p:spTree>
    <p:extLst>
      <p:ext uri="{BB962C8B-B14F-4D97-AF65-F5344CB8AC3E}">
        <p14:creationId xmlns:p14="http://schemas.microsoft.com/office/powerpoint/2010/main" val="340505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 hình Use-case</a:t>
            </a:r>
            <a:endParaRPr lang="vi-V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68182" y="405174"/>
            <a:ext cx="4542473" cy="6284913"/>
          </a:xfrm>
          <a:prstGeom prst="rect">
            <a:avLst/>
          </a:prstGeom>
          <a:noFill/>
          <a:ln>
            <a:noFill/>
          </a:ln>
        </p:spPr>
      </p:pic>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10</a:t>
            </a:fld>
            <a:endParaRPr lang="en-US">
              <a:solidFill>
                <a:srgbClr val="000066"/>
              </a:solidFill>
            </a:endParaRPr>
          </a:p>
        </p:txBody>
      </p:sp>
    </p:spTree>
    <p:extLst>
      <p:ext uri="{BB962C8B-B14F-4D97-AF65-F5344CB8AC3E}">
        <p14:creationId xmlns:p14="http://schemas.microsoft.com/office/powerpoint/2010/main" val="272051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tích</a:t>
            </a:r>
            <a:endParaRPr lang="vi-V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29418" y="335756"/>
            <a:ext cx="8104981" cy="6827044"/>
          </a:xfrm>
          <a:prstGeom prst="rect">
            <a:avLst/>
          </a:prstGeom>
          <a:noFill/>
          <a:ln>
            <a:noFill/>
          </a:ln>
        </p:spPr>
      </p:pic>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11</a:t>
            </a:fld>
            <a:endParaRPr lang="en-US">
              <a:solidFill>
                <a:srgbClr val="000066"/>
              </a:solidFill>
            </a:endParaRPr>
          </a:p>
        </p:txBody>
      </p:sp>
    </p:spTree>
    <p:extLst>
      <p:ext uri="{BB962C8B-B14F-4D97-AF65-F5344CB8AC3E}">
        <p14:creationId xmlns:p14="http://schemas.microsoft.com/office/powerpoint/2010/main" val="77265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kế dữ liệu</a:t>
            </a:r>
            <a:endParaRPr lang="vi-VN" dirty="0"/>
          </a:p>
        </p:txBody>
      </p:sp>
      <p:pic>
        <p:nvPicPr>
          <p:cNvPr id="4" name="Picture 3">
            <a:extLst>
              <a:ext uri="{FF2B5EF4-FFF2-40B4-BE49-F238E27FC236}">
                <a16:creationId xmlns:a16="http://schemas.microsoft.com/office/drawing/2014/main" id="{567969E5-DB50-4499-914B-7FDE702249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8011383" cy="4402818"/>
          </a:xfrm>
          <a:prstGeom prst="rect">
            <a:avLst/>
          </a:prstGeom>
          <a:noFill/>
        </p:spPr>
      </p:pic>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12</a:t>
            </a:fld>
            <a:endParaRPr lang="en-US">
              <a:solidFill>
                <a:srgbClr val="000066"/>
              </a:solidFill>
            </a:endParaRPr>
          </a:p>
        </p:txBody>
      </p:sp>
    </p:spTree>
    <p:extLst>
      <p:ext uri="{BB962C8B-B14F-4D97-AF65-F5344CB8AC3E}">
        <p14:creationId xmlns:p14="http://schemas.microsoft.com/office/powerpoint/2010/main" val="39972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kế kiến trúc</a:t>
            </a:r>
            <a:endParaRPr lang="vi-VN" dirty="0"/>
          </a:p>
        </p:txBody>
      </p:sp>
      <p:pic>
        <p:nvPicPr>
          <p:cNvPr id="5" name="Picture 4">
            <a:extLst>
              <a:ext uri="{FF2B5EF4-FFF2-40B4-BE49-F238E27FC236}">
                <a16:creationId xmlns:a16="http://schemas.microsoft.com/office/drawing/2014/main" id="{CBC76D83-8DD4-43A7-A6D4-1549998E37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7025" y="1219200"/>
            <a:ext cx="3575050" cy="3743325"/>
          </a:xfrm>
          <a:prstGeom prst="rect">
            <a:avLst/>
          </a:prstGeom>
          <a:noFill/>
          <a:ln>
            <a:noFill/>
          </a:ln>
        </p:spPr>
      </p:pic>
      <p:sp>
        <p:nvSpPr>
          <p:cNvPr id="7" name="Rectangle 6">
            <a:extLst>
              <a:ext uri="{FF2B5EF4-FFF2-40B4-BE49-F238E27FC236}">
                <a16:creationId xmlns:a16="http://schemas.microsoft.com/office/drawing/2014/main" id="{55610F9A-EA38-4145-89C5-F20FF953491A}"/>
              </a:ext>
            </a:extLst>
          </p:cNvPr>
          <p:cNvSpPr/>
          <p:nvPr/>
        </p:nvSpPr>
        <p:spPr>
          <a:xfrm>
            <a:off x="6927" y="1066800"/>
            <a:ext cx="5555673" cy="5507662"/>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Presentation: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chỉ</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thuần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tiếp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với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người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sử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dụng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nhập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xuất</a:t>
            </a:r>
            <a:r>
              <a:rPr lang="en-US" dirty="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Business Logic: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nghiệp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vụ</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chuyên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kiểm</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ràng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buộc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qui </a:t>
            </a:r>
            <a:r>
              <a:rPr lang="en-US" dirty="0" err="1">
                <a:ea typeface="Calibri" panose="020F0502020204030204" pitchFamily="34" charset="0"/>
                <a:cs typeface="Times New Roman" panose="02020603050405020304" pitchFamily="18" charset="0"/>
              </a:rPr>
              <a:t>tắc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ứng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phần mềm ,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chức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năng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chủ</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yếu</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này </a:t>
            </a:r>
            <a:r>
              <a:rPr lang="en-US" dirty="0" err="1">
                <a:ea typeface="Calibri" panose="020F0502020204030204" pitchFamily="34" charset="0"/>
                <a:cs typeface="Times New Roman" panose="02020603050405020304" pitchFamily="18" charset="0"/>
              </a:rPr>
              <a:t>độc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lập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với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cách</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thiết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kế</a:t>
            </a:r>
            <a:r>
              <a:rPr lang="en-US" dirty="0">
                <a:ea typeface="Calibri" panose="020F0502020204030204" pitchFamily="34" charset="0"/>
                <a:cs typeface="Times New Roman" panose="02020603050405020304" pitchFamily="18" charset="0"/>
              </a:rPr>
              <a:t> cũng </a:t>
            </a:r>
            <a:r>
              <a:rPr lang="en-US" dirty="0" err="1">
                <a:ea typeface="Calibri" panose="020F0502020204030204" pitchFamily="34" charset="0"/>
                <a:cs typeface="Times New Roman" panose="02020603050405020304" pitchFamily="18" charset="0"/>
              </a:rPr>
              <a:t>như</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cài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đặt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Thông</a:t>
            </a:r>
            <a:r>
              <a:rPr lang="en-US" dirty="0">
                <a:ea typeface="Calibri" panose="020F0502020204030204" pitchFamily="34" charset="0"/>
                <a:cs typeface="Times New Roman" panose="02020603050405020304" pitchFamily="18" charset="0"/>
              </a:rPr>
              <a:t> tin </a:t>
            </a:r>
            <a:r>
              <a:rPr lang="en-US" dirty="0" err="1">
                <a:ea typeface="Calibri" panose="020F0502020204030204" pitchFamily="34" charset="0"/>
                <a:cs typeface="Times New Roman" panose="02020603050405020304" pitchFamily="18" charset="0"/>
              </a:rPr>
              <a:t>cho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mình</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được</a:t>
            </a:r>
            <a:r>
              <a:rPr lang="en-US" dirty="0">
                <a:ea typeface="Calibri" panose="020F0502020204030204" pitchFamily="34" charset="0"/>
                <a:cs typeface="Times New Roman" panose="02020603050405020304" pitchFamily="18" charset="0"/>
              </a:rPr>
              <a:t> lấy </a:t>
            </a:r>
            <a:r>
              <a:rPr lang="en-US" dirty="0" err="1">
                <a:ea typeface="Calibri" panose="020F0502020204030204" pitchFamily="34" charset="0"/>
                <a:cs typeface="Times New Roman" panose="02020603050405020304" pitchFamily="18" charset="0"/>
              </a:rPr>
              <a:t>từ</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60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Data Access: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chuyên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công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liên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quan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đến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lưu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và</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truy</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xuất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ứng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dụng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có </a:t>
            </a:r>
            <a:r>
              <a:rPr lang="en-US" dirty="0" err="1">
                <a:ea typeface="Calibri" panose="020F0502020204030204" pitchFamily="34" charset="0"/>
                <a:cs typeface="Times New Roman" panose="02020603050405020304" pitchFamily="18" charset="0"/>
              </a:rPr>
              <a:t>thể</a:t>
            </a:r>
            <a:r>
              <a:rPr lang="en-US" dirty="0">
                <a:ea typeface="Calibri" panose="020F0502020204030204" pitchFamily="34" charset="0"/>
                <a:cs typeface="Times New Roman" panose="02020603050405020304" pitchFamily="18" charset="0"/>
              </a:rPr>
              <a:t> lấy </a:t>
            </a:r>
            <a:r>
              <a:rPr lang="en-US" dirty="0" err="1">
                <a:ea typeface="Calibri" panose="020F0502020204030204" pitchFamily="34" charset="0"/>
                <a:cs typeface="Times New Roman" panose="02020603050405020304" pitchFamily="18" charset="0"/>
              </a:rPr>
              <a:t>từ</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cơ</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sở</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(Access, SQL Server …) </a:t>
            </a:r>
            <a:r>
              <a:rPr lang="en-US" dirty="0" err="1">
                <a:ea typeface="Calibri" panose="020F0502020204030204" pitchFamily="34" charset="0"/>
                <a:cs typeface="Times New Roman" panose="02020603050405020304" pitchFamily="18" charset="0"/>
              </a:rPr>
              <a:t>hoặc</a:t>
            </a:r>
            <a:r>
              <a:rPr lang="en-US" dirty="0">
                <a:ea typeface="Calibri" panose="020F0502020204030204" pitchFamily="34" charset="0"/>
                <a:cs typeface="Times New Roman" panose="02020603050405020304" pitchFamily="18" charset="0"/>
              </a:rPr>
              <a:t> tập tin (text, binary, XML …).</a:t>
            </a:r>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13</a:t>
            </a:fld>
            <a:endParaRPr lang="en-US">
              <a:solidFill>
                <a:srgbClr val="000066"/>
              </a:solidFill>
            </a:endParaRPr>
          </a:p>
        </p:txBody>
      </p:sp>
    </p:spTree>
    <p:extLst>
      <p:ext uri="{BB962C8B-B14F-4D97-AF65-F5344CB8AC3E}">
        <p14:creationId xmlns:p14="http://schemas.microsoft.com/office/powerpoint/2010/main" val="301280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Giao diện</a:t>
            </a:r>
            <a:endParaRPr lang="vi-VN" dirty="0"/>
          </a:p>
        </p:txBody>
      </p:sp>
      <p:sp>
        <p:nvSpPr>
          <p:cNvPr id="5" name="TextBox 4"/>
          <p:cNvSpPr txBox="1"/>
          <p:nvPr/>
        </p:nvSpPr>
        <p:spPr>
          <a:xfrm>
            <a:off x="2590800" y="838200"/>
            <a:ext cx="3657600" cy="477054"/>
          </a:xfrm>
          <a:prstGeom prst="rect">
            <a:avLst/>
          </a:prstGeom>
          <a:noFill/>
        </p:spPr>
        <p:txBody>
          <a:bodyPr wrap="square" rtlCol="0">
            <a:spAutoFit/>
          </a:bodyPr>
          <a:lstStyle/>
          <a:p>
            <a:r>
              <a:rPr lang="en-US" sz="2500" dirty="0"/>
              <a:t>Màn hình đăng nhập</a:t>
            </a:r>
            <a:endParaRPr lang="vi-VN"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52600"/>
            <a:ext cx="5389656" cy="3581400"/>
          </a:xfrm>
          <a:prstGeom prst="rect">
            <a:avLst/>
          </a:prstGeom>
        </p:spPr>
      </p:pic>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14</a:t>
            </a:fld>
            <a:endParaRPr lang="en-US">
              <a:solidFill>
                <a:srgbClr val="000066"/>
              </a:solidFill>
            </a:endParaRPr>
          </a:p>
        </p:txBody>
      </p:sp>
    </p:spTree>
    <p:extLst>
      <p:ext uri="{BB962C8B-B14F-4D97-AF65-F5344CB8AC3E}">
        <p14:creationId xmlns:p14="http://schemas.microsoft.com/office/powerpoint/2010/main" val="65981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Giao diện</a:t>
            </a:r>
            <a:endParaRPr lang="vi-VN" dirty="0"/>
          </a:p>
        </p:txBody>
      </p:sp>
      <p:sp>
        <p:nvSpPr>
          <p:cNvPr id="5" name="TextBox 4"/>
          <p:cNvSpPr txBox="1"/>
          <p:nvPr/>
        </p:nvSpPr>
        <p:spPr>
          <a:xfrm>
            <a:off x="3200400" y="610611"/>
            <a:ext cx="3886200" cy="477054"/>
          </a:xfrm>
          <a:prstGeom prst="rect">
            <a:avLst/>
          </a:prstGeom>
          <a:noFill/>
        </p:spPr>
        <p:txBody>
          <a:bodyPr wrap="square" rtlCol="0">
            <a:spAutoFit/>
          </a:bodyPr>
          <a:lstStyle/>
          <a:p>
            <a:r>
              <a:rPr lang="en-US" sz="2500" dirty="0"/>
              <a:t>Màn hình chính </a:t>
            </a:r>
            <a:endParaRPr lang="vi-VN"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447800"/>
            <a:ext cx="8489829" cy="4191000"/>
          </a:xfrm>
          <a:prstGeom prst="rect">
            <a:avLst/>
          </a:prstGeom>
        </p:spPr>
      </p:pic>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15</a:t>
            </a:fld>
            <a:endParaRPr lang="en-US">
              <a:solidFill>
                <a:srgbClr val="000066"/>
              </a:solidFill>
            </a:endParaRPr>
          </a:p>
        </p:txBody>
      </p:sp>
    </p:spTree>
    <p:extLst>
      <p:ext uri="{BB962C8B-B14F-4D97-AF65-F5344CB8AC3E}">
        <p14:creationId xmlns:p14="http://schemas.microsoft.com/office/powerpoint/2010/main" val="396263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luận</a:t>
            </a:r>
            <a:endParaRPr lang="vi-VN" dirty="0"/>
          </a:p>
        </p:txBody>
      </p:sp>
      <p:sp>
        <p:nvSpPr>
          <p:cNvPr id="5" name="TextBox 4"/>
          <p:cNvSpPr txBox="1"/>
          <p:nvPr/>
        </p:nvSpPr>
        <p:spPr>
          <a:xfrm>
            <a:off x="2819400" y="589829"/>
            <a:ext cx="3417888" cy="477054"/>
          </a:xfrm>
          <a:prstGeom prst="rect">
            <a:avLst/>
          </a:prstGeom>
          <a:noFill/>
        </p:spPr>
        <p:txBody>
          <a:bodyPr wrap="square" rtlCol="0">
            <a:spAutoFit/>
          </a:bodyPr>
          <a:lstStyle/>
          <a:p>
            <a:r>
              <a:rPr lang="en-US" sz="2500" dirty="0"/>
              <a:t>Kết quả đạt được</a:t>
            </a:r>
            <a:endParaRPr lang="vi-VN" sz="2500" dirty="0"/>
          </a:p>
        </p:txBody>
      </p:sp>
      <p:sp>
        <p:nvSpPr>
          <p:cNvPr id="6" name="Rectangle 5"/>
          <p:cNvSpPr/>
          <p:nvPr/>
        </p:nvSpPr>
        <p:spPr>
          <a:xfrm>
            <a:off x="542925" y="1208893"/>
            <a:ext cx="8305800" cy="4151136"/>
          </a:xfrm>
          <a:prstGeom prst="rect">
            <a:avLst/>
          </a:prstGeom>
        </p:spPr>
        <p:txBody>
          <a:bodyPr wrap="square">
            <a:spAutoFit/>
          </a:bodyPr>
          <a:lstStyle/>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Hiểu rõ quy trình quản lý hộ khẩu</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Xây dựng thành công ứng dụng quản lý hộ khẩu đáp ứng nhu cầu đặt ra của công việc quản lý hộ khẩu ở cấp xã phường.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Giao diện của chương trình thân thiện, dễ sử dụng,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Thực hiện kiểm thử phần mềm ở mức độ lập trình.</a:t>
            </a:r>
            <a:endParaRPr lang="en-US"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Times New Roman" panose="02020603050405020304" pitchFamily="18" charset="0"/>
              <a:buChar char="-"/>
            </a:pPr>
            <a:r>
              <a:rPr lang="fr-FR" sz="2500" dirty="0">
                <a:latin typeface="Times New Roman" panose="02020603050405020304" pitchFamily="18" charset="0"/>
                <a:ea typeface="Calibri" panose="020F0502020204030204" pitchFamily="34" charset="0"/>
              </a:rPr>
              <a:t>Hiểu và nắm được các kiến thức về mô hình 3 lớp, .Net C#, dvexpress, ngôn ngữ mô hình hóa hướng đối tượng UML, hệ quản trị csdl MySQL</a:t>
            </a:r>
            <a:endParaRPr lang="vi-VN" sz="2500" dirty="0"/>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16</a:t>
            </a:fld>
            <a:endParaRPr lang="en-US">
              <a:solidFill>
                <a:srgbClr val="000066"/>
              </a:solidFill>
            </a:endParaRPr>
          </a:p>
        </p:txBody>
      </p:sp>
    </p:spTree>
    <p:extLst>
      <p:ext uri="{BB962C8B-B14F-4D97-AF65-F5344CB8AC3E}">
        <p14:creationId xmlns:p14="http://schemas.microsoft.com/office/powerpoint/2010/main" val="229416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phát triển</a:t>
            </a:r>
            <a:endParaRPr lang="vi-VN" dirty="0"/>
          </a:p>
        </p:txBody>
      </p:sp>
      <p:sp>
        <p:nvSpPr>
          <p:cNvPr id="5" name="Rectangle 4"/>
          <p:cNvSpPr/>
          <p:nvPr/>
        </p:nvSpPr>
        <p:spPr>
          <a:xfrm>
            <a:off x="1063408" y="990600"/>
            <a:ext cx="7623392" cy="3683060"/>
          </a:xfrm>
          <a:prstGeom prst="rect">
            <a:avLst/>
          </a:prstGeom>
        </p:spPr>
        <p:txBody>
          <a:bodyPr wrap="square">
            <a:spAutoFit/>
          </a:bodyPr>
          <a:lstStyle/>
          <a:p>
            <a:pPr marL="182880" algn="just">
              <a:lnSpc>
                <a:spcPct val="150000"/>
              </a:lnSpc>
              <a:spcAft>
                <a:spcPts val="1000"/>
              </a:spcAft>
            </a:pPr>
            <a:r>
              <a:rPr lang="fr-FR" sz="2500" dirty="0">
                <a:latin typeface="Times New Roman" panose="02020603050405020304" pitchFamily="18" charset="0"/>
                <a:ea typeface="Calibri" panose="020F0502020204030204" pitchFamily="34" charset="0"/>
              </a:rPr>
              <a:t>Đề tài quản lý Quản lý hộ khẩu khá phổ biến và có khả năng cao trong việc đưa vào ứng dụng thực tiễn. </a:t>
            </a:r>
          </a:p>
          <a:p>
            <a:pPr marL="182880" algn="just">
              <a:lnSpc>
                <a:spcPct val="150000"/>
              </a:lnSpc>
              <a:spcAft>
                <a:spcPts val="1000"/>
              </a:spcAft>
            </a:pPr>
            <a:r>
              <a:rPr lang="fr-FR" sz="2500" dirty="0">
                <a:latin typeface="Times New Roman" panose="02020603050405020304" pitchFamily="18" charset="0"/>
                <a:ea typeface="Calibri" panose="020F0502020204030204" pitchFamily="34" charset="0"/>
              </a:rPr>
              <a:t>Thêm chức năng kết nối cơ sở dữ liệu qua mạng internet. Mở rộng phạm vi của dự án này , đồng bộ cơ sở dữ liệu để triển khai trên phạm vi rộng hơn, không chỉ áp dụng tại một xã phường.</a:t>
            </a:r>
            <a:endParaRPr lang="vi-VN" sz="2500" dirty="0">
              <a:latin typeface="Times New Roman" panose="02020603050405020304" pitchFamily="18" charset="0"/>
              <a:ea typeface="Calibri" panose="020F0502020204030204" pitchFamily="34" charset="0"/>
            </a:endParaRPr>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17</a:t>
            </a:fld>
            <a:endParaRPr lang="en-US">
              <a:solidFill>
                <a:srgbClr val="000066"/>
              </a:solidFill>
            </a:endParaRPr>
          </a:p>
        </p:txBody>
      </p:sp>
    </p:spTree>
    <p:extLst>
      <p:ext uri="{BB962C8B-B14F-4D97-AF65-F5344CB8AC3E}">
        <p14:creationId xmlns:p14="http://schemas.microsoft.com/office/powerpoint/2010/main" val="85874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1050" y="2777835"/>
            <a:ext cx="5092700" cy="717550"/>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fontAlgn="base">
              <a:spcBef>
                <a:spcPct val="0"/>
              </a:spcBef>
              <a:spcAft>
                <a:spcPct val="0"/>
              </a:spcAft>
            </a:pPr>
            <a:r>
              <a:rPr lang="en-US" sz="3600" b="1" kern="10" dirty="0">
                <a:ln w="19050">
                  <a:solidFill>
                    <a:srgbClr val="FFFFFF"/>
                  </a:solidFill>
                  <a:round/>
                  <a:headEnd/>
                  <a:tailEnd/>
                </a:ln>
                <a:gradFill rotWithShape="1">
                  <a:gsLst>
                    <a:gs pos="0">
                      <a:srgbClr val="35BBE5"/>
                    </a:gs>
                    <a:gs pos="50000">
                      <a:srgbClr val="35BBE5">
                        <a:gamma/>
                        <a:tint val="0"/>
                        <a:invGamma/>
                      </a:srgbClr>
                    </a:gs>
                    <a:gs pos="100000">
                      <a:srgbClr val="35BBE5"/>
                    </a:gs>
                  </a:gsLst>
                  <a:lin ang="0" scaled="1"/>
                </a:gradFill>
                <a:effectLst>
                  <a:outerShdw dist="63500" dir="2212194" algn="ctr" rotWithShape="0">
                    <a:srgbClr val="868686">
                      <a:alpha val="50000"/>
                    </a:srgbClr>
                  </a:outerShdw>
                </a:effectLst>
                <a:latin typeface="Arial"/>
                <a:cs typeface="Arial"/>
              </a:rPr>
              <a:t>Thanks for watching!</a:t>
            </a:r>
          </a:p>
        </p:txBody>
      </p:sp>
    </p:spTree>
    <p:extLst>
      <p:ext uri="{BB962C8B-B14F-4D97-AF65-F5344CB8AC3E}">
        <p14:creationId xmlns:p14="http://schemas.microsoft.com/office/powerpoint/2010/main" val="294959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Nội dung</a:t>
            </a:r>
            <a:endParaRPr lang="en-US" dirty="0">
              <a:solidFill>
                <a:schemeClr val="accent1"/>
              </a:solidFill>
            </a:endParaRPr>
          </a:p>
        </p:txBody>
      </p:sp>
      <p:grpSp>
        <p:nvGrpSpPr>
          <p:cNvPr id="89173" name="Group 85"/>
          <p:cNvGrpSpPr>
            <a:grpSpLocks/>
          </p:cNvGrpSpPr>
          <p:nvPr/>
        </p:nvGrpSpPr>
        <p:grpSpPr bwMode="auto">
          <a:xfrm>
            <a:off x="1847818" y="2435274"/>
            <a:ext cx="5172075" cy="741363"/>
            <a:chOff x="1728" y="4147"/>
            <a:chExt cx="4560" cy="653"/>
          </a:xfrm>
        </p:grpSpPr>
        <p:sp>
          <p:nvSpPr>
            <p:cNvPr id="89165"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6"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7"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Phân tích</a:t>
              </a:r>
            </a:p>
          </p:txBody>
        </p:sp>
        <p:sp>
          <p:nvSpPr>
            <p:cNvPr id="8917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3</a:t>
              </a:r>
            </a:p>
          </p:txBody>
        </p:sp>
      </p:grpSp>
      <p:grpSp>
        <p:nvGrpSpPr>
          <p:cNvPr id="23" name="Group 85"/>
          <p:cNvGrpSpPr>
            <a:grpSpLocks/>
          </p:cNvGrpSpPr>
          <p:nvPr/>
        </p:nvGrpSpPr>
        <p:grpSpPr bwMode="auto">
          <a:xfrm>
            <a:off x="1847818" y="3236809"/>
            <a:ext cx="5172075" cy="741363"/>
            <a:chOff x="1728" y="4147"/>
            <a:chExt cx="4560" cy="653"/>
          </a:xfrm>
        </p:grpSpPr>
        <p:sp>
          <p:nvSpPr>
            <p:cNvPr id="2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6"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Thiết kế dữ liệu</a:t>
              </a:r>
            </a:p>
          </p:txBody>
        </p:sp>
        <p:sp>
          <p:nvSpPr>
            <p:cNvPr id="2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5</a:t>
              </a:r>
            </a:p>
          </p:txBody>
        </p:sp>
      </p:grpSp>
      <p:grpSp>
        <p:nvGrpSpPr>
          <p:cNvPr id="28" name="Group 85"/>
          <p:cNvGrpSpPr>
            <a:grpSpLocks/>
          </p:cNvGrpSpPr>
          <p:nvPr/>
        </p:nvGrpSpPr>
        <p:grpSpPr bwMode="auto">
          <a:xfrm>
            <a:off x="1847818" y="4761606"/>
            <a:ext cx="5172075" cy="741363"/>
            <a:chOff x="1728" y="4147"/>
            <a:chExt cx="4560" cy="653"/>
          </a:xfrm>
        </p:grpSpPr>
        <p:sp>
          <p:nvSpPr>
            <p:cNvPr id="29"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Giao diện</a:t>
              </a:r>
            </a:p>
          </p:txBody>
        </p:sp>
        <p:sp>
          <p:nvSpPr>
            <p:cNvPr id="3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7</a:t>
              </a:r>
            </a:p>
          </p:txBody>
        </p:sp>
      </p:grpSp>
      <p:grpSp>
        <p:nvGrpSpPr>
          <p:cNvPr id="33" name="Group 85"/>
          <p:cNvGrpSpPr>
            <a:grpSpLocks/>
          </p:cNvGrpSpPr>
          <p:nvPr/>
        </p:nvGrpSpPr>
        <p:grpSpPr bwMode="auto">
          <a:xfrm>
            <a:off x="1847818" y="5511921"/>
            <a:ext cx="5172075" cy="741363"/>
            <a:chOff x="1728" y="4147"/>
            <a:chExt cx="4560" cy="653"/>
          </a:xfrm>
        </p:grpSpPr>
        <p:sp>
          <p:nvSpPr>
            <p:cNvPr id="3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6"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Kết luận</a:t>
              </a:r>
            </a:p>
          </p:txBody>
        </p:sp>
        <p:sp>
          <p:nvSpPr>
            <p:cNvPr id="3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8</a:t>
              </a:r>
            </a:p>
          </p:txBody>
        </p:sp>
      </p:grpSp>
      <p:grpSp>
        <p:nvGrpSpPr>
          <p:cNvPr id="43" name="Group 85"/>
          <p:cNvGrpSpPr>
            <a:grpSpLocks/>
          </p:cNvGrpSpPr>
          <p:nvPr/>
        </p:nvGrpSpPr>
        <p:grpSpPr bwMode="auto">
          <a:xfrm>
            <a:off x="1847818" y="1659851"/>
            <a:ext cx="5172075" cy="741363"/>
            <a:chOff x="1728" y="4147"/>
            <a:chExt cx="4560" cy="653"/>
          </a:xfrm>
        </p:grpSpPr>
        <p:sp>
          <p:nvSpPr>
            <p:cNvPr id="4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4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46"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Mô hình Use-case</a:t>
              </a:r>
            </a:p>
          </p:txBody>
        </p:sp>
        <p:sp>
          <p:nvSpPr>
            <p:cNvPr id="4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2</a:t>
              </a:r>
            </a:p>
          </p:txBody>
        </p:sp>
      </p:grpSp>
      <p:grpSp>
        <p:nvGrpSpPr>
          <p:cNvPr id="53" name="Group 85"/>
          <p:cNvGrpSpPr>
            <a:grpSpLocks/>
          </p:cNvGrpSpPr>
          <p:nvPr/>
        </p:nvGrpSpPr>
        <p:grpSpPr bwMode="auto">
          <a:xfrm>
            <a:off x="1847818" y="886025"/>
            <a:ext cx="5172075" cy="741363"/>
            <a:chOff x="1728" y="4147"/>
            <a:chExt cx="4560" cy="653"/>
          </a:xfrm>
        </p:grpSpPr>
        <p:sp>
          <p:nvSpPr>
            <p:cNvPr id="5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5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56"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Giới thiệu đề tài</a:t>
              </a:r>
            </a:p>
          </p:txBody>
        </p:sp>
        <p:sp>
          <p:nvSpPr>
            <p:cNvPr id="5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1</a:t>
              </a:r>
            </a:p>
          </p:txBody>
        </p:sp>
      </p:grpSp>
      <p:grpSp>
        <p:nvGrpSpPr>
          <p:cNvPr id="58" name="Group 85"/>
          <p:cNvGrpSpPr>
            <a:grpSpLocks/>
          </p:cNvGrpSpPr>
          <p:nvPr/>
        </p:nvGrpSpPr>
        <p:grpSpPr bwMode="auto">
          <a:xfrm>
            <a:off x="1847818" y="3989243"/>
            <a:ext cx="5172075" cy="741363"/>
            <a:chOff x="1728" y="4147"/>
            <a:chExt cx="4560" cy="653"/>
          </a:xfrm>
        </p:grpSpPr>
        <p:sp>
          <p:nvSpPr>
            <p:cNvPr id="59"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60"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61"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Thiết kế kiến trúc</a:t>
              </a:r>
            </a:p>
          </p:txBody>
        </p:sp>
        <p:sp>
          <p:nvSpPr>
            <p:cNvPr id="6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6</a:t>
              </a:r>
            </a:p>
          </p:txBody>
        </p:sp>
      </p:gr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2</a:t>
            </a:fld>
            <a:endParaRPr lang="en-US">
              <a:solidFill>
                <a:srgbClr val="000066"/>
              </a:solidFill>
            </a:endParaRPr>
          </a:p>
        </p:txBody>
      </p:sp>
    </p:spTree>
    <p:extLst>
      <p:ext uri="{BB962C8B-B14F-4D97-AF65-F5344CB8AC3E}">
        <p14:creationId xmlns:p14="http://schemas.microsoft.com/office/powerpoint/2010/main" val="322169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Giới thiệu đề tài</a:t>
            </a:r>
            <a:endParaRPr lang="en-US" sz="1600" dirty="0"/>
          </a:p>
        </p:txBody>
      </p:sp>
      <p:sp>
        <p:nvSpPr>
          <p:cNvPr id="2" name="Rectangle 1"/>
          <p:cNvSpPr/>
          <p:nvPr/>
        </p:nvSpPr>
        <p:spPr>
          <a:xfrm>
            <a:off x="1066800" y="1143000"/>
            <a:ext cx="7315200" cy="2785378"/>
          </a:xfrm>
          <a:prstGeom prst="rect">
            <a:avLst/>
          </a:prstGeom>
        </p:spPr>
        <p:txBody>
          <a:bodyPr wrap="square">
            <a:spAutoFit/>
          </a:bodyPr>
          <a:lstStyle/>
          <a:p>
            <a:pPr marL="342900" indent="-342900">
              <a:buFontTx/>
              <a:buChar char="-"/>
            </a:pPr>
            <a:r>
              <a:rPr lang="en-US" sz="2500" dirty="0">
                <a:latin typeface="Times New Roman" panose="02020603050405020304" pitchFamily="18" charset="0"/>
                <a:ea typeface="Times New Roman" panose="02020603050405020304" pitchFamily="18" charset="0"/>
              </a:rPr>
              <a:t>Hiện tại, dân số Việt Nam là 96.691.993 người</a:t>
            </a:r>
          </a:p>
          <a:p>
            <a:pPr marL="342900" indent="-342900">
              <a:buFontTx/>
              <a:buChar char="-"/>
            </a:pPr>
            <a:r>
              <a:rPr lang="en-US" sz="2500" dirty="0">
                <a:latin typeface="Times New Roman" panose="02020603050405020304" pitchFamily="18" charset="0"/>
                <a:ea typeface="Times New Roman" panose="02020603050405020304" pitchFamily="18" charset="0"/>
              </a:rPr>
              <a:t>Đứng thứ 14 trên thế giới trong “bảng xếp hạng dân số các nước và vùng lãnh thổ”</a:t>
            </a:r>
          </a:p>
          <a:p>
            <a:pPr marL="342900" indent="-342900">
              <a:buFontTx/>
              <a:buChar char="-"/>
            </a:pPr>
            <a:r>
              <a:rPr lang="en-US" sz="2500" dirty="0">
                <a:latin typeface="Times New Roman" panose="02020603050405020304" pitchFamily="18" charset="0"/>
                <a:ea typeface="Times New Roman" panose="02020603050405020304" pitchFamily="18" charset="0"/>
              </a:rPr>
              <a:t>Dự tính hết năm 2018, dân số của Việt Nam sẽ tăng thêm 1 triệu người.</a:t>
            </a:r>
          </a:p>
          <a:p>
            <a:pPr marL="342900" indent="-342900">
              <a:buFontTx/>
              <a:buChar char="-"/>
            </a:pPr>
            <a:r>
              <a:rPr lang="en-US" sz="2500" dirty="0">
                <a:latin typeface="Times New Roman" panose="02020603050405020304" pitchFamily="18" charset="0"/>
                <a:ea typeface="Calibri" panose="020F0502020204030204" pitchFamily="34" charset="0"/>
              </a:rPr>
              <a:t>Dưới tác động của cách mạng khoa học công nghệ hiện đại, đặc biệt là công nghệ thông tin.</a:t>
            </a:r>
            <a:endParaRPr lang="vi-VN" sz="2500" dirty="0"/>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3</a:t>
            </a:fld>
            <a:endParaRPr lang="en-US">
              <a:solidFill>
                <a:srgbClr val="000066"/>
              </a:solidFill>
            </a:endParaRPr>
          </a:p>
        </p:txBody>
      </p:sp>
    </p:spTree>
    <p:extLst>
      <p:ext uri="{BB962C8B-B14F-4D97-AF65-F5344CB8AC3E}">
        <p14:creationId xmlns:p14="http://schemas.microsoft.com/office/powerpoint/2010/main" val="129812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Giới thiệu đề tài</a:t>
            </a:r>
            <a:endParaRPr lang="en-US" sz="1600" dirty="0"/>
          </a:p>
        </p:txBody>
      </p:sp>
      <p:sp>
        <p:nvSpPr>
          <p:cNvPr id="3" name="Rectangle 2"/>
          <p:cNvSpPr/>
          <p:nvPr/>
        </p:nvSpPr>
        <p:spPr>
          <a:xfrm>
            <a:off x="914400" y="1143000"/>
            <a:ext cx="7543800" cy="3939540"/>
          </a:xfrm>
          <a:prstGeom prst="rect">
            <a:avLst/>
          </a:prstGeom>
        </p:spPr>
        <p:txBody>
          <a:bodyPr wrap="square">
            <a:spAutoFit/>
          </a:bodyPr>
          <a:lstStyle/>
          <a:p>
            <a:pPr marL="342900" indent="-342900">
              <a:buFontTx/>
              <a:buChar char="-"/>
            </a:pPr>
            <a:r>
              <a:rPr lang="en-US" sz="2500" dirty="0">
                <a:latin typeface="Times New Roman" panose="02020603050405020304" pitchFamily="18" charset="0"/>
                <a:ea typeface="Times New Roman" panose="02020603050405020304" pitchFamily="18" charset="0"/>
              </a:rPr>
              <a:t>S</a:t>
            </a:r>
            <a:r>
              <a:rPr lang="en-US" sz="2500" dirty="0">
                <a:latin typeface="Times New Roman" panose="02020603050405020304" pitchFamily="18" charset="0"/>
                <a:ea typeface="Calibri" panose="020F0502020204030204" pitchFamily="34" charset="0"/>
              </a:rPr>
              <a:t>ố lượng hộ khẩu trong một phường thường khá lớn dẫn đến việc quản lý khá phức tạp. </a:t>
            </a:r>
          </a:p>
          <a:p>
            <a:pPr marL="342900" indent="-342900">
              <a:buFontTx/>
              <a:buChar char="-"/>
            </a:pPr>
            <a:r>
              <a:rPr lang="en-US" sz="2500" dirty="0">
                <a:latin typeface="Times New Roman" panose="02020603050405020304" pitchFamily="18" charset="0"/>
                <a:ea typeface="Calibri" panose="020F0502020204030204" pitchFamily="34" charset="0"/>
              </a:rPr>
              <a:t>Qua thời gian dài việc lưu trữ thông tin trên giấy tờ trở nên tốn kém và dễ bị nhầm lẫn</a:t>
            </a:r>
          </a:p>
          <a:p>
            <a:pPr marL="342900" indent="-342900">
              <a:buFontTx/>
              <a:buChar char="-"/>
            </a:pPr>
            <a:r>
              <a:rPr lang="en-US" sz="2500" dirty="0">
                <a:latin typeface="Times New Roman" panose="02020603050405020304" pitchFamily="18" charset="0"/>
                <a:ea typeface="Calibri" panose="020F0502020204030204" pitchFamily="34" charset="0"/>
              </a:rPr>
              <a:t>Giấy tờ theo thời gian có thể bị cũ, bị rách, … </a:t>
            </a:r>
          </a:p>
          <a:p>
            <a:pPr marL="342900" indent="-342900">
              <a:buFontTx/>
              <a:buChar char="-"/>
            </a:pPr>
            <a:r>
              <a:rPr lang="en-US" sz="2500" dirty="0">
                <a:latin typeface="Times New Roman" panose="02020603050405020304" pitchFamily="18" charset="0"/>
                <a:ea typeface="Calibri" panose="020F0502020204030204" pitchFamily="34" charset="0"/>
              </a:rPr>
              <a:t>Việc tìm kiếm và thực hiện công việc gặp nhiều khó khăn khi người dân tới phường làm thủ tục cần thiết. </a:t>
            </a:r>
            <a:endParaRPr lang="vi-VN" sz="2500" dirty="0"/>
          </a:p>
          <a:p>
            <a:pPr marL="342900" indent="-342900">
              <a:buFontTx/>
              <a:buChar char="-"/>
            </a:pPr>
            <a:endParaRPr lang="vi-VN" sz="2500" dirty="0"/>
          </a:p>
          <a:p>
            <a:pPr marL="342900" indent="-342900">
              <a:buFontTx/>
              <a:buChar char="-"/>
            </a:pPr>
            <a:endParaRPr lang="en-US" sz="2500" dirty="0">
              <a:latin typeface="Times New Roman" panose="02020603050405020304" pitchFamily="18" charset="0"/>
              <a:ea typeface="Calibri" panose="020F0502020204030204" pitchFamily="34" charset="0"/>
            </a:endParaRPr>
          </a:p>
          <a:p>
            <a:pPr marL="342900" indent="-342900">
              <a:buFontTx/>
              <a:buChar char="-"/>
            </a:pPr>
            <a:endParaRPr lang="vi-VN" sz="2500" dirty="0"/>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4</a:t>
            </a:fld>
            <a:endParaRPr lang="en-US">
              <a:solidFill>
                <a:srgbClr val="000066"/>
              </a:solidFill>
            </a:endParaRPr>
          </a:p>
        </p:txBody>
      </p:sp>
    </p:spTree>
    <p:extLst>
      <p:ext uri="{BB962C8B-B14F-4D97-AF65-F5344CB8AC3E}">
        <p14:creationId xmlns:p14="http://schemas.microsoft.com/office/powerpoint/2010/main" val="334038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Giới thiệu đề tài</a:t>
            </a:r>
            <a:endParaRPr lang="en-US" sz="1600" dirty="0"/>
          </a:p>
        </p:txBody>
      </p:sp>
      <p:sp>
        <p:nvSpPr>
          <p:cNvPr id="3" name="Rectangle 2"/>
          <p:cNvSpPr/>
          <p:nvPr/>
        </p:nvSpPr>
        <p:spPr>
          <a:xfrm>
            <a:off x="1447800" y="617538"/>
            <a:ext cx="8001000" cy="1015663"/>
          </a:xfrm>
          <a:prstGeom prst="rect">
            <a:avLst/>
          </a:prstGeom>
        </p:spPr>
        <p:txBody>
          <a:bodyPr wrap="square">
            <a:spAutoFit/>
          </a:bodyPr>
          <a:lstStyle/>
          <a:p>
            <a:r>
              <a:rPr lang="en-US" sz="2000" dirty="0"/>
              <a:t>Hiện trạng của đơn vị cần xây dựng phần mềm</a:t>
            </a:r>
            <a:endParaRPr lang="vi-VN" sz="2000" dirty="0"/>
          </a:p>
          <a:p>
            <a:pPr marL="342900" indent="-342900">
              <a:buFontTx/>
              <a:buChar char="-"/>
            </a:pPr>
            <a:endParaRPr lang="en-US" sz="2000" dirty="0">
              <a:latin typeface="Times New Roman" panose="02020603050405020304" pitchFamily="18" charset="0"/>
              <a:ea typeface="Calibri" panose="020F0502020204030204" pitchFamily="34" charset="0"/>
            </a:endParaRPr>
          </a:p>
          <a:p>
            <a:pPr marL="342900" indent="-342900">
              <a:buFontTx/>
              <a:buChar char="-"/>
            </a:pPr>
            <a:endParaRPr lang="vi-VN" sz="20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76345"/>
            <a:ext cx="7028440" cy="5881655"/>
          </a:xfrm>
          <a:prstGeom prst="rect">
            <a:avLst/>
          </a:prstGeom>
          <a:noFill/>
        </p:spPr>
      </p:pic>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5</a:t>
            </a:fld>
            <a:endParaRPr lang="en-US">
              <a:solidFill>
                <a:srgbClr val="000066"/>
              </a:solidFill>
            </a:endParaRPr>
          </a:p>
        </p:txBody>
      </p:sp>
    </p:spTree>
    <p:extLst>
      <p:ext uri="{BB962C8B-B14F-4D97-AF65-F5344CB8AC3E}">
        <p14:creationId xmlns:p14="http://schemas.microsoft.com/office/powerpoint/2010/main" val="119387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5" name="TextBox 4"/>
          <p:cNvSpPr txBox="1"/>
          <p:nvPr/>
        </p:nvSpPr>
        <p:spPr>
          <a:xfrm>
            <a:off x="2590800" y="533432"/>
            <a:ext cx="4495800" cy="477054"/>
          </a:xfrm>
          <a:prstGeom prst="rect">
            <a:avLst/>
          </a:prstGeom>
          <a:noFill/>
        </p:spPr>
        <p:txBody>
          <a:bodyPr wrap="square" rtlCol="0">
            <a:spAutoFit/>
          </a:bodyPr>
          <a:lstStyle/>
          <a:p>
            <a:r>
              <a:rPr lang="en-US" sz="2500" dirty="0"/>
              <a:t>Đánh giá hiện trạng</a:t>
            </a:r>
            <a:endParaRPr lang="vi-VN" sz="2500" dirty="0"/>
          </a:p>
        </p:txBody>
      </p:sp>
      <p:sp>
        <p:nvSpPr>
          <p:cNvPr id="7" name="Rectangle 6"/>
          <p:cNvSpPr/>
          <p:nvPr/>
        </p:nvSpPr>
        <p:spPr>
          <a:xfrm>
            <a:off x="0" y="829830"/>
            <a:ext cx="9753600" cy="5407891"/>
          </a:xfrm>
          <a:prstGeom prst="rect">
            <a:avLst/>
          </a:prstGeom>
        </p:spPr>
        <p:txBody>
          <a:bodyPr wrap="square">
            <a:spAutoFit/>
          </a:bodyPr>
          <a:lstStyle/>
          <a:p>
            <a:pPr lvl="3">
              <a:lnSpc>
                <a:spcPct val="115000"/>
              </a:lnSpc>
              <a:spcAft>
                <a:spcPts val="0"/>
              </a:spcAft>
            </a:pPr>
            <a:r>
              <a:rPr lang="en-US" sz="2500" b="1" dirty="0">
                <a:latin typeface="Times New Roman" panose="02020603050405020304" pitchFamily="18" charset="0"/>
                <a:ea typeface="Calibri" panose="020F0502020204030204" pitchFamily="34" charset="0"/>
              </a:rPr>
              <a:t>1. Thiếu:</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Chưa có hệ thống quản lí tự động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Một số xử lí còn thủ công</a:t>
            </a:r>
            <a:endParaRPr lang="vi-VN" sz="2500" dirty="0">
              <a:latin typeface="Times New Roman" panose="02020603050405020304" pitchFamily="18" charset="0"/>
              <a:ea typeface="Times New Roman" panose="02020603050405020304" pitchFamily="18" charset="0"/>
            </a:endParaRPr>
          </a:p>
          <a:p>
            <a:pPr lvl="3">
              <a:lnSpc>
                <a:spcPct val="115000"/>
              </a:lnSpc>
              <a:spcAft>
                <a:spcPts val="0"/>
              </a:spcAft>
            </a:pPr>
            <a:r>
              <a:rPr lang="en-US" sz="2500" b="1" dirty="0">
                <a:latin typeface="Times New Roman" panose="02020603050405020304" pitchFamily="18" charset="0"/>
                <a:ea typeface="Calibri" panose="020F0502020204030204" pitchFamily="34" charset="0"/>
              </a:rPr>
              <a:t>2. Kém hiệu quả:</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Hệ thống tìm kiếm chưa hiệu quả</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Các báo cáo chưa đầy đủ, chưa có đánh giá</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Dữ liệu bằng giấy tờ có niên hạn nhất định</a:t>
            </a:r>
            <a:endParaRPr lang="vi-VN" sz="2500" dirty="0">
              <a:latin typeface="Times New Roman" panose="02020603050405020304" pitchFamily="18" charset="0"/>
              <a:ea typeface="Times New Roman" panose="02020603050405020304" pitchFamily="18" charset="0"/>
            </a:endParaRPr>
          </a:p>
          <a:p>
            <a:pPr lvl="3">
              <a:lnSpc>
                <a:spcPct val="115000"/>
              </a:lnSpc>
              <a:spcAft>
                <a:spcPts val="0"/>
              </a:spcAft>
            </a:pPr>
            <a:r>
              <a:rPr lang="en-US" sz="2500" b="1" dirty="0">
                <a:latin typeface="Times New Roman" panose="02020603050405020304" pitchFamily="18" charset="0"/>
                <a:ea typeface="Calibri" panose="020F0502020204030204" pitchFamily="34" charset="0"/>
              </a:rPr>
              <a:t>3. Tốn kém:</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Xử lý cái bài đăng bằng tay nên có thể chậm, chi phí cao</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Hệ thống cũ lưu dữ liệu chưa hiệu quả</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Cần thay đổi, cấp mới giấy tờ sau khi hết niên hạn dẫn đến tốn kém</a:t>
            </a:r>
            <a:endParaRPr lang="vi-VN" sz="25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6</a:t>
            </a:fld>
            <a:endParaRPr lang="en-US">
              <a:solidFill>
                <a:srgbClr val="000066"/>
              </a:solidFill>
            </a:endParaRPr>
          </a:p>
        </p:txBody>
      </p:sp>
    </p:spTree>
    <p:extLst>
      <p:ext uri="{BB962C8B-B14F-4D97-AF65-F5344CB8AC3E}">
        <p14:creationId xmlns:p14="http://schemas.microsoft.com/office/powerpoint/2010/main" val="380420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5" name="TextBox 4"/>
          <p:cNvSpPr txBox="1"/>
          <p:nvPr/>
        </p:nvSpPr>
        <p:spPr>
          <a:xfrm>
            <a:off x="1583314" y="652174"/>
            <a:ext cx="6570085" cy="477054"/>
          </a:xfrm>
          <a:prstGeom prst="rect">
            <a:avLst/>
          </a:prstGeom>
          <a:noFill/>
        </p:spPr>
        <p:txBody>
          <a:bodyPr wrap="square" rtlCol="0">
            <a:spAutoFit/>
          </a:bodyPr>
          <a:lstStyle/>
          <a:p>
            <a:r>
              <a:rPr lang="en-US" sz="2500" b="1" dirty="0"/>
              <a:t>Tin học hóa các nghiệp vụ thủ công</a:t>
            </a:r>
            <a:endParaRPr lang="vi-VN" sz="2500" b="1" dirty="0"/>
          </a:p>
        </p:txBody>
      </p:sp>
      <p:sp>
        <p:nvSpPr>
          <p:cNvPr id="6" name="Rectangle 5"/>
          <p:cNvSpPr/>
          <p:nvPr/>
        </p:nvSpPr>
        <p:spPr>
          <a:xfrm>
            <a:off x="204355" y="1198500"/>
            <a:ext cx="8777720" cy="4481163"/>
          </a:xfrm>
          <a:prstGeom prst="rect">
            <a:avLst/>
          </a:prstGeom>
        </p:spPr>
        <p:txBody>
          <a:bodyPr wrap="square">
            <a:spAutoFit/>
          </a:bodyPr>
          <a:lstStyle/>
          <a:p>
            <a:pPr marL="342900" lvl="0" indent="-342900">
              <a:lnSpc>
                <a:spcPct val="115000"/>
              </a:lnSpc>
              <a:spcAft>
                <a:spcPts val="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Cán bộ chỉ cần tiếp nhận yêu cầu, lựa chọn nghiệp vụ và thực hiện theo các bước trong phần mềm.</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Phần mềm sẽ giúp lưu trữ lại thông tin tiếp nhận yêu cầu cũng như các dữ liệu </a:t>
            </a:r>
            <a:r>
              <a:rPr lang="en-US" sz="2500" dirty="0" err="1">
                <a:latin typeface="Times New Roman" panose="02020603050405020304" pitchFamily="18" charset="0"/>
                <a:ea typeface="Times New Roman" panose="02020603050405020304" pitchFamily="18" charset="0"/>
              </a:rPr>
              <a:t>liên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quan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đến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hộ</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khẩu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nhân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khẩu</a:t>
            </a:r>
            <a:endParaRPr lang="en-US"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685800" algn="l"/>
              </a:tabLst>
            </a:pPr>
            <a:r>
              <a:rPr lang="en-US" sz="2500" dirty="0" err="1">
                <a:latin typeface="Times New Roman" panose="02020603050405020304" pitchFamily="18" charset="0"/>
                <a:ea typeface="Times New Roman" panose="02020603050405020304" pitchFamily="18" charset="0"/>
              </a:rPr>
              <a:t>Các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mẫu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đơn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sẽ</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được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điền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hoàn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toàn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trên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máy</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tính</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người</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đến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đăng</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kí</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chỉ</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việc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cung</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cấp</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mã</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định</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danh</a:t>
            </a:r>
            <a:r>
              <a:rPr lang="en-US" sz="2500" dirty="0">
                <a:latin typeface="Times New Roman" panose="02020603050405020304" pitchFamily="18" charset="0"/>
                <a:ea typeface="Times New Roman" panose="02020603050405020304" pitchFamily="18" charset="0"/>
              </a:rPr>
              <a:t>(</a:t>
            </a:r>
            <a:r>
              <a:rPr lang="en-US" sz="2500" dirty="0" err="1">
                <a:latin typeface="Times New Roman" panose="02020603050405020304" pitchFamily="18" charset="0"/>
                <a:ea typeface="Times New Roman" panose="02020603050405020304" pitchFamily="18" charset="0"/>
              </a:rPr>
              <a:t>số</a:t>
            </a:r>
            <a:r>
              <a:rPr lang="en-US" sz="2500" dirty="0">
                <a:latin typeface="Times New Roman" panose="02020603050405020304" pitchFamily="18" charset="0"/>
                <a:ea typeface="Times New Roman" panose="02020603050405020304" pitchFamily="18" charset="0"/>
              </a:rPr>
              <a:t> CMND), </a:t>
            </a:r>
            <a:r>
              <a:rPr lang="en-US" sz="2500" dirty="0" err="1">
                <a:latin typeface="Times New Roman" panose="02020603050405020304" pitchFamily="18" charset="0"/>
                <a:ea typeface="Times New Roman" panose="02020603050405020304" pitchFamily="18" charset="0"/>
              </a:rPr>
              <a:t>kiểm</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tra</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và</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xác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nhận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thông</a:t>
            </a:r>
            <a:r>
              <a:rPr lang="en-US" sz="2500" dirty="0">
                <a:latin typeface="Times New Roman" panose="02020603050405020304" pitchFamily="18" charset="0"/>
                <a:ea typeface="Times New Roman" panose="02020603050405020304" pitchFamily="18" charset="0"/>
              </a:rPr>
              <a:t> tin </a:t>
            </a:r>
            <a:r>
              <a:rPr lang="en-US" sz="2500" dirty="0" err="1">
                <a:latin typeface="Times New Roman" panose="02020603050405020304" pitchFamily="18" charset="0"/>
                <a:ea typeface="Times New Roman" panose="02020603050405020304" pitchFamily="18" charset="0"/>
              </a:rPr>
              <a:t>sau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khi</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đã</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hoàn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thành</a:t>
            </a:r>
            <a:r>
              <a:rPr lang="en-US" sz="2500" dirty="0">
                <a:latin typeface="Times New Roman" panose="02020603050405020304" pitchFamily="18" charset="0"/>
                <a:ea typeface="Times New Roman" panose="02020603050405020304" pitchFamily="18" charset="0"/>
              </a:rPr>
              <a:t>.</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Arial" panose="020B0604020202020204" pitchFamily="34" charset="0"/>
              <a:buChar char="-"/>
              <a:tabLst>
                <a:tab pos="685800" algn="l"/>
              </a:tabLst>
            </a:pPr>
            <a:r>
              <a:rPr lang="en-US" sz="2500" dirty="0" err="1">
                <a:latin typeface="Times New Roman" panose="02020603050405020304" pitchFamily="18" charset="0"/>
                <a:ea typeface="Times New Roman" panose="02020603050405020304" pitchFamily="18" charset="0"/>
              </a:rPr>
              <a:t>Phần</a:t>
            </a:r>
            <a:r>
              <a:rPr lang="en-US" sz="2500" dirty="0">
                <a:latin typeface="Times New Roman" panose="02020603050405020304" pitchFamily="18" charset="0"/>
                <a:ea typeface="Times New Roman" panose="02020603050405020304" pitchFamily="18" charset="0"/>
              </a:rPr>
              <a:t> mềm, với cơ sở dữ liệu có thể hỗ trợ cán bộ trong việc tra cứu và kiểm tra thông tin để giải quyết các thủ tục hành chính nhanh chóng</a:t>
            </a:r>
            <a:endParaRPr lang="vi-VN"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7</a:t>
            </a:fld>
            <a:endParaRPr lang="en-US">
              <a:solidFill>
                <a:srgbClr val="000066"/>
              </a:solidFill>
            </a:endParaRPr>
          </a:p>
        </p:txBody>
      </p:sp>
    </p:spTree>
    <p:extLst>
      <p:ext uri="{BB962C8B-B14F-4D97-AF65-F5344CB8AC3E}">
        <p14:creationId xmlns:p14="http://schemas.microsoft.com/office/powerpoint/2010/main" val="316506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3" name="Rectangle 2"/>
          <p:cNvSpPr/>
          <p:nvPr/>
        </p:nvSpPr>
        <p:spPr>
          <a:xfrm>
            <a:off x="200819" y="617538"/>
            <a:ext cx="8077200" cy="977191"/>
          </a:xfrm>
          <a:prstGeom prst="rect">
            <a:avLst/>
          </a:prstGeom>
        </p:spPr>
        <p:txBody>
          <a:bodyPr wrap="square">
            <a:spAutoFit/>
          </a:bodyPr>
          <a:lstStyle/>
          <a:p>
            <a:pPr lvl="3">
              <a:lnSpc>
                <a:spcPct val="115000"/>
              </a:lnSpc>
              <a:spcAft>
                <a:spcPts val="600"/>
              </a:spcAft>
            </a:pPr>
            <a:r>
              <a:rPr lang="en-US" sz="2500" b="1" dirty="0">
                <a:latin typeface="Times New Roman" panose="02020603050405020304" pitchFamily="18" charset="0"/>
                <a:ea typeface="Calibri" panose="020F0502020204030204" pitchFamily="34" charset="0"/>
              </a:rPr>
              <a:t>Cải tiến chức năng nghiệp vụ hiện đang được thực hiện trên máy tính</a:t>
            </a:r>
            <a:endParaRPr lang="vi-VN" sz="2500" dirty="0">
              <a:effectLst/>
              <a:latin typeface="Times New Roman" panose="02020603050405020304" pitchFamily="18" charset="0"/>
              <a:ea typeface="Calibri" panose="020F0502020204030204" pitchFamily="34" charset="0"/>
            </a:endParaRPr>
          </a:p>
        </p:txBody>
      </p:sp>
      <p:sp>
        <p:nvSpPr>
          <p:cNvPr id="5" name="Rectangle 4"/>
          <p:cNvSpPr/>
          <p:nvPr/>
        </p:nvSpPr>
        <p:spPr>
          <a:xfrm>
            <a:off x="1143000" y="1594729"/>
            <a:ext cx="7696200" cy="4516621"/>
          </a:xfrm>
          <a:prstGeom prst="rect">
            <a:avLst/>
          </a:prstGeom>
        </p:spPr>
        <p:txBody>
          <a:bodyPr wrap="square">
            <a:spAutoFit/>
          </a:bodyPr>
          <a:lstStyle/>
          <a:p>
            <a:pPr marL="342900" lvl="0" indent="-342900">
              <a:lnSpc>
                <a:spcPct val="115000"/>
              </a:lnSpc>
              <a:spcAft>
                <a:spcPts val="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Với sự hỗ trợ của phần mềm, cán bộ tiếp nhận chỉ cần lựa chọn nghiệp vụ, yêu cầu số chứng minh nhân dân từ người đăng kí nhập vào biểu mẫu, hệ thống sẽ tự hoàn thành các dữ liệu cần thiết khác. Sau đó, cán bộ chỉ việc in đơn, yêu cầu người đăng kí kiểm tra và kí vào đơn và yêu cầu các giấy tờ cần thiết khác, qua đó tiết kiệm thời gian để thực hiện các bước tiếp theo.</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Với sự giúp sức của phần mềm, các cán bộ có thể dễ dàng </a:t>
            </a:r>
            <a:r>
              <a:rPr lang="en-US" sz="2500" dirty="0" err="1">
                <a:latin typeface="Times New Roman" panose="02020603050405020304" pitchFamily="18" charset="0"/>
                <a:ea typeface="Times New Roman" panose="02020603050405020304" pitchFamily="18" charset="0"/>
              </a:rPr>
              <a:t>kiểm</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tra</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tra</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cứu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thông</a:t>
            </a:r>
            <a:r>
              <a:rPr lang="en-US" sz="2500" dirty="0">
                <a:latin typeface="Times New Roman" panose="02020603050405020304" pitchFamily="18" charset="0"/>
                <a:ea typeface="Times New Roman" panose="02020603050405020304" pitchFamily="18" charset="0"/>
              </a:rPr>
              <a:t> tin </a:t>
            </a:r>
            <a:r>
              <a:rPr lang="en-US" sz="2500" dirty="0" err="1">
                <a:latin typeface="Times New Roman" panose="02020603050405020304" pitchFamily="18" charset="0"/>
                <a:ea typeface="Times New Roman" panose="02020603050405020304" pitchFamily="18" charset="0"/>
              </a:rPr>
              <a:t>và</a:t>
            </a:r>
            <a:r>
              <a:rPr lang="en-US" sz="2500" dirty="0">
                <a:latin typeface="Times New Roman" panose="02020603050405020304" pitchFamily="18" charset="0"/>
                <a:ea typeface="Times New Roman" panose="02020603050405020304" pitchFamily="18" charset="0"/>
              </a:rPr>
              <a:t> tạo thống kê, báo cáo một cách nhanh chóng.</a:t>
            </a:r>
            <a:endParaRPr lang="vi-VN" sz="2500" dirty="0">
              <a:latin typeface="Times New Roman" panose="02020603050405020304" pitchFamily="18" charset="0"/>
              <a:ea typeface="Times New Roman" panose="02020603050405020304" pitchFamily="18" charset="0"/>
            </a:endParaRPr>
          </a:p>
        </p:txBody>
      </p:sp>
      <p:sp>
        <p:nvSpPr>
          <p:cNvPr id="6" name="Slide Number Placeholder 5"/>
          <p:cNvSpPr>
            <a:spLocks noGrp="1"/>
          </p:cNvSpPr>
          <p:nvPr>
            <p:ph type="sldNum" sz="quarter" idx="11"/>
          </p:nvPr>
        </p:nvSpPr>
        <p:spPr/>
        <p:txBody>
          <a:bodyPr/>
          <a:lstStyle/>
          <a:p>
            <a:fld id="{8F77FC70-716C-40BF-B175-2B48BE74B56A}" type="slidenum">
              <a:rPr lang="en-US" smtClean="0">
                <a:solidFill>
                  <a:srgbClr val="000066"/>
                </a:solidFill>
              </a:rPr>
              <a:pPr/>
              <a:t>8</a:t>
            </a:fld>
            <a:endParaRPr lang="en-US">
              <a:solidFill>
                <a:srgbClr val="000066"/>
              </a:solidFill>
            </a:endParaRPr>
          </a:p>
        </p:txBody>
      </p:sp>
    </p:spTree>
    <p:extLst>
      <p:ext uri="{BB962C8B-B14F-4D97-AF65-F5344CB8AC3E}">
        <p14:creationId xmlns:p14="http://schemas.microsoft.com/office/powerpoint/2010/main" val="40482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4" name="Rectangle 3"/>
          <p:cNvSpPr/>
          <p:nvPr/>
        </p:nvSpPr>
        <p:spPr>
          <a:xfrm>
            <a:off x="1295400" y="867606"/>
            <a:ext cx="7391400" cy="477054"/>
          </a:xfrm>
          <a:prstGeom prst="rect">
            <a:avLst/>
          </a:prstGeom>
        </p:spPr>
        <p:txBody>
          <a:bodyPr wrap="square">
            <a:spAutoFit/>
          </a:bodyPr>
          <a:lstStyle/>
          <a:p>
            <a:r>
              <a:rPr lang="en-US" sz="2500" b="1" dirty="0">
                <a:latin typeface="Times New Roman" panose="02020603050405020304" pitchFamily="18" charset="0"/>
                <a:ea typeface="Calibri" panose="020F0502020204030204" pitchFamily="34" charset="0"/>
              </a:rPr>
              <a:t>Xây dựng và triển khai các chức năng nghiệp vụ mới</a:t>
            </a:r>
            <a:endParaRPr lang="vi-VN" sz="2500" dirty="0"/>
          </a:p>
        </p:txBody>
      </p:sp>
      <p:sp>
        <p:nvSpPr>
          <p:cNvPr id="6" name="Rectangle 5"/>
          <p:cNvSpPr/>
          <p:nvPr/>
        </p:nvSpPr>
        <p:spPr>
          <a:xfrm>
            <a:off x="1295400" y="1601655"/>
            <a:ext cx="7391400" cy="2015936"/>
          </a:xfrm>
          <a:prstGeom prst="rect">
            <a:avLst/>
          </a:prstGeom>
        </p:spPr>
        <p:txBody>
          <a:bodyPr wrap="square">
            <a:spAutoFit/>
          </a:bodyPr>
          <a:lstStyle/>
          <a:p>
            <a:r>
              <a:rPr lang="en-US" sz="2500" dirty="0">
                <a:latin typeface="Times New Roman" panose="02020603050405020304" pitchFamily="18" charset="0"/>
                <a:ea typeface="Calibri" panose="020F0502020204030204" pitchFamily="34" charset="0"/>
              </a:rPr>
              <a:t>Phần mềm có các chức năng đăng nhập, đổi mật khẩu, xem và sửa thông tin cho các cán bộ. Ngoài ra còn có thêm tài </a:t>
            </a:r>
            <a:r>
              <a:rPr lang="en-US" sz="2500" dirty="0" err="1">
                <a:latin typeface="Times New Roman" panose="02020603050405020304" pitchFamily="18" charset="0"/>
                <a:ea typeface="Calibri" panose="020F0502020204030204" pitchFamily="34" charset="0"/>
              </a:rPr>
              <a:t>khoản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phân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quyền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cán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bộ</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dữ</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liệu</a:t>
            </a:r>
            <a:r>
              <a:rPr lang="en-US" sz="2500" dirty="0">
                <a:latin typeface="Times New Roman" panose="02020603050405020304" pitchFamily="18" charset="0"/>
                <a:ea typeface="Calibri" panose="020F0502020204030204" pitchFamily="34" charset="0"/>
              </a:rPr>
              <a:t>, là người trực tiếp làm việc với CSDL do đó có thể toàn quyền quản lý hệ thống</a:t>
            </a:r>
            <a:endParaRPr lang="vi-VN" sz="2500" dirty="0"/>
          </a:p>
        </p:txBody>
      </p:sp>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9</a:t>
            </a:fld>
            <a:endParaRPr lang="en-US">
              <a:solidFill>
                <a:srgbClr val="000066"/>
              </a:solidFill>
            </a:endParaRPr>
          </a:p>
        </p:txBody>
      </p:sp>
    </p:spTree>
    <p:extLst>
      <p:ext uri="{BB962C8B-B14F-4D97-AF65-F5344CB8AC3E}">
        <p14:creationId xmlns:p14="http://schemas.microsoft.com/office/powerpoint/2010/main" val="1220073370"/>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1058</Words>
  <Application>Microsoft Office PowerPoint</Application>
  <PresentationFormat>On-screen Show (4:3)</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Symbol</vt:lpstr>
      <vt:lpstr>Times New Roman</vt:lpstr>
      <vt:lpstr>Verdana</vt:lpstr>
      <vt:lpstr>Wingdings</vt:lpstr>
      <vt:lpstr>Chủ đề của Office</vt:lpstr>
      <vt:lpstr>cdb2004c019l</vt:lpstr>
      <vt:lpstr>Đề tài: Hệ thống quản lí hộ khẩu</vt:lpstr>
      <vt:lpstr>Nội dung</vt:lpstr>
      <vt:lpstr>Giới thiệu đề tài</vt:lpstr>
      <vt:lpstr>Giới thiệu đề tài</vt:lpstr>
      <vt:lpstr>Giới thiệu đề tài</vt:lpstr>
      <vt:lpstr>Giới thiệu đề tài</vt:lpstr>
      <vt:lpstr>Giới thiệu đề tài</vt:lpstr>
      <vt:lpstr>Giới thiệu đề tài</vt:lpstr>
      <vt:lpstr>Giới thiệu đề tài</vt:lpstr>
      <vt:lpstr>Mô hình Use-case</vt:lpstr>
      <vt:lpstr>Phân tích</vt:lpstr>
      <vt:lpstr>Thiết kế dữ liệu</vt:lpstr>
      <vt:lpstr>Thiết kế kiến trúc</vt:lpstr>
      <vt:lpstr>Giao diện</vt:lpstr>
      <vt:lpstr>Giao diện</vt:lpstr>
      <vt:lpstr>Kết luận</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MA^PowerPoint</dc:title>
  <dc:creator>Carcassonno</dc:creator>
  <cp:lastModifiedBy>DUY NGUYỄN BẢO</cp:lastModifiedBy>
  <cp:revision>39</cp:revision>
  <dcterms:created xsi:type="dcterms:W3CDTF">2013-03-30T05:32:17Z</dcterms:created>
  <dcterms:modified xsi:type="dcterms:W3CDTF">2019-01-07T13:40:02Z</dcterms:modified>
</cp:coreProperties>
</file>