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0" r:id="rId2"/>
    <p:sldId id="259" r:id="rId3"/>
    <p:sldId id="257" r:id="rId4"/>
    <p:sldId id="258" r:id="rId5"/>
    <p:sldId id="261" r:id="rId6"/>
    <p:sldId id="262" r:id="rId7"/>
    <p:sldId id="256" r:id="rId8"/>
    <p:sldId id="264"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85662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F366-1413-4CE9-9834-D75E4FD0749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85445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48463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3360786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3536975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121266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3264304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3260970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76554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8149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F366-1413-4CE9-9834-D75E4FD0749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87435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DF366-1413-4CE9-9834-D75E4FD0749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40489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DF366-1413-4CE9-9834-D75E4FD07499}"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201467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DF366-1413-4CE9-9834-D75E4FD07499}"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152357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DF366-1413-4CE9-9834-D75E4FD07499}"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190699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F366-1413-4CE9-9834-D75E4FD0749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310004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F366-1413-4CE9-9834-D75E4FD0749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5B4C9-870B-4A36-BA86-C8D7D3E59EE3}" type="slidenum">
              <a:rPr lang="en-US" smtClean="0"/>
              <a:t>‹#›</a:t>
            </a:fld>
            <a:endParaRPr lang="en-US"/>
          </a:p>
        </p:txBody>
      </p:sp>
    </p:spTree>
    <p:extLst>
      <p:ext uri="{BB962C8B-B14F-4D97-AF65-F5344CB8AC3E}">
        <p14:creationId xmlns:p14="http://schemas.microsoft.com/office/powerpoint/2010/main" val="144996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FDF366-1413-4CE9-9834-D75E4FD07499}" type="datetimeFigureOut">
              <a:rPr lang="en-US" smtClean="0"/>
              <a:t>5/10/2025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5B4C9-870B-4A36-BA86-C8D7D3E59EE3}" type="slidenum">
              <a:rPr lang="en-US" smtClean="0"/>
              <a:t>‹#›</a:t>
            </a:fld>
            <a:endParaRPr lang="en-US"/>
          </a:p>
        </p:txBody>
      </p:sp>
    </p:spTree>
    <p:extLst>
      <p:ext uri="{BB962C8B-B14F-4D97-AF65-F5344CB8AC3E}">
        <p14:creationId xmlns:p14="http://schemas.microsoft.com/office/powerpoint/2010/main" val="151899144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6C7A-87A7-5AF4-41B6-92CC44979AAD}"/>
              </a:ext>
            </a:extLst>
          </p:cNvPr>
          <p:cNvSpPr>
            <a:spLocks noGrp="1"/>
          </p:cNvSpPr>
          <p:nvPr>
            <p:ph type="ctrTitle"/>
          </p:nvPr>
        </p:nvSpPr>
        <p:spPr>
          <a:xfrm>
            <a:off x="2263092" y="0"/>
            <a:ext cx="9548694" cy="1474388"/>
          </a:xfrm>
        </p:spPr>
        <p:txBody>
          <a:bodyPr/>
          <a:lstStyle/>
          <a:p>
            <a:pPr algn="ctr"/>
            <a:r>
              <a:rPr lang="vi-VN" dirty="0">
                <a:latin typeface="Times New Roman" panose="02020603050405020304" pitchFamily="18" charset="0"/>
                <a:cs typeface="Times New Roman" panose="02020603050405020304" pitchFamily="18" charset="0"/>
              </a:rPr>
              <a:t>CHUYÊN ĐỀ 1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4B4AC4-D710-71E4-DAEE-8B64177AA5F1}"/>
              </a:ext>
            </a:extLst>
          </p:cNvPr>
          <p:cNvSpPr>
            <a:spLocks noGrp="1"/>
          </p:cNvSpPr>
          <p:nvPr>
            <p:ph type="subTitle" idx="1"/>
          </p:nvPr>
        </p:nvSpPr>
        <p:spPr>
          <a:xfrm>
            <a:off x="5231876" y="3167406"/>
            <a:ext cx="6693030" cy="2187019"/>
          </a:xfrm>
        </p:spPr>
        <p:txBody>
          <a:bodyPr>
            <a:noAutofit/>
          </a:bodyPr>
          <a:lstStyle/>
          <a:p>
            <a:pPr algn="l"/>
            <a:r>
              <a:rPr lang="en-US" sz="2400" dirty="0">
                <a:latin typeface="Times New Roman" panose="02020603050405020304" pitchFamily="18" charset="0"/>
                <a:cs typeface="Times New Roman" panose="02020603050405020304" pitchFamily="18" charset="0"/>
              </a:rPr>
              <a:t>GV: </a:t>
            </a:r>
            <a:r>
              <a:rPr lang="vi-VN" sz="2400" dirty="0">
                <a:latin typeface="Times New Roman" panose="02020603050405020304" pitchFamily="18" charset="0"/>
                <a:cs typeface="Times New Roman" panose="02020603050405020304" pitchFamily="18" charset="0"/>
              </a:rPr>
              <a:t>Nguyễn Thanh Sơn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Dương Anh Tuấn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Nguyễn Hữu Quyền</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Hồ Ngọc Giàu</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80AD2BE-5DD5-411D-A1A8-E2A9E526A4E9}"/>
              </a:ext>
            </a:extLst>
          </p:cNvPr>
          <p:cNvSpPr txBox="1">
            <a:spLocks/>
          </p:cNvSpPr>
          <p:nvPr/>
        </p:nvSpPr>
        <p:spPr>
          <a:xfrm>
            <a:off x="5352615" y="5426122"/>
            <a:ext cx="7296882" cy="183030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vi-VN" sz="2400" dirty="0">
                <a:latin typeface="Times New Roman" panose="02020603050405020304" pitchFamily="18" charset="0"/>
                <a:cs typeface="Times New Roman" panose="02020603050405020304" pitchFamily="18" charset="0"/>
              </a:rPr>
              <a:t>SVTH</a:t>
            </a:r>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Hàn Văn Quý Mùi-21050036</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59A92A-BDF3-03EE-3428-83DF5FA0CD93}"/>
              </a:ext>
            </a:extLst>
          </p:cNvPr>
          <p:cNvSpPr txBox="1"/>
          <p:nvPr/>
        </p:nvSpPr>
        <p:spPr>
          <a:xfrm>
            <a:off x="3377152" y="2061609"/>
            <a:ext cx="8066987" cy="646331"/>
          </a:xfrm>
          <a:prstGeom prst="rect">
            <a:avLst/>
          </a:prstGeom>
          <a:noFill/>
        </p:spPr>
        <p:txBody>
          <a:bodyPr wrap="square">
            <a:spAutoFit/>
          </a:bodyPr>
          <a:lstStyle/>
          <a:p>
            <a:pPr algn="ctr"/>
            <a:r>
              <a:rPr lang="vi-VN" sz="3600" dirty="0" err="1">
                <a:latin typeface="Times New Roman" panose="02020603050405020304" pitchFamily="18" charset="0"/>
                <a:ea typeface="Arial" panose="020B0604020202020204" pitchFamily="34" charset="0"/>
              </a:rPr>
              <a:t>W</a:t>
            </a:r>
            <a:r>
              <a:rPr lang="vi-VN" sz="3600" dirty="0" err="1">
                <a:effectLst/>
                <a:latin typeface="Times New Roman" panose="02020603050405020304" pitchFamily="18" charset="0"/>
                <a:ea typeface="Arial" panose="020B0604020202020204" pitchFamily="34" charset="0"/>
              </a:rPr>
              <a:t>ebsite</a:t>
            </a:r>
            <a:r>
              <a:rPr lang="vi-VN" sz="3600" dirty="0">
                <a:effectLst/>
                <a:latin typeface="Times New Roman" panose="02020603050405020304" pitchFamily="18" charset="0"/>
                <a:ea typeface="Arial" panose="020B0604020202020204" pitchFamily="34" charset="0"/>
              </a:rPr>
              <a:t> quản lý bán hàng trực tiếp </a:t>
            </a:r>
            <a:endParaRPr lang="en-US" sz="3600" dirty="0"/>
          </a:p>
        </p:txBody>
      </p:sp>
    </p:spTree>
    <p:extLst>
      <p:ext uri="{BB962C8B-B14F-4D97-AF65-F5344CB8AC3E}">
        <p14:creationId xmlns:p14="http://schemas.microsoft.com/office/powerpoint/2010/main" val="289032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1E1-5FC5-BA1B-CC65-551A2CBFAE7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C706F1A-BB40-0CAD-3EB3-C60AFA90B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46429" cy="6858000"/>
          </a:xfrm>
        </p:spPr>
      </p:pic>
    </p:spTree>
    <p:extLst>
      <p:ext uri="{BB962C8B-B14F-4D97-AF65-F5344CB8AC3E}">
        <p14:creationId xmlns:p14="http://schemas.microsoft.com/office/powerpoint/2010/main" val="27116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C974-62A1-414B-AF9A-F99035201ED5}"/>
              </a:ext>
            </a:extLst>
          </p:cNvPr>
          <p:cNvSpPr>
            <a:spLocks noGrp="1"/>
          </p:cNvSpPr>
          <p:nvPr>
            <p:ph type="title"/>
          </p:nvPr>
        </p:nvSpPr>
        <p:spPr>
          <a:xfrm>
            <a:off x="110621" y="53786"/>
            <a:ext cx="8005482" cy="967650"/>
          </a:xfrm>
        </p:spPr>
        <p:txBody>
          <a:bodyPr/>
          <a:lstStyle/>
          <a:p>
            <a:pPr marL="1028700" indent="-1028700">
              <a:buFont typeface="+mj-lt"/>
              <a:buAutoNum type="romanUcPeriod"/>
            </a:pPr>
            <a:r>
              <a:rPr lang="en-US" dirty="0" err="1">
                <a:solidFill>
                  <a:schemeClr val="tx1"/>
                </a:solidFill>
                <a:latin typeface="Times New Roman" panose="02020603050405020304" pitchFamily="18" charset="0"/>
                <a:ea typeface="Prata" pitchFamily="34" charset="-122"/>
                <a:cs typeface="Times New Roman" panose="02020603050405020304" pitchFamily="18" charset="0"/>
              </a:rPr>
              <a:t>Giới</a:t>
            </a:r>
            <a:r>
              <a:rPr lang="en-US" dirty="0">
                <a:solidFill>
                  <a:schemeClr val="tx1"/>
                </a:solidFill>
                <a:latin typeface="Times New Roman" panose="02020603050405020304" pitchFamily="18" charset="0"/>
                <a:ea typeface="Prata" pitchFamily="34" charset="-122"/>
                <a:cs typeface="Times New Roman" panose="02020603050405020304" pitchFamily="18" charset="0"/>
              </a:rPr>
              <a:t> </a:t>
            </a:r>
            <a:r>
              <a:rPr lang="en-US" dirty="0" err="1">
                <a:solidFill>
                  <a:schemeClr val="tx1"/>
                </a:solidFill>
                <a:latin typeface="Times New Roman" panose="02020603050405020304" pitchFamily="18" charset="0"/>
                <a:ea typeface="Prata" pitchFamily="34" charset="-122"/>
                <a:cs typeface="Times New Roman" panose="02020603050405020304" pitchFamily="18" charset="0"/>
              </a:rPr>
              <a:t>Thiệu</a:t>
            </a:r>
            <a:r>
              <a:rPr lang="en-US" dirty="0">
                <a:solidFill>
                  <a:schemeClr val="tx1"/>
                </a:solidFill>
                <a:latin typeface="Times New Roman" panose="02020603050405020304" pitchFamily="18" charset="0"/>
                <a:ea typeface="Prata" pitchFamily="34" charset="-122"/>
                <a:cs typeface="Times New Roman" panose="02020603050405020304" pitchFamily="18" charset="0"/>
              </a:rPr>
              <a:t> </a:t>
            </a:r>
            <a:r>
              <a:rPr lang="en-US" dirty="0" err="1">
                <a:solidFill>
                  <a:schemeClr val="tx1"/>
                </a:solidFill>
                <a:latin typeface="Times New Roman" panose="02020603050405020304" pitchFamily="18" charset="0"/>
                <a:ea typeface="Prata" pitchFamily="34" charset="-122"/>
                <a:cs typeface="Times New Roman" panose="02020603050405020304" pitchFamily="18" charset="0"/>
              </a:rPr>
              <a:t>Vấn</a:t>
            </a:r>
            <a:r>
              <a:rPr lang="en-US" dirty="0">
                <a:solidFill>
                  <a:schemeClr val="tx1"/>
                </a:solidFill>
                <a:latin typeface="Times New Roman" panose="02020603050405020304" pitchFamily="18" charset="0"/>
                <a:ea typeface="Prata" pitchFamily="34" charset="-122"/>
                <a:cs typeface="Times New Roman" panose="02020603050405020304" pitchFamily="18" charset="0"/>
              </a:rPr>
              <a:t> </a:t>
            </a:r>
            <a:r>
              <a:rPr lang="en-US" dirty="0" err="1">
                <a:solidFill>
                  <a:schemeClr val="tx1"/>
                </a:solidFill>
                <a:latin typeface="Times New Roman" panose="02020603050405020304" pitchFamily="18" charset="0"/>
                <a:ea typeface="Prata" pitchFamily="34" charset="-122"/>
                <a:cs typeface="Times New Roman" panose="02020603050405020304" pitchFamily="18" charset="0"/>
              </a:rPr>
              <a:t>Đề</a:t>
            </a:r>
            <a:endParaRPr lang="en-US" dirty="0"/>
          </a:p>
        </p:txBody>
      </p:sp>
      <p:sp>
        <p:nvSpPr>
          <p:cNvPr id="6" name="Rectangle 5">
            <a:extLst>
              <a:ext uri="{FF2B5EF4-FFF2-40B4-BE49-F238E27FC236}">
                <a16:creationId xmlns:a16="http://schemas.microsoft.com/office/drawing/2014/main" id="{1303708B-B5AD-4440-AC4B-DA58326178B6}"/>
              </a:ext>
            </a:extLst>
          </p:cNvPr>
          <p:cNvSpPr/>
          <p:nvPr/>
        </p:nvSpPr>
        <p:spPr>
          <a:xfrm>
            <a:off x="1432874" y="1021436"/>
            <a:ext cx="6061619" cy="2308324"/>
          </a:xfrm>
          <a:prstGeom prst="rect">
            <a:avLst/>
          </a:prstGeom>
        </p:spPr>
        <p:txBody>
          <a:bodyPr wrap="square">
            <a:spAutoFit/>
          </a:bodyPr>
          <a:lstStyle/>
          <a:p>
            <a:pPr lvl="0" defTabSz="914400" eaLnBrk="0" fontAlgn="base" hangingPunct="0">
              <a:spcBef>
                <a:spcPct val="0"/>
              </a:spcBef>
              <a:spcAft>
                <a:spcPct val="0"/>
              </a:spcAft>
            </a:pPr>
            <a:r>
              <a:rPr lang="en-US" b="1" dirty="0" err="1"/>
              <a:t>Vấn</a:t>
            </a:r>
            <a:r>
              <a:rPr lang="en-US" b="1" dirty="0"/>
              <a:t> </a:t>
            </a:r>
            <a:r>
              <a:rPr lang="en-US" b="1" dirty="0" err="1"/>
              <a:t>đề</a:t>
            </a:r>
            <a:r>
              <a:rPr lang="en-US" b="1" dirty="0"/>
              <a:t> </a:t>
            </a:r>
            <a:r>
              <a:rPr lang="en-US" b="1" dirty="0" err="1"/>
              <a:t>hiện</a:t>
            </a:r>
            <a:r>
              <a:rPr lang="en-US" b="1" dirty="0"/>
              <a:t> </a:t>
            </a:r>
            <a:r>
              <a:rPr lang="en-US" b="1" dirty="0" err="1"/>
              <a:t>tại</a:t>
            </a:r>
            <a:r>
              <a:rPr lang="en-US" dirty="0"/>
              <a:t>:</a:t>
            </a:r>
            <a:endParaRPr lang="en-US" altLang="en-US" dirty="0">
              <a:latin typeface="Arial" panose="020B0604020202020204" pitchFamily="34" charset="0"/>
            </a:endParaRPr>
          </a:p>
          <a:p>
            <a:pPr lvl="0" algn="just" defTabSz="914400" eaLnBrk="0" fontAlgn="base" hangingPunct="0">
              <a:spcBef>
                <a:spcPct val="0"/>
              </a:spcBef>
              <a:spcAft>
                <a:spcPct val="0"/>
              </a:spcAft>
            </a:pPr>
            <a:r>
              <a:rPr lang="vi-VN" dirty="0"/>
              <a:t>+Trong thực tế, nhiều cửa hàng bán lẻ và hộ kinh doanh nhỏ vẫn quản lý sản phẩm, đơn hàng và khách hàng một cách thủ công, gây mất thời gian, dễ sai sót và khó theo dõi doanh thu. Điều này đặt ra nhu cầu cấp thiết về một hệ thống quản lý bán hàng đơn giản, hiệu quả, có thể sử dụng trực tiếp trên nền tảng </a:t>
            </a:r>
            <a:r>
              <a:rPr lang="vi-VN" dirty="0" err="1"/>
              <a:t>web</a:t>
            </a:r>
            <a:r>
              <a:rPr lang="vi-VN" dirty="0"/>
              <a:t> mà không cần cài đặt phức tạp.</a:t>
            </a:r>
            <a:endParaRPr lang="en-US" altLang="en-US" dirty="0">
              <a:latin typeface="Arial" panose="020B0604020202020204" pitchFamily="34" charset="0"/>
            </a:endParaRPr>
          </a:p>
        </p:txBody>
      </p:sp>
      <p:sp>
        <p:nvSpPr>
          <p:cNvPr id="7" name="Rectangle 6">
            <a:extLst>
              <a:ext uri="{FF2B5EF4-FFF2-40B4-BE49-F238E27FC236}">
                <a16:creationId xmlns:a16="http://schemas.microsoft.com/office/drawing/2014/main" id="{89899E76-FE5D-484F-BE4D-7759275F825F}"/>
              </a:ext>
            </a:extLst>
          </p:cNvPr>
          <p:cNvSpPr/>
          <p:nvPr/>
        </p:nvSpPr>
        <p:spPr>
          <a:xfrm>
            <a:off x="1432873" y="3558746"/>
            <a:ext cx="6061619" cy="2585323"/>
          </a:xfrm>
          <a:prstGeom prst="rect">
            <a:avLst/>
          </a:prstGeom>
        </p:spPr>
        <p:txBody>
          <a:bodyPr wrap="square">
            <a:spAutoFit/>
          </a:bodyPr>
          <a:lstStyle/>
          <a:p>
            <a:pPr algn="just"/>
            <a:r>
              <a:rPr lang="vi-VN" b="1" dirty="0">
                <a:latin typeface="Arial" panose="020B0604020202020204" pitchFamily="34" charset="0"/>
                <a:cs typeface="Arial" panose="020B0604020202020204" pitchFamily="34" charset="0"/>
              </a:rPr>
              <a:t>Hậu quả:</a:t>
            </a:r>
          </a:p>
          <a:p>
            <a:r>
              <a:rPr lang="vi-VN" dirty="0"/>
              <a:t>+ Việc quản lý bán hàng theo cách thủ công dễ dẫn đến nhiều hậu quả như: sai sót trong tính toán, thất thoát hàng hóa, nhầm lẫn đơn hàng, không kiểm soát được tồn kho và doanh thu. Về lâu dài, điều này ảnh hưởng đến hiệu quả kinh doanh, gây mất uy tín với khách hàng và khó mở rộng hoạt động bán hàng một cách chuyên nghiệp.</a:t>
            </a:r>
          </a:p>
          <a:p>
            <a:pPr algn="just"/>
            <a:endParaRPr lang="vi-VN" dirty="0">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FAAF8499-1FD5-7C7A-5851-05665897F8E9}"/>
              </a:ext>
            </a:extLst>
          </p:cNvPr>
          <p:cNvPicPr>
            <a:picLocks noChangeAspect="1"/>
          </p:cNvPicPr>
          <p:nvPr/>
        </p:nvPicPr>
        <p:blipFill>
          <a:blip r:embed="rId2"/>
          <a:stretch>
            <a:fillRect/>
          </a:stretch>
        </p:blipFill>
        <p:spPr>
          <a:xfrm>
            <a:off x="7772400" y="0"/>
            <a:ext cx="4419600" cy="6804214"/>
          </a:xfrm>
          <a:prstGeom prst="rect">
            <a:avLst/>
          </a:prstGeom>
        </p:spPr>
      </p:pic>
    </p:spTree>
    <p:extLst>
      <p:ext uri="{BB962C8B-B14F-4D97-AF65-F5344CB8AC3E}">
        <p14:creationId xmlns:p14="http://schemas.microsoft.com/office/powerpoint/2010/main" val="23619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C26675-20CA-6CBB-B000-394EF0C44AFE}"/>
              </a:ext>
            </a:extLst>
          </p:cNvPr>
          <p:cNvSpPr txBox="1"/>
          <p:nvPr/>
        </p:nvSpPr>
        <p:spPr>
          <a:xfrm>
            <a:off x="1605305" y="1132053"/>
            <a:ext cx="10385983" cy="4342465"/>
          </a:xfrm>
          <a:prstGeom prst="rect">
            <a:avLst/>
          </a:prstGeom>
          <a:noFill/>
        </p:spPr>
        <p:txBody>
          <a:bodyPr wrap="square">
            <a:spAutoFit/>
          </a:bodyPr>
          <a:lstStyle/>
          <a:p>
            <a:pPr algn="just">
              <a:lnSpc>
                <a:spcPct val="107000"/>
              </a:lnSpc>
              <a:spcAft>
                <a:spcPts val="800"/>
              </a:spcAft>
              <a:buNone/>
            </a:pPr>
            <a:r>
              <a:rPr lang="vi-VN" sz="36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Mục đích</a:t>
            </a:r>
            <a:r>
              <a:rPr lang="en-US" sz="36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400" dirty="0">
              <a:effectLst/>
              <a:latin typeface="Arial" panose="020B0604020202020204" pitchFamily="34" charset="0"/>
              <a:ea typeface="Arial" panose="020B0604020202020204" pitchFamily="34" charset="0"/>
              <a:cs typeface="Times New Roman" panose="02020603050405020304" pitchFamily="18" charset="0"/>
            </a:endParaRPr>
          </a:p>
          <a:p>
            <a:pPr algn="just">
              <a:buNone/>
            </a:pPr>
            <a:r>
              <a:rPr lang="vi-VN" sz="3200" dirty="0"/>
              <a:t>Mục đích của đề tài là xây dựng một hệ thống </a:t>
            </a:r>
            <a:r>
              <a:rPr lang="vi-VN" sz="3200" dirty="0" err="1"/>
              <a:t>web</a:t>
            </a:r>
            <a:r>
              <a:rPr lang="vi-VN" sz="3200" dirty="0"/>
              <a:t> quản lý bán hàng trực tiếp, giúp người dùng dễ dàng quản lý sản phẩm, khách hàng, đơn hàng và báo cáo doanh thu. Hệ thống nhằm hỗ trợ các cửa hàng nhỏ và hộ kinh doanh cá nhân giảm sai sót, tiết kiệm thời gian và nâng cao hiệu quả kinh doanh thông qua một nền tảng đơn giản, tiện lợi và dễ sử dụng.</a:t>
            </a:r>
            <a:endParaRPr lang="en-US" sz="3200" dirty="0"/>
          </a:p>
        </p:txBody>
      </p:sp>
    </p:spTree>
    <p:extLst>
      <p:ext uri="{BB962C8B-B14F-4D97-AF65-F5344CB8AC3E}">
        <p14:creationId xmlns:p14="http://schemas.microsoft.com/office/powerpoint/2010/main" val="208711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E052B13E-D74B-F328-FD94-F4BC3DECF769}"/>
              </a:ext>
            </a:extLst>
          </p:cNvPr>
          <p:cNvSpPr>
            <a:spLocks noChangeArrowheads="1"/>
          </p:cNvSpPr>
          <p:nvPr/>
        </p:nvSpPr>
        <p:spPr bwMode="auto">
          <a:xfrm>
            <a:off x="1356946" y="1637616"/>
            <a:ext cx="944223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Xây dựng một hệ thống </a:t>
            </a:r>
            <a:r>
              <a:rPr kumimoji="0" lang="vi-VN" altLang="vi-VN"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a:t>
            </a: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giúp quản lý toàn bộ quá trình bán hàng: sản phẩm, khách hàng, đơn hàng và báo cáo doanh thu.</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Thiết kế giao diện thân thiện, dễ sử dụng cho người dùng không chuyên về công nghệ.</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Đảm bảo dữ liệu được lưu trữ tập trung, dễ tra cứu và an toàn.</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Hỗ trợ phân quyền tài khoản và bảo mật thông tin người dùng.</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vi-V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Có khả năng mở rộng và tích hợp với các công nghệ khác trong tương lai.</a:t>
            </a:r>
          </a:p>
        </p:txBody>
      </p:sp>
      <p:sp>
        <p:nvSpPr>
          <p:cNvPr id="9" name="Hộp Văn bản 8">
            <a:extLst>
              <a:ext uri="{FF2B5EF4-FFF2-40B4-BE49-F238E27FC236}">
                <a16:creationId xmlns:a16="http://schemas.microsoft.com/office/drawing/2014/main" id="{7D36A3BC-EC78-F78D-93F4-4B21AD8CAF98}"/>
              </a:ext>
            </a:extLst>
          </p:cNvPr>
          <p:cNvSpPr txBox="1"/>
          <p:nvPr/>
        </p:nvSpPr>
        <p:spPr>
          <a:xfrm>
            <a:off x="1531717" y="844952"/>
            <a:ext cx="2199190" cy="1200329"/>
          </a:xfrm>
          <a:prstGeom prst="rect">
            <a:avLst/>
          </a:prstGeom>
          <a:noFill/>
        </p:spPr>
        <p:txBody>
          <a:bodyPr wrap="square" rtlCol="0">
            <a:spAutoFit/>
          </a:bodyPr>
          <a:lstStyle/>
          <a:p>
            <a:r>
              <a:rPr kumimoji="0" lang="vi-VN" altLang="vi-V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Mục tiêu </a:t>
            </a:r>
          </a:p>
          <a:p>
            <a:endParaRPr lang="vi-VN" sz="3600" dirty="0"/>
          </a:p>
        </p:txBody>
      </p:sp>
    </p:spTree>
    <p:extLst>
      <p:ext uri="{BB962C8B-B14F-4D97-AF65-F5344CB8AC3E}">
        <p14:creationId xmlns:p14="http://schemas.microsoft.com/office/powerpoint/2010/main" val="19906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FE4C3-2240-729D-2714-780A8138888F}"/>
              </a:ext>
            </a:extLst>
          </p:cNvPr>
          <p:cNvSpPr>
            <a:spLocks noGrp="1"/>
          </p:cNvSpPr>
          <p:nvPr>
            <p:ph idx="1"/>
          </p:nvPr>
        </p:nvSpPr>
        <p:spPr>
          <a:xfrm>
            <a:off x="2029636" y="510466"/>
            <a:ext cx="9401175" cy="6817488"/>
          </a:xfrm>
        </p:spPr>
        <p:txBody>
          <a:bodyPr>
            <a:noAutofit/>
          </a:bodyPr>
          <a:lstStyle/>
          <a:p>
            <a:pPr>
              <a:buNone/>
            </a:pPr>
            <a:r>
              <a:rPr lang="vi-VN" sz="1200" b="1" dirty="0">
                <a:latin typeface="Times New Roman" panose="02020603050405020304" pitchFamily="18" charset="0"/>
                <a:cs typeface="Times New Roman" panose="02020603050405020304" pitchFamily="18" charset="0"/>
              </a:rPr>
              <a:t>Đăng ký – đăng nhập – phân quyền</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Hệ thống xác thực người dùng bằng tài khoản.</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Phân quyền quản trị và người dùng thường.</a:t>
            </a:r>
          </a:p>
          <a:p>
            <a:pPr>
              <a:buNone/>
            </a:pPr>
            <a:r>
              <a:rPr lang="vi-VN" sz="1200" b="1" dirty="0">
                <a:latin typeface="Times New Roman" panose="02020603050405020304" pitchFamily="18" charset="0"/>
                <a:cs typeface="Times New Roman" panose="02020603050405020304" pitchFamily="18" charset="0"/>
              </a:rPr>
              <a:t>Quản lý danh mục</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Thêm, sửa, xóa danh mục sản phẩm.</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Hỗ trợ tổ chức sản phẩm theo nhóm.</a:t>
            </a:r>
          </a:p>
          <a:p>
            <a:pPr>
              <a:buNone/>
            </a:pPr>
            <a:r>
              <a:rPr lang="vi-VN" sz="1200" b="1" dirty="0">
                <a:latin typeface="Times New Roman" panose="02020603050405020304" pitchFamily="18" charset="0"/>
                <a:cs typeface="Times New Roman" panose="02020603050405020304" pitchFamily="18" charset="0"/>
              </a:rPr>
              <a:t>Quản lý khách hàng</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Lưu thông tin khách hàng.</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Theo dõi lịch sử mua hàng theo từng khách.</a:t>
            </a:r>
          </a:p>
          <a:p>
            <a:pPr>
              <a:buNone/>
            </a:pPr>
            <a:r>
              <a:rPr lang="vi-VN" sz="1200" b="1" dirty="0">
                <a:latin typeface="Times New Roman" panose="02020603050405020304" pitchFamily="18" charset="0"/>
                <a:cs typeface="Times New Roman" panose="02020603050405020304" pitchFamily="18" charset="0"/>
              </a:rPr>
              <a:t> Quản lý đơn hàng</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Tạo đơn hàng, thêm nhiều sản phẩm vào cùng đơn.</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Tính tổng tiền tự động.</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Theo dõi đơn hàng theo thời gian.</a:t>
            </a:r>
          </a:p>
          <a:p>
            <a:pPr>
              <a:buNone/>
            </a:pPr>
            <a:r>
              <a:rPr lang="vi-VN" sz="1200" b="1" dirty="0">
                <a:latin typeface="Times New Roman" panose="02020603050405020304" pitchFamily="18" charset="0"/>
                <a:cs typeface="Times New Roman" panose="02020603050405020304" pitchFamily="18" charset="0"/>
              </a:rPr>
              <a:t>Thống kê – báo cáo</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Báo cáo doanh thu theo ngày, tháng.</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Thống kê tồn kho và sản phẩm bán chạy.</a:t>
            </a:r>
          </a:p>
          <a:p>
            <a:pPr marL="283464" indent="-283464" algn="l" rtl="0" eaLnBrk="1" latinLnBrk="0" hangingPunct="1">
              <a:spcBef>
                <a:spcPts val="312"/>
              </a:spcBef>
              <a:spcAft>
                <a:spcPts val="600"/>
              </a:spcAft>
              <a:buNone/>
            </a:pPr>
            <a:r>
              <a:rPr lang="vi-VN" sz="1200" b="1" kern="1200" dirty="0">
                <a:solidFill>
                  <a:srgbClr val="000000"/>
                </a:solidFill>
                <a:effectLst/>
                <a:latin typeface="Times New Roman" panose="02020603050405020304" pitchFamily="18" charset="0"/>
                <a:cs typeface="Times New Roman" panose="02020603050405020304" pitchFamily="18" charset="0"/>
              </a:rPr>
              <a:t>Quản lý sản phẩm</a:t>
            </a:r>
            <a:endParaRPr lang="vi-VN" sz="1200" dirty="0">
              <a:effectLst/>
              <a:latin typeface="Times New Roman" panose="02020603050405020304" pitchFamily="18" charset="0"/>
              <a:cs typeface="Times New Roman" panose="02020603050405020304" pitchFamily="18" charset="0"/>
            </a:endParaRPr>
          </a:p>
          <a:p>
            <a:pPr marL="283464" indent="-283464" algn="l" rtl="0" eaLnBrk="1" latinLnBrk="0" hangingPunct="1">
              <a:spcBef>
                <a:spcPts val="312"/>
              </a:spcBef>
              <a:spcAft>
                <a:spcPts val="600"/>
              </a:spcAft>
              <a:buNone/>
            </a:pPr>
            <a:r>
              <a:rPr lang="vi-VN" sz="1200" kern="1200" dirty="0">
                <a:solidFill>
                  <a:srgbClr val="000000"/>
                </a:solidFill>
                <a:effectLst/>
                <a:latin typeface="Times New Roman" panose="02020603050405020304" pitchFamily="18" charset="0"/>
                <a:cs typeface="Times New Roman" panose="02020603050405020304" pitchFamily="18" charset="0"/>
              </a:rPr>
              <a:t>Thêm, sửa, xóa sản phẩm.</a:t>
            </a:r>
            <a:endParaRPr lang="vi-VN" sz="1200" dirty="0">
              <a:effectLst/>
              <a:latin typeface="Times New Roman" panose="02020603050405020304" pitchFamily="18" charset="0"/>
              <a:cs typeface="Times New Roman" panose="02020603050405020304" pitchFamily="18" charset="0"/>
            </a:endParaRPr>
          </a:p>
          <a:p>
            <a:pPr marL="283464" indent="-283464" algn="l" rtl="0" eaLnBrk="1" latinLnBrk="0" hangingPunct="1">
              <a:spcBef>
                <a:spcPts val="312"/>
              </a:spcBef>
              <a:spcAft>
                <a:spcPts val="600"/>
              </a:spcAft>
              <a:buNone/>
            </a:pPr>
            <a:r>
              <a:rPr lang="vi-VN" sz="1200" kern="1200" dirty="0">
                <a:solidFill>
                  <a:srgbClr val="000000"/>
                </a:solidFill>
                <a:effectLst/>
                <a:latin typeface="Times New Roman" panose="02020603050405020304" pitchFamily="18" charset="0"/>
                <a:cs typeface="Times New Roman" panose="02020603050405020304" pitchFamily="18" charset="0"/>
              </a:rPr>
              <a:t>Quản lý tồn kho, giá bán và hình ảnh sản phẩm.</a:t>
            </a:r>
            <a:endParaRPr lang="vi-VN" sz="1200" dirty="0">
              <a:effectLst/>
              <a:latin typeface="Times New Roman" panose="02020603050405020304" pitchFamily="18" charset="0"/>
              <a:cs typeface="Times New Roman" panose="02020603050405020304" pitchFamily="18" charset="0"/>
            </a:endParaRPr>
          </a:p>
          <a:p>
            <a:pPr marL="283464" indent="-283464" algn="l" rtl="0" eaLnBrk="1" latinLnBrk="0" hangingPunct="1">
              <a:spcBef>
                <a:spcPts val="312"/>
              </a:spcBef>
              <a:spcAft>
                <a:spcPts val="600"/>
              </a:spcAft>
            </a:pPr>
            <a:r>
              <a:rPr lang="vi-VN" sz="1200" kern="1200" dirty="0">
                <a:solidFill>
                  <a:srgbClr val="000000"/>
                </a:solidFill>
                <a:effectLst/>
                <a:latin typeface="Times New Roman" panose="02020603050405020304" pitchFamily="18" charset="0"/>
                <a:cs typeface="Times New Roman" panose="02020603050405020304" pitchFamily="18" charset="0"/>
              </a:rPr>
              <a:t>Gắn sản phẩm vào danh mục tương ứng.</a:t>
            </a:r>
            <a:endParaRPr lang="vi-VN" sz="1200" dirty="0">
              <a:effectLst/>
              <a:latin typeface="Times New Roman" panose="02020603050405020304" pitchFamily="18" charset="0"/>
              <a:cs typeface="Times New Roman" panose="02020603050405020304" pitchFamily="18" charset="0"/>
            </a:endParaRPr>
          </a:p>
          <a:p>
            <a:pPr>
              <a:buNone/>
            </a:pPr>
            <a:r>
              <a:rPr lang="vi-VN" sz="1200" b="1" dirty="0">
                <a:latin typeface="Times New Roman" panose="02020603050405020304" pitchFamily="18" charset="0"/>
                <a:cs typeface="Times New Roman" panose="02020603050405020304" pitchFamily="18" charset="0"/>
              </a:rPr>
              <a:t>Tìm kiếm và lọc dữ liệu</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Tìm kiếm sản phẩm theo tên hoặc danh mục.</a:t>
            </a:r>
          </a:p>
          <a:p>
            <a:pPr>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Lọc danh sách sản phẩm theo từng nhóm.</a:t>
            </a:r>
          </a:p>
        </p:txBody>
      </p:sp>
      <p:sp>
        <p:nvSpPr>
          <p:cNvPr id="2" name="TextBox 1">
            <a:extLst>
              <a:ext uri="{FF2B5EF4-FFF2-40B4-BE49-F238E27FC236}">
                <a16:creationId xmlns:a16="http://schemas.microsoft.com/office/drawing/2014/main" id="{3A1ABAFD-11C2-9552-CB44-24CDEBCD6F4A}"/>
              </a:ext>
            </a:extLst>
          </p:cNvPr>
          <p:cNvSpPr txBox="1"/>
          <p:nvPr/>
        </p:nvSpPr>
        <p:spPr>
          <a:xfrm>
            <a:off x="1686920" y="-12754"/>
            <a:ext cx="504330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Các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190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E54FD55-2510-3D11-4820-72D5F18C2950}"/>
              </a:ext>
            </a:extLst>
          </p:cNvPr>
          <p:cNvSpPr>
            <a:spLocks noGrp="1" noChangeArrowheads="1"/>
          </p:cNvSpPr>
          <p:nvPr>
            <p:ph type="title"/>
          </p:nvPr>
        </p:nvSpPr>
        <p:spPr bwMode="auto">
          <a:xfrm>
            <a:off x="1569153" y="265847"/>
            <a:ext cx="10519152"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Công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nghệ</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cụ</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điểm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danh</a:t>
            </a:r>
            <a:b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buNone/>
            </a:pPr>
            <a:r>
              <a:rPr lang="vi-VN" sz="1800" dirty="0">
                <a:latin typeface="Times New Roman" panose="02020603050405020304" pitchFamily="18" charset="0"/>
                <a:cs typeface="Times New Roman" panose="02020603050405020304" pitchFamily="18" charset="0"/>
              </a:rPr>
              <a:t>1. </a:t>
            </a:r>
            <a:r>
              <a:rPr lang="vi-VN" sz="1800" dirty="0" err="1">
                <a:latin typeface="Times New Roman" panose="02020603050405020304" pitchFamily="18" charset="0"/>
                <a:cs typeface="Times New Roman" panose="02020603050405020304" pitchFamily="18" charset="0"/>
              </a:rPr>
              <a:t>Backend</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Framework</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Flask</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Framework</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web</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Python</a:t>
            </a:r>
            <a:r>
              <a:rPr lang="vi-VN" sz="1800" dirty="0">
                <a:latin typeface="Times New Roman" panose="02020603050405020304" pitchFamily="18" charset="0"/>
                <a:cs typeface="Times New Roman" panose="02020603050405020304" pitchFamily="18" charset="0"/>
              </a:rPr>
              <a:t> nhẹ, dùng để xây dựng các API và xử lý </a:t>
            </a:r>
            <a:r>
              <a:rPr lang="vi-VN" sz="1800" dirty="0" err="1">
                <a:latin typeface="Times New Roman" panose="02020603050405020304" pitchFamily="18" charset="0"/>
                <a:cs typeface="Times New Roman" panose="02020603050405020304" pitchFamily="18" charset="0"/>
              </a:rPr>
              <a:t>logic</a:t>
            </a:r>
            <a:r>
              <a:rPr lang="vi-VN" sz="1800" dirty="0">
                <a:latin typeface="Times New Roman" panose="02020603050405020304" pitchFamily="18" charset="0"/>
                <a:cs typeface="Times New Roman" panose="02020603050405020304" pitchFamily="18" charset="0"/>
              </a:rPr>
              <a:t> phía máy chủ.</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SQLite</a:t>
            </a:r>
            <a:r>
              <a:rPr lang="vi-VN" sz="1800" dirty="0">
                <a:latin typeface="Times New Roman" panose="02020603050405020304" pitchFamily="18" charset="0"/>
                <a:cs typeface="Times New Roman" panose="02020603050405020304" pitchFamily="18" charset="0"/>
              </a:rPr>
              <a:t>: Cơ sở dữ liệu quan hệ đơn giản, dễ triển khai, dùng để lưu thông tin người dùng, sản phẩm, đơn hàng và danh mục.</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2. Giao diện người dùng (</a:t>
            </a:r>
            <a:r>
              <a:rPr lang="vi-VN" sz="1800" dirty="0" err="1">
                <a:latin typeface="Times New Roman" panose="02020603050405020304" pitchFamily="18" charset="0"/>
                <a:cs typeface="Times New Roman" panose="02020603050405020304" pitchFamily="18" charset="0"/>
              </a:rPr>
              <a:t>Frontend</a:t>
            </a:r>
            <a:r>
              <a:rPr lang="vi-VN" sz="1800" dirty="0">
                <a:latin typeface="Times New Roman" panose="02020603050405020304" pitchFamily="18" charset="0"/>
                <a:cs typeface="Times New Roman" panose="02020603050405020304" pitchFamily="18" charset="0"/>
              </a:rPr>
              <a:t>)</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HTML/CSS/</a:t>
            </a:r>
            <a:r>
              <a:rPr lang="vi-VN" sz="1800" dirty="0" err="1">
                <a:latin typeface="Times New Roman" panose="02020603050405020304" pitchFamily="18" charset="0"/>
                <a:cs typeface="Times New Roman" panose="02020603050405020304" pitchFamily="18" charset="0"/>
              </a:rPr>
              <a:t>Bootstrap</a:t>
            </a:r>
            <a:r>
              <a:rPr lang="vi-VN" sz="1800" dirty="0">
                <a:latin typeface="Times New Roman" panose="02020603050405020304" pitchFamily="18" charset="0"/>
                <a:cs typeface="Times New Roman" panose="02020603050405020304" pitchFamily="18" charset="0"/>
              </a:rPr>
              <a:t>: Ngôn ngữ đánh dấu và định dạng giao diện người dùng; </a:t>
            </a:r>
            <a:r>
              <a:rPr lang="vi-VN" sz="1800" dirty="0" err="1">
                <a:latin typeface="Times New Roman" panose="02020603050405020304" pitchFamily="18" charset="0"/>
                <a:cs typeface="Times New Roman" panose="02020603050405020304" pitchFamily="18" charset="0"/>
              </a:rPr>
              <a:t>Bootstrap</a:t>
            </a:r>
            <a:r>
              <a:rPr lang="vi-VN" sz="1800" dirty="0">
                <a:latin typeface="Times New Roman" panose="02020603050405020304" pitchFamily="18" charset="0"/>
                <a:cs typeface="Times New Roman" panose="02020603050405020304" pitchFamily="18" charset="0"/>
              </a:rPr>
              <a:t> giúp thiết kế giao diện </a:t>
            </a:r>
            <a:r>
              <a:rPr lang="vi-VN" sz="1800" dirty="0" err="1">
                <a:latin typeface="Times New Roman" panose="02020603050405020304" pitchFamily="18" charset="0"/>
                <a:cs typeface="Times New Roman" panose="02020603050405020304" pitchFamily="18" charset="0"/>
              </a:rPr>
              <a:t>responsive</a:t>
            </a:r>
            <a:r>
              <a:rPr lang="vi-VN" sz="1800" dirty="0">
                <a:latin typeface="Times New Roman" panose="02020603050405020304" pitchFamily="18" charset="0"/>
                <a:cs typeface="Times New Roman" panose="02020603050405020304" pitchFamily="18" charset="0"/>
              </a:rPr>
              <a:t>, thân thiện với người dùng.</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JavaScript</a:t>
            </a:r>
            <a:r>
              <a:rPr lang="vi-VN" sz="1800" dirty="0">
                <a:latin typeface="Times New Roman" panose="02020603050405020304" pitchFamily="18" charset="0"/>
                <a:cs typeface="Times New Roman" panose="02020603050405020304" pitchFamily="18" charset="0"/>
              </a:rPr>
              <a:t>: Tạo hiệu ứng tương tác trên trang </a:t>
            </a:r>
            <a:r>
              <a:rPr lang="vi-VN" sz="1800" dirty="0" err="1">
                <a:latin typeface="Times New Roman" panose="02020603050405020304" pitchFamily="18" charset="0"/>
                <a:cs typeface="Times New Roman" panose="02020603050405020304" pitchFamily="18" charset="0"/>
              </a:rPr>
              <a:t>web</a:t>
            </a:r>
            <a:r>
              <a:rPr lang="vi-VN" sz="1800" dirty="0">
                <a:latin typeface="Times New Roman" panose="02020603050405020304" pitchFamily="18" charset="0"/>
                <a:cs typeface="Times New Roman" panose="02020603050405020304" pitchFamily="18" charset="0"/>
              </a:rPr>
              <a:t>, ví dụ như xử lý giỏ hàng, cập nhật số lượng sản phẩm và hiển thị </a:t>
            </a:r>
            <a:r>
              <a:rPr lang="vi-VN" sz="1800" dirty="0" err="1">
                <a:latin typeface="Times New Roman" panose="02020603050405020304" pitchFamily="18" charset="0"/>
                <a:cs typeface="Times New Roman" panose="02020603050405020304" pitchFamily="18" charset="0"/>
              </a:rPr>
              <a:t>modal</a:t>
            </a:r>
            <a:r>
              <a:rPr lang="vi-VN" sz="1800" dirty="0">
                <a:latin typeface="Times New Roman" panose="02020603050405020304" pitchFamily="18" charset="0"/>
                <a:cs typeface="Times New Roman" panose="02020603050405020304" pitchFamily="18" charset="0"/>
              </a:rPr>
              <a:t>.</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3. Xử lý dữ liệu</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Python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Core</a:t>
            </a:r>
            <a:r>
              <a:rPr lang="vi-VN" sz="1800" dirty="0">
                <a:latin typeface="Times New Roman" panose="02020603050405020304" pitchFamily="18" charset="0"/>
                <a:cs typeface="Times New Roman" panose="02020603050405020304" pitchFamily="18" charset="0"/>
              </a:rPr>
              <a:t>): Ngôn ngữ chính cho toàn bộ xử lý </a:t>
            </a:r>
            <a:r>
              <a:rPr lang="vi-VN" sz="1800" dirty="0" err="1">
                <a:latin typeface="Times New Roman" panose="02020603050405020304" pitchFamily="18" charset="0"/>
                <a:cs typeface="Times New Roman" panose="02020603050405020304" pitchFamily="18" charset="0"/>
              </a:rPr>
              <a:t>logic</a:t>
            </a:r>
            <a:r>
              <a:rPr lang="vi-VN" sz="1800" dirty="0">
                <a:latin typeface="Times New Roman" panose="02020603050405020304" pitchFamily="18" charset="0"/>
                <a:cs typeface="Times New Roman" panose="02020603050405020304" pitchFamily="18" charset="0"/>
              </a:rPr>
              <a:t>, từ xử lý </a:t>
            </a:r>
            <a:r>
              <a:rPr lang="vi-VN" sz="1800" dirty="0" err="1">
                <a:latin typeface="Times New Roman" panose="02020603050405020304" pitchFamily="18" charset="0"/>
                <a:cs typeface="Times New Roman" panose="02020603050405020304" pitchFamily="18" charset="0"/>
              </a:rPr>
              <a:t>form</a:t>
            </a:r>
            <a:r>
              <a:rPr lang="vi-VN" sz="1800" dirty="0">
                <a:latin typeface="Times New Roman" panose="02020603050405020304" pitchFamily="18" charset="0"/>
                <a:cs typeface="Times New Roman" panose="02020603050405020304" pitchFamily="18" charset="0"/>
              </a:rPr>
              <a:t> đến truy vấn dữ liệu và tính toán tổng đơn hàng.</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Datetime</a:t>
            </a:r>
            <a:r>
              <a:rPr lang="vi-VN" sz="1800" dirty="0">
                <a:latin typeface="Times New Roman" panose="02020603050405020304" pitchFamily="18" charset="0"/>
                <a:cs typeface="Times New Roman" panose="02020603050405020304" pitchFamily="18" charset="0"/>
              </a:rPr>
              <a:t>: Quản lý thời gian tạo đơn hàng, tính báo cáo doanh thu ngày/tháng/năm.</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4. Công cụ hỗ trợ phát triển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VS </a:t>
            </a:r>
            <a:r>
              <a:rPr lang="vi-VN" sz="1800" dirty="0" err="1">
                <a:latin typeface="Times New Roman" panose="02020603050405020304" pitchFamily="18" charset="0"/>
                <a:cs typeface="Times New Roman" panose="02020603050405020304" pitchFamily="18" charset="0"/>
              </a:rPr>
              <a:t>Code</a:t>
            </a:r>
            <a:r>
              <a:rPr lang="vi-VN" sz="1800" dirty="0">
                <a:latin typeface="Times New Roman" panose="02020603050405020304" pitchFamily="18" charset="0"/>
                <a:cs typeface="Times New Roman" panose="02020603050405020304" pitchFamily="18" charset="0"/>
              </a:rPr>
              <a:t>: Môi trường lập trình chính.</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Postman</a:t>
            </a:r>
            <a:r>
              <a:rPr lang="vi-VN" sz="1800" dirty="0">
                <a:latin typeface="Times New Roman" panose="02020603050405020304" pitchFamily="18" charset="0"/>
                <a:cs typeface="Times New Roman" panose="02020603050405020304" pitchFamily="18" charset="0"/>
              </a:rPr>
              <a:t>: Kiểm thử API, kiểm tra dữ liệu gửi và nhận.</a:t>
            </a:r>
            <a:br>
              <a:rPr lang="vi-VN" sz="1800" dirty="0">
                <a:latin typeface="Times New Roman" panose="02020603050405020304" pitchFamily="18" charset="0"/>
                <a:cs typeface="Times New Roman" panose="02020603050405020304" pitchFamily="18" charset="0"/>
              </a:rPr>
            </a:br>
            <a:r>
              <a:rPr lang="vi-VN" sz="1800" dirty="0" err="1">
                <a:latin typeface="Times New Roman" panose="02020603050405020304" pitchFamily="18" charset="0"/>
                <a:cs typeface="Times New Roman" panose="02020603050405020304" pitchFamily="18" charset="0"/>
              </a:rPr>
              <a:t>Git</a:t>
            </a:r>
            <a:r>
              <a:rPr lang="vi-VN" sz="1800" dirty="0">
                <a:latin typeface="Times New Roman" panose="02020603050405020304" pitchFamily="18" charset="0"/>
                <a:cs typeface="Times New Roman" panose="02020603050405020304" pitchFamily="18" charset="0"/>
              </a:rPr>
              <a:t> + </a:t>
            </a:r>
            <a:r>
              <a:rPr lang="vi-VN" sz="1800" dirty="0" err="1">
                <a:latin typeface="Times New Roman" panose="02020603050405020304" pitchFamily="18" charset="0"/>
                <a:cs typeface="Times New Roman" panose="02020603050405020304" pitchFamily="18" charset="0"/>
              </a:rPr>
              <a:t>GitHub</a:t>
            </a:r>
            <a:r>
              <a:rPr lang="vi-VN" sz="1800" dirty="0">
                <a:latin typeface="Times New Roman" panose="02020603050405020304" pitchFamily="18" charset="0"/>
                <a:cs typeface="Times New Roman" panose="02020603050405020304" pitchFamily="18" charset="0"/>
              </a:rPr>
              <a:t>: Quản lý phiên bản mã nguồn.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DB </a:t>
            </a:r>
            <a:r>
              <a:rPr lang="vi-VN" sz="1800" dirty="0" err="1">
                <a:latin typeface="Times New Roman" panose="02020603050405020304" pitchFamily="18" charset="0"/>
                <a:cs typeface="Times New Roman" panose="02020603050405020304" pitchFamily="18" charset="0"/>
              </a:rPr>
              <a:t>Browser</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for</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SQLite</a:t>
            </a:r>
            <a:r>
              <a:rPr lang="vi-VN" sz="1800" dirty="0">
                <a:latin typeface="Times New Roman" panose="02020603050405020304" pitchFamily="18" charset="0"/>
                <a:cs typeface="Times New Roman" panose="02020603050405020304" pitchFamily="18" charset="0"/>
              </a:rPr>
              <a:t>: Giao diện trực quan để kiểm tra dữ liệu trong cơ sở dữ liệu.</a:t>
            </a:r>
            <a:br>
              <a:rPr lang="vi-VN" sz="1800" dirty="0">
                <a:latin typeface="Times New Roman" panose="02020603050405020304" pitchFamily="18" charset="0"/>
                <a:cs typeface="Times New Roman" panose="02020603050405020304" pitchFamily="18" charset="0"/>
              </a:rPr>
            </a:b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5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BDBAF8D-4EA3-E211-A014-32A40A2F4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5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FACAF4AB-A021-EE3E-2178-489CE5DA45FB}"/>
              </a:ext>
            </a:extLst>
          </p:cNvPr>
          <p:cNvPicPr>
            <a:picLocks noChangeAspect="1"/>
          </p:cNvPicPr>
          <p:nvPr/>
        </p:nvPicPr>
        <p:blipFill>
          <a:blip r:embed="rId2"/>
          <a:stretch>
            <a:fillRect/>
          </a:stretch>
        </p:blipFill>
        <p:spPr>
          <a:xfrm>
            <a:off x="1661691" y="521109"/>
            <a:ext cx="8667586" cy="5453324"/>
          </a:xfrm>
          <a:prstGeom prst="rect">
            <a:avLst/>
          </a:prstGeom>
        </p:spPr>
      </p:pic>
    </p:spTree>
    <p:extLst>
      <p:ext uri="{BB962C8B-B14F-4D97-AF65-F5344CB8AC3E}">
        <p14:creationId xmlns:p14="http://schemas.microsoft.com/office/powerpoint/2010/main" val="66587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2432-49F1-44D8-8349-A2EA8BFF1C5D}"/>
              </a:ext>
            </a:extLst>
          </p:cNvPr>
          <p:cNvSpPr>
            <a:spLocks noGrp="1"/>
          </p:cNvSpPr>
          <p:nvPr>
            <p:ph type="title"/>
          </p:nvPr>
        </p:nvSpPr>
        <p:spPr>
          <a:xfrm>
            <a:off x="0" y="0"/>
            <a:ext cx="10058400" cy="1609344"/>
          </a:xfrm>
        </p:spPr>
        <p:txBody>
          <a:bodyPr/>
          <a:lstStyle/>
          <a:p>
            <a:r>
              <a:rPr lang="vi-VN" dirty="0"/>
              <a:t>HƯỚNG PHÁT TRIỂN </a:t>
            </a:r>
            <a:endParaRPr lang="en-US" dirty="0"/>
          </a:p>
        </p:txBody>
      </p:sp>
      <p:sp>
        <p:nvSpPr>
          <p:cNvPr id="7" name="TextBox 6">
            <a:extLst>
              <a:ext uri="{FF2B5EF4-FFF2-40B4-BE49-F238E27FC236}">
                <a16:creationId xmlns:a16="http://schemas.microsoft.com/office/drawing/2014/main" id="{8A0DB502-E6A7-D51D-0BC8-7E8623A6E03A}"/>
              </a:ext>
            </a:extLst>
          </p:cNvPr>
          <p:cNvSpPr txBox="1"/>
          <p:nvPr/>
        </p:nvSpPr>
        <p:spPr>
          <a:xfrm>
            <a:off x="1628774" y="1156897"/>
            <a:ext cx="10563226" cy="5262979"/>
          </a:xfrm>
          <a:prstGeom prst="rect">
            <a:avLst/>
          </a:prstGeom>
          <a:noFill/>
        </p:spPr>
        <p:txBody>
          <a:bodyPr wrap="square">
            <a:spAutoFit/>
          </a:bodyPr>
          <a:lstStyle/>
          <a:p>
            <a:pPr>
              <a:buNone/>
            </a:pPr>
            <a:r>
              <a:rPr lang="vi-VN" sz="1600" dirty="0">
                <a:latin typeface="Times New Roman" panose="02020603050405020304" pitchFamily="18" charset="0"/>
                <a:cs typeface="Times New Roman" panose="02020603050405020304" pitchFamily="18" charset="0"/>
              </a:rPr>
              <a:t>1. Tích hợp thanh toán trực tuyến</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Kết nối với cổng thanh toán như </a:t>
            </a:r>
            <a:r>
              <a:rPr lang="vi-VN" sz="1600" dirty="0" err="1">
                <a:latin typeface="Times New Roman" panose="02020603050405020304" pitchFamily="18" charset="0"/>
                <a:cs typeface="Times New Roman" panose="02020603050405020304" pitchFamily="18" charset="0"/>
              </a:rPr>
              <a:t>VNPay</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Momo</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PayPal</a:t>
            </a:r>
            <a:r>
              <a:rPr lang="vi-VN" sz="1600" dirty="0">
                <a:latin typeface="Times New Roman" panose="02020603050405020304" pitchFamily="18" charset="0"/>
                <a:cs typeface="Times New Roman" panose="02020603050405020304" pitchFamily="18" charset="0"/>
              </a:rPr>
              <a:t> hoặc </a:t>
            </a:r>
            <a:r>
              <a:rPr lang="vi-VN" sz="1600" dirty="0" err="1">
                <a:latin typeface="Times New Roman" panose="02020603050405020304" pitchFamily="18" charset="0"/>
                <a:cs typeface="Times New Roman" panose="02020603050405020304" pitchFamily="18" charset="0"/>
              </a:rPr>
              <a:t>Stripe</a:t>
            </a:r>
            <a:r>
              <a:rPr lang="vi-VN" sz="1600" dirty="0">
                <a:latin typeface="Times New Roman" panose="02020603050405020304" pitchFamily="18" charset="0"/>
                <a:cs typeface="Times New Roman" panose="02020603050405020304" pitchFamily="18" charset="0"/>
              </a:rPr>
              <a:t> để hỗ trợ người dùng thanh toán trực tiếp qua </a:t>
            </a:r>
            <a:r>
              <a:rPr lang="vi-VN" sz="1600" dirty="0" err="1">
                <a:latin typeface="Times New Roman" panose="02020603050405020304" pitchFamily="18" charset="0"/>
                <a:cs typeface="Times New Roman" panose="02020603050405020304" pitchFamily="18" charset="0"/>
              </a:rPr>
              <a:t>web</a:t>
            </a:r>
            <a:r>
              <a:rPr lang="vi-V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Giúp nâng cao tính chuyên nghiệp và trải nghiệm khách hàng.</a:t>
            </a:r>
          </a:p>
          <a:p>
            <a:pPr>
              <a:buNone/>
            </a:pPr>
            <a:r>
              <a:rPr lang="vi-VN" sz="1600" dirty="0">
                <a:latin typeface="Times New Roman" panose="02020603050405020304" pitchFamily="18" charset="0"/>
                <a:cs typeface="Times New Roman" panose="02020603050405020304" pitchFamily="18" charset="0"/>
              </a:rPr>
              <a:t>2. Quản lý kho nâng cao</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Tự động cập nhật tồn kho sau mỗi đơn hàng.</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Cảnh báo số lượng tồn kho thấp, lập kế hoạch nhập hàng.</a:t>
            </a:r>
          </a:p>
          <a:p>
            <a:pPr>
              <a:buNone/>
            </a:pPr>
            <a:r>
              <a:rPr lang="vi-VN" sz="1600" dirty="0">
                <a:latin typeface="Times New Roman" panose="02020603050405020304" pitchFamily="18" charset="0"/>
                <a:cs typeface="Times New Roman" panose="02020603050405020304" pitchFamily="18" charset="0"/>
              </a:rPr>
              <a:t>3. Hệ thống phân tích dữ liệu bán hàng</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Thêm biểu đồ trực quan: doanh thu theo tháng, sản phẩm bán chạy, xu hướng tìm kiếm.</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Hỗ trợ ra quyết định kinh doanh dựa trên số liệu thực tế.</a:t>
            </a:r>
          </a:p>
          <a:p>
            <a:pPr>
              <a:buNone/>
            </a:pPr>
            <a:r>
              <a:rPr lang="vi-VN" sz="1600" dirty="0">
                <a:latin typeface="Times New Roman" panose="02020603050405020304" pitchFamily="18" charset="0"/>
                <a:cs typeface="Times New Roman" panose="02020603050405020304" pitchFamily="18" charset="0"/>
              </a:rPr>
              <a:t>4. Hệ thống đánh giá sản phẩm</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Cho phép người mua đánh giá, bình luận sau khi đặt hàng.</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Nâng cao độ tin cậy và khả năng tương tác với sản phẩm.</a:t>
            </a:r>
          </a:p>
          <a:p>
            <a:pPr>
              <a:buNone/>
            </a:pPr>
            <a:r>
              <a:rPr lang="vi-VN" sz="1600" dirty="0">
                <a:latin typeface="Times New Roman" panose="02020603050405020304" pitchFamily="18" charset="0"/>
                <a:cs typeface="Times New Roman" panose="02020603050405020304" pitchFamily="18" charset="0"/>
              </a:rPr>
              <a:t>5. Giao diện người dùng (UI/UX) chuyên nghiệp hơn</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Thiết kế lại với </a:t>
            </a:r>
            <a:r>
              <a:rPr lang="vi-VN" sz="1600" dirty="0" err="1">
                <a:latin typeface="Times New Roman" panose="02020603050405020304" pitchFamily="18" charset="0"/>
                <a:cs typeface="Times New Roman" panose="02020603050405020304" pitchFamily="18" charset="0"/>
              </a:rPr>
              <a:t>ReactJS</a:t>
            </a:r>
            <a:r>
              <a:rPr lang="vi-VN" sz="1600" dirty="0">
                <a:latin typeface="Times New Roman" panose="02020603050405020304" pitchFamily="18" charset="0"/>
                <a:cs typeface="Times New Roman" panose="02020603050405020304" pitchFamily="18" charset="0"/>
              </a:rPr>
              <a:t> hoặc </a:t>
            </a:r>
            <a:r>
              <a:rPr lang="vi-VN" sz="1600" dirty="0" err="1">
                <a:latin typeface="Times New Roman" panose="02020603050405020304" pitchFamily="18" charset="0"/>
                <a:cs typeface="Times New Roman" panose="02020603050405020304" pitchFamily="18" charset="0"/>
              </a:rPr>
              <a:t>VueJS</a:t>
            </a:r>
            <a:r>
              <a:rPr lang="vi-VN" sz="1600" dirty="0">
                <a:latin typeface="Times New Roman" panose="02020603050405020304" pitchFamily="18" charset="0"/>
                <a:cs typeface="Times New Roman" panose="02020603050405020304" pitchFamily="18" charset="0"/>
              </a:rPr>
              <a:t> để cải thiện trải nghiệm người dùng mượt mà hơn.</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Thêm hiệu ứng động, bộ lọc nâng cao (giá, danh mục, đánh giá).</a:t>
            </a:r>
          </a:p>
          <a:p>
            <a:pPr>
              <a:buNone/>
            </a:pPr>
            <a:r>
              <a:rPr lang="vi-VN" sz="1600" dirty="0">
                <a:latin typeface="Times New Roman" panose="02020603050405020304" pitchFamily="18" charset="0"/>
                <a:cs typeface="Times New Roman" panose="02020603050405020304" pitchFamily="18" charset="0"/>
              </a:rPr>
              <a:t>6. Xây dựng API </a:t>
            </a:r>
            <a:r>
              <a:rPr lang="vi-VN" sz="1600" dirty="0" err="1">
                <a:latin typeface="Times New Roman" panose="02020603050405020304" pitchFamily="18" charset="0"/>
                <a:cs typeface="Times New Roman" panose="02020603050405020304" pitchFamily="18" charset="0"/>
              </a:rPr>
              <a:t>Restful</a:t>
            </a:r>
            <a:endParaRPr lang="vi-V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Tách </a:t>
            </a:r>
            <a:r>
              <a:rPr lang="vi-VN" sz="1600" dirty="0" err="1">
                <a:latin typeface="Times New Roman" panose="02020603050405020304" pitchFamily="18" charset="0"/>
                <a:cs typeface="Times New Roman" panose="02020603050405020304" pitchFamily="18" charset="0"/>
              </a:rPr>
              <a:t>front-end</a:t>
            </a:r>
            <a:r>
              <a:rPr lang="vi-VN" sz="1600" dirty="0">
                <a:latin typeface="Times New Roman" panose="02020603050405020304" pitchFamily="18" charset="0"/>
                <a:cs typeface="Times New Roman" panose="02020603050405020304" pitchFamily="18" charset="0"/>
              </a:rPr>
              <a:t> và </a:t>
            </a:r>
            <a:r>
              <a:rPr lang="vi-VN" sz="1600" dirty="0" err="1">
                <a:latin typeface="Times New Roman" panose="02020603050405020304" pitchFamily="18" charset="0"/>
                <a:cs typeface="Times New Roman" panose="02020603050405020304" pitchFamily="18" charset="0"/>
              </a:rPr>
              <a:t>back-end</a:t>
            </a:r>
            <a:r>
              <a:rPr lang="vi-VN" sz="1600" dirty="0">
                <a:latin typeface="Times New Roman" panose="02020603050405020304" pitchFamily="18" charset="0"/>
                <a:cs typeface="Times New Roman" panose="02020603050405020304" pitchFamily="18" charset="0"/>
              </a:rPr>
              <a:t> rõ ràng để phát triển thành ứng dụng </a:t>
            </a:r>
            <a:r>
              <a:rPr lang="vi-VN" sz="1600" dirty="0" err="1">
                <a:latin typeface="Times New Roman" panose="02020603050405020304" pitchFamily="18" charset="0"/>
                <a:cs typeface="Times New Roman" panose="02020603050405020304" pitchFamily="18" charset="0"/>
              </a:rPr>
              <a:t>mobile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Flutter</a:t>
            </a:r>
            <a:r>
              <a:rPr lang="vi-VN" sz="1600" dirty="0">
                <a:latin typeface="Times New Roman" panose="02020603050405020304" pitchFamily="18" charset="0"/>
                <a:cs typeface="Times New Roman" panose="02020603050405020304" pitchFamily="18" charset="0"/>
              </a:rPr>
              <a:t>/</a:t>
            </a:r>
            <a:r>
              <a:rPr lang="vi-VN" sz="1600" dirty="0" err="1">
                <a:latin typeface="Times New Roman" panose="02020603050405020304" pitchFamily="18" charset="0"/>
                <a:cs typeface="Times New Roman" panose="02020603050405020304" pitchFamily="18" charset="0"/>
              </a:rPr>
              <a:t>React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Native</a:t>
            </a:r>
            <a:r>
              <a:rPr lang="vi-V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Cho phép tích hợp với các nền tảng khác hoặc hệ thống quản lý lớn hơn.</a:t>
            </a:r>
          </a:p>
          <a:p>
            <a:pPr>
              <a:buNone/>
            </a:pPr>
            <a:r>
              <a:rPr lang="vi-VN" sz="1600" dirty="0">
                <a:latin typeface="Times New Roman" panose="02020603050405020304" pitchFamily="18" charset="0"/>
                <a:cs typeface="Times New Roman" panose="02020603050405020304" pitchFamily="18" charset="0"/>
              </a:rPr>
              <a:t>7. Tích hợp đăng nhập xã hội</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Hỗ trợ đăng nhập qua </a:t>
            </a:r>
            <a:r>
              <a:rPr lang="vi-VN" sz="1600" dirty="0" err="1">
                <a:latin typeface="Times New Roman" panose="02020603050405020304" pitchFamily="18" charset="0"/>
                <a:cs typeface="Times New Roman" panose="02020603050405020304" pitchFamily="18" charset="0"/>
              </a:rPr>
              <a:t>Google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Facebook</a:t>
            </a:r>
            <a:r>
              <a:rPr lang="vi-VN" sz="1600" dirty="0">
                <a:latin typeface="Times New Roman" panose="02020603050405020304" pitchFamily="18" charset="0"/>
                <a:cs typeface="Times New Roman" panose="02020603050405020304" pitchFamily="18" charset="0"/>
              </a:rPr>
              <a:t> giúp đơn giản hóa quy trình đăng nhập.</a:t>
            </a:r>
          </a:p>
          <a:p>
            <a:pPr>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Tăng tỷ lệ giữ chân người dùng.</a:t>
            </a:r>
          </a:p>
        </p:txBody>
      </p:sp>
    </p:spTree>
    <p:extLst>
      <p:ext uri="{BB962C8B-B14F-4D97-AF65-F5344CB8AC3E}">
        <p14:creationId xmlns:p14="http://schemas.microsoft.com/office/powerpoint/2010/main" val="284388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154</TotalTime>
  <Words>1153</Words>
  <Application>Microsoft Office PowerPoint</Application>
  <PresentationFormat>Màn hình rộng</PresentationFormat>
  <Paragraphs>65</Paragraphs>
  <Slides>10</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Arial</vt:lpstr>
      <vt:lpstr>Corbel</vt:lpstr>
      <vt:lpstr>Times New Roman</vt:lpstr>
      <vt:lpstr>Wingdings</vt:lpstr>
      <vt:lpstr>Parallax</vt:lpstr>
      <vt:lpstr>CHUYÊN ĐỀ 1 </vt:lpstr>
      <vt:lpstr>Giới Thiệu Vấn Đề</vt:lpstr>
      <vt:lpstr>Bản trình bày PowerPoint</vt:lpstr>
      <vt:lpstr>Bản trình bày PowerPoint</vt:lpstr>
      <vt:lpstr>Bản trình bày PowerPoint</vt:lpstr>
      <vt:lpstr>Công nghệ và công cụ sử dụng trong hệ thống điểm danh  1. Backend Framework Flask: Framework web Python nhẹ, dùng để xây dựng các API và xử lý logic phía máy chủ. SQLite: Cơ sở dữ liệu quan hệ đơn giản, dễ triển khai, dùng để lưu thông tin người dùng, sản phẩm, đơn hàng và danh mục. 2. Giao diện người dùng (Frontend) HTML/CSS/Bootstrap: Ngôn ngữ đánh dấu và định dạng giao diện người dùng; Bootstrap giúp thiết kế giao diện responsive, thân thiện với người dùng. JavaScript: Tạo hiệu ứng tương tác trên trang web, ví dụ như xử lý giỏ hàng, cập nhật số lượng sản phẩm và hiển thị modal. 3. Xử lý dữ liệu Python (Core): Ngôn ngữ chính cho toàn bộ xử lý logic, từ xử lý form đến truy vấn dữ liệu và tính toán tổng đơn hàng. Datetime: Quản lý thời gian tạo đơn hàng, tính báo cáo doanh thu ngày/tháng/năm. 4. Công cụ hỗ trợ phát triển VS Code: Môi trường lập trình chính. Postman: Kiểm thử API, kiểm tra dữ liệu gửi và nhận. Git + GitHub: Quản lý phiên bản mã nguồn. DB Browser for SQLite: Giao diện trực quan để kiểm tra dữ liệu trong cơ sở dữ liệu. </vt:lpstr>
      <vt:lpstr>Bản trình bày PowerPoint</vt:lpstr>
      <vt:lpstr>Bản trình bày PowerPoint</vt:lpstr>
      <vt:lpstr>HƯỚNG PHÁT TRIỂN </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Võ Mai Hưng Thịnh</dc:creator>
  <cp:lastModifiedBy>Hưng Hàn</cp:lastModifiedBy>
  <cp:revision>18</cp:revision>
  <dcterms:created xsi:type="dcterms:W3CDTF">2025-03-19T06:40:50Z</dcterms:created>
  <dcterms:modified xsi:type="dcterms:W3CDTF">2025-05-10T15:34:40Z</dcterms:modified>
</cp:coreProperties>
</file>