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67" r:id="rId14"/>
    <p:sldId id="268" r:id="rId15"/>
    <p:sldId id="269" r:id="rId16"/>
    <p:sldId id="279" r:id="rId17"/>
    <p:sldId id="280" r:id="rId18"/>
    <p:sldId id="281" r:id="rId19"/>
    <p:sldId id="274" r:id="rId20"/>
    <p:sldId id="275" r:id="rId21"/>
    <p:sldId id="276" r:id="rId22"/>
    <p:sldId id="277" r:id="rId23"/>
    <p:sldId id="278" r:id="rId24"/>
    <p:sldId id="270" r:id="rId25"/>
    <p:sldId id="271" r:id="rId26"/>
    <p:sldId id="272" r:id="rId27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6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691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99660" y="2264603"/>
            <a:ext cx="73316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Web Bán Thiết Bị Gaming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799660" y="331354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Tiểu luận kết thúc môn học Chuyên đề 1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799660" y="393159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Sinh viên: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Nguyễn Kỳ Quang, Trần Minh Huân, Trầm Gia Nguyên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799660" y="4582830"/>
            <a:ext cx="7556421" cy="14976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Giảng</a:t>
            </a: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b="1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viên</a:t>
            </a: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: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vi-VN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Nguyễn Thanh Sơn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vi-VN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	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   </a:t>
            </a:r>
            <a:r>
              <a:rPr lang="vi-VN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Dương Anh Tuấn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vi-VN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	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   </a:t>
            </a:r>
            <a:r>
              <a:rPr lang="vi-VN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Hồ Ngọc Giàu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vi-VN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	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   </a:t>
            </a:r>
            <a:r>
              <a:rPr lang="vi-VN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Nguyễn Hữu Quyền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2" name="Picture 11" descr="A video game controller with a blue and green background&#10;&#10;AI-generated content may be incorrect.">
            <a:extLst>
              <a:ext uri="{FF2B5EF4-FFF2-40B4-BE49-F238E27FC236}">
                <a16:creationId xmlns:a16="http://schemas.microsoft.com/office/drawing/2014/main" id="{78CBE15F-F027-F0B0-0886-D61B53DE0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516" y="1546163"/>
            <a:ext cx="5496674" cy="54966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035254"/>
            <a:ext cx="63099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Chi tiết Use Case 3 &amp; 4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084195"/>
            <a:ext cx="1134070" cy="174914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3311009"/>
            <a:ext cx="40811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Use Case 3: Quản lý giỏ hàng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80142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Thêm, sửa, xóa sản phẩm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2268022" y="424362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Xác nhận thanh toán đơn hàng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833342"/>
            <a:ext cx="1134070" cy="136088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268022" y="5060156"/>
            <a:ext cx="332684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Use Case 4: Thanh toán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2268022" y="555057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Xác nhận đơn hàng và thực hiện thanh toán</a:t>
            </a:r>
            <a:endParaRPr lang="en-US" sz="1750" dirty="0"/>
          </a:p>
        </p:txBody>
      </p:sp>
      <p:pic>
        <p:nvPicPr>
          <p:cNvPr id="11" name="Picture 10" descr="A diagram of a diagram&#10;&#10;AI-generated content may be incorrect.">
            <a:extLst>
              <a:ext uri="{FF2B5EF4-FFF2-40B4-BE49-F238E27FC236}">
                <a16:creationId xmlns:a16="http://schemas.microsoft.com/office/drawing/2014/main" id="{C34312E2-3063-C91A-55B4-0471E9F65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8648" y="0"/>
            <a:ext cx="7381752" cy="3560129"/>
          </a:xfrm>
          <a:prstGeom prst="rect">
            <a:avLst/>
          </a:prstGeom>
        </p:spPr>
      </p:pic>
      <p:pic>
        <p:nvPicPr>
          <p:cNvPr id="12" name="Picture 11" descr="A diagram of a diagram&#10;&#10;AI-generated content may be incorrect.">
            <a:extLst>
              <a:ext uri="{FF2B5EF4-FFF2-40B4-BE49-F238E27FC236}">
                <a16:creationId xmlns:a16="http://schemas.microsoft.com/office/drawing/2014/main" id="{F45D4798-E8A2-EA30-4B1B-42BBF8E728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3965" y="4685825"/>
            <a:ext cx="7404380" cy="35601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76729" y="179458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Cấu trúc dữ liệu hệ thống bán hàng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4276729" y="355229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Cơ sở dữ liệu chính: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4276729" y="417035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Bảng Sản phẩm lưu trữ thông tin chi tiết sản phẩm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4276729" y="478840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Bảng Người dùng chứa dữ liệu đăng nhập và thông tin cá nhân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276729" y="540646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Bảng Đơn hàng quản lý trạng thái và lịch sử mua hàng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2FDA64-3F83-1272-678A-A86EBF4B4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0100"/>
            <a:ext cx="14630400" cy="59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54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00658" y="231916"/>
            <a:ext cx="118089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Thiết kế giao diện người dùng và quản trị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00658" y="1507671"/>
            <a:ext cx="30806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Giao diện người dùng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1800658" y="208881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Hiển thị sản phẩm đa dạng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800658" y="25310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Giỏ hàng tiện lợi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800658" y="297321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Tin tức và khuyến mãi hấp dẫn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8606389" y="15076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Giao diện quản trị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606389" y="208881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Quản lý sản phẩm hiệu quả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8606389" y="253101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Theo dõi đơn hàng chính xác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8606389" y="297321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Báo cáo và thống kê chi tiết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84B82E-EC8F-2DF7-9DC7-1D3A72A79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94312"/>
            <a:ext cx="5582345" cy="44352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C2E026-1DCB-4204-46A8-7DD8AED29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447" y="4202131"/>
            <a:ext cx="8785953" cy="40274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71913" y="324334"/>
            <a:ext cx="75539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Quy trình phát triển dự án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371913" y="137327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456983" y="141578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109029" y="1451142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Phân tích yêu cầu &amp; thiết kế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109029" y="2295890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Xác định chức năng và kiến trúc hệ thống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814016" y="137327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4899086" y="141578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551131" y="1451142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Phát triển frontend và backend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551131" y="2295890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Xây dựng giao diện và xử lý dữ liệu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256118" y="137327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9341188" y="141578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9993234" y="14511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Kiểm thử và tối ưu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9993234" y="1941560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Đảm bảo chất lượng và hiệu năng</a:t>
            </a:r>
            <a:endParaRPr lang="en-US" sz="17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A70EBE2-C7FE-7A36-7871-EFA87514F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5" y="3333847"/>
            <a:ext cx="9640755" cy="149723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115DB57-E96A-F2BF-E24F-7E223A39E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890" y="5226800"/>
            <a:ext cx="10666667" cy="124761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89D386F-4EE6-F34E-2169-9E43A805A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463" y="6981983"/>
            <a:ext cx="10724938" cy="12476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36989" y="181543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Kết quả thực hiện và thành tựu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3536989" y="3573151"/>
            <a:ext cx="7556421" cy="1322189"/>
          </a:xfrm>
          <a:prstGeom prst="roundRect">
            <a:avLst>
              <a:gd name="adj" fmla="val 15440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3771423" y="3807585"/>
            <a:ext cx="29471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Hoàn thiện hệ thống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771423" y="4298003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Toàn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bộ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các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chức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năng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cơ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bản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của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một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trang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web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thương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mại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điện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tử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536989" y="5122154"/>
            <a:ext cx="7556421" cy="1322189"/>
          </a:xfrm>
          <a:prstGeom prst="roundRect">
            <a:avLst>
              <a:gd name="adj" fmla="val 15440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3771423" y="53565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Quản trị toàn diện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3771423" y="5847006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Quản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lý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được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toàn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bộ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thông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tin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trên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web</a:t>
            </a:r>
            <a:endParaRPr lang="en-US" sz="17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89867" y="403912"/>
            <a:ext cx="80935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0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Container Hóa Kiến Trúc Ứng Dụng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2189868" y="1452853"/>
            <a:ext cx="103613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Backend Django API RESTful đóng gói trong container.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189868" y="2070906"/>
            <a:ext cx="103613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Admin Panel và Frontend React chạy trên Nginx.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2189868" y="2688959"/>
            <a:ext cx="103613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PostgreSQL lưu trữ dữ liệu bền bỉ trong volume.</a:t>
            </a: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06FEC6-86BB-8CC0-60F6-E55B7BFEC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52814"/>
            <a:ext cx="14630400" cy="46767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84753" y="2722381"/>
            <a:ext cx="93035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Quản Lý Cấu Hình Trong Docker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884753" y="377132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621869" y="38491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Biến môi trường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21869" y="4339607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Cấu hình kết nối cơ sở dữ liệu linh hoạt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326856" y="377132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6063971" y="38491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Volume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063971" y="4339607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Bảo toàn dữ liệu PostgreSQL qua restart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768958" y="3771322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0506074" y="38491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Port Forwarding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506074" y="4339607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Ánh xạ cổng container ra máy chủ host</a:t>
            </a:r>
            <a:endParaRPr lang="en-US" sz="17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9825"/>
            <a:ext cx="109970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Tối Ưu Hóa Container &amp; Reverse Proxy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22233"/>
            <a:ext cx="2173724" cy="1306949"/>
          </a:xfrm>
          <a:prstGeom prst="roundRect">
            <a:avLst>
              <a:gd name="adj" fmla="val 15620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1721167" y="3076337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3194328" y="2849047"/>
            <a:ext cx="28160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.dockerignore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339465"/>
            <a:ext cx="28160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Loại bỏ file không cần thiết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913942"/>
            <a:ext cx="10642402" cy="15240"/>
          </a:xfrm>
          <a:prstGeom prst="roundRect">
            <a:avLst>
              <a:gd name="adj" fmla="val 1339536"/>
            </a:avLst>
          </a:prstGeom>
          <a:solidFill>
            <a:srgbClr val="B7D5C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793790" y="4042529"/>
            <a:ext cx="4347567" cy="1306949"/>
          </a:xfrm>
          <a:prstGeom prst="roundRect">
            <a:avLst>
              <a:gd name="adj" fmla="val 15620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2808089" y="4496633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8"/>
          <p:cNvSpPr/>
          <p:nvPr/>
        </p:nvSpPr>
        <p:spPr>
          <a:xfrm>
            <a:off x="5368171" y="4269343"/>
            <a:ext cx="280868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Multi-stage builds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759762"/>
            <a:ext cx="28086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Tạo container nhẹ hiệu quả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1339536"/>
            </a:avLst>
          </a:prstGeom>
          <a:solidFill>
            <a:srgbClr val="B7D5C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1"/>
          <p:cNvSpPr/>
          <p:nvPr/>
        </p:nvSpPr>
        <p:spPr>
          <a:xfrm>
            <a:off x="793790" y="5462826"/>
            <a:ext cx="6521410" cy="1306949"/>
          </a:xfrm>
          <a:prstGeom prst="roundRect">
            <a:avLst>
              <a:gd name="adj" fmla="val 15620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3895011" y="5916930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3"/>
          <p:cNvSpPr/>
          <p:nvPr/>
        </p:nvSpPr>
        <p:spPr>
          <a:xfrm>
            <a:off x="7542014" y="56896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Nginx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180058"/>
            <a:ext cx="35013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Reverse proxy cho frontend React</a:t>
            </a:r>
            <a:endParaRPr lang="en-US" sz="17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073979" y="180141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Kiến trúc Tổng Quan Ứng Dụng Web 3-tier monolithic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073979" y="35591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Ứng dụng 3-tier: Django backend, React frontend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073979" y="41771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Django REST API cung cấp dữ liệu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073979" y="47952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PostgreSQL RDS làm cơ sở dữ liệu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073979" y="541329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Triển khai trên hạ tầng AWS Cloud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B4D19AC-C143-E620-E688-D0CD96316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36" y="857726"/>
            <a:ext cx="6667500" cy="6638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123969"/>
            <a:ext cx="73004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Giới thiệu chung về đề tài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72909"/>
            <a:ext cx="6408063" cy="1685092"/>
          </a:xfrm>
          <a:prstGeom prst="roundRect">
            <a:avLst>
              <a:gd name="adj" fmla="val 1211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8224" y="3407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Tổng quan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897762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Xây dựng website bán thiết bị hỗ trợ chơi game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3172909"/>
            <a:ext cx="6408063" cy="1685092"/>
          </a:xfrm>
          <a:prstGeom prst="roundRect">
            <a:avLst>
              <a:gd name="adj" fmla="val 1211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663101" y="3407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Mục tiêu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63101" y="3897762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Cung cấp sản phẩm gaming chất lượng, giao diện thân thiện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391904" y="622340"/>
            <a:ext cx="7412355" cy="705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Các Dịch Vụ AWS Sử Dụng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3391904" y="1666518"/>
            <a:ext cx="7563564" cy="1315879"/>
          </a:xfrm>
          <a:prstGeom prst="roundRect">
            <a:avLst>
              <a:gd name="adj" fmla="val 15442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3625266" y="1899880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Elastic Beanstalk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3625266" y="2387918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Quản lý backend Django đơn giản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391904" y="3208139"/>
            <a:ext cx="7563564" cy="1315879"/>
          </a:xfrm>
          <a:prstGeom prst="roundRect">
            <a:avLst>
              <a:gd name="adj" fmla="val 15442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3625266" y="3441502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S3 Storage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3625266" y="3929539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Lưu trữ và phục vụ React frontend tĩnh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3391904" y="4749760"/>
            <a:ext cx="7563564" cy="1315879"/>
          </a:xfrm>
          <a:prstGeom prst="roundRect">
            <a:avLst>
              <a:gd name="adj" fmla="val 15442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3625266" y="4983123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RDS PostgreSQL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3625266" y="5471160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Quản lý cơ sở dữ liệu mạnh mẽ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3391904" y="6291382"/>
            <a:ext cx="7563564" cy="1315879"/>
          </a:xfrm>
          <a:prstGeom prst="roundRect">
            <a:avLst>
              <a:gd name="adj" fmla="val 15442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3625266" y="6524744"/>
            <a:ext cx="3253621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CloudFront &amp; Route 53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3625266" y="7012781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CDN và DNS tùy chọn nâng cao hiệu năng</a:t>
            </a:r>
            <a:endParaRPr lang="en-US" sz="17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92836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Triển Khai Backend và Frontend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Elastic Beanstalk quản lý tự động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Server Gunicorn có hiệu năng cao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Tự động scaling theo tải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Build ứng dụng React thành file tĩnh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Tải lên S3 bucket cấu hình hosting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Phục vụ trên CDN nếu cần</a:t>
            </a:r>
            <a:endParaRPr lang="en-US" sz="17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798247" y="162129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Quản Lý Cơ Sở Dữ Liệu và Bảo Mật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3798247" y="337901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4535363" y="3456877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AWS RDS PostgreSQL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4535363" y="4301626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Backup tự động, bảo mật, khả năng mở rộng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718260" y="337901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8455376" y="34568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Bảo mật ứng dụng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455376" y="3947296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CORS Middleware, xác thực JWT, HTTPS/SSL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3798247" y="5481059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4535363" y="55589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Chính sách S3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4535363" y="604934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Quyền truy cập chặt chẽ và kiểm soát lưu trữ</a:t>
            </a:r>
            <a:endParaRPr lang="en-US" sz="175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60151"/>
            <a:ext cx="102781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Giám Sát, Quản Lý và Tối Ưu Chi Phí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35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Giám sát hệ thống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1705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CloudWatch, X-Ray, cảnh báo quan trọng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435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Tối ưu chi phí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01705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Reserved Instances tiết kiệm lâu dài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48221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Auto-scaling giảm lãng phí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526434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S3 Intelligent-Tiering tự động hạng lưu trữ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3435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Theo dõi chi phí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2067" y="401705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AWS Cost Explorer phân tích và báo cáo</a:t>
            </a:r>
            <a:endParaRPr lang="en-US" sz="175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85614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Hạn chế hiện tại của hệ thống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Giao diện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Chưa tối ưu trải nghiệm trên thiết bị di động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Bảo mật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Thiếu mã hóa mật khẩu và xác thực hai lớp</a:t>
            </a:r>
            <a:endParaRPr lang="en-US" sz="175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146590" y="124610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Hướng phát triển và cải tiến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590" y="3003828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620822" y="3230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Tối ưu UX/UI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620822" y="3721060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Cải thiện trải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nghiệm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người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dùng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trên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thiết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bị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di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động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590" y="4364712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620822" y="4591526"/>
            <a:ext cx="29040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Tăng cường bảo mật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620822" y="508194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</a:rPr>
              <a:t>Áp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</a:rPr>
              <a:t>dụng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</a:rPr>
              <a:t>các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</a:rPr>
              <a:t>kĩ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</a:rPr>
              <a:t>thuật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</a:rPr>
              <a:t>mã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</a:rPr>
              <a:t>hóa</a:t>
            </a: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</a:rPr>
              <a:t> </a:t>
            </a:r>
            <a:r>
              <a:rPr lang="en-US" sz="175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</a:rPr>
              <a:t>api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6590" y="5725596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620822" y="5952411"/>
            <a:ext cx="32346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Tính năng thông minh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5620822" y="6442829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Gợi ý sản phẩm, phân tích hành vi người dùng</a:t>
            </a:r>
            <a:endParaRPr lang="en-US" sz="175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070390" y="2448027"/>
            <a:ext cx="747331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Kết luận và bước tiếp theo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4070390" y="3496967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4807506" y="3574834"/>
            <a:ext cx="38952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Hoàn thành yêu cầu cơ bản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4807506" y="406525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Website thương mại điện tử ổn </a:t>
            </a:r>
            <a:r>
              <a:rPr lang="en-US" sz="240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định</a:t>
            </a:r>
            <a:r>
              <a:rPr lang="en-US" sz="24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240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và</a:t>
            </a:r>
            <a:r>
              <a:rPr lang="en-US" sz="24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240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cơ</a:t>
            </a:r>
            <a:r>
              <a:rPr lang="en-US" sz="24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</a:t>
            </a:r>
            <a:r>
              <a:rPr lang="en-US" sz="2400" dirty="0" err="1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bản</a:t>
            </a:r>
            <a:r>
              <a:rPr lang="en-US" sz="24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 đầy đủ chức năng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4070390" y="488178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 sz="2800"/>
          </a:p>
        </p:txBody>
      </p:sp>
      <p:sp>
        <p:nvSpPr>
          <p:cNvPr id="8" name="Text 5"/>
          <p:cNvSpPr/>
          <p:nvPr/>
        </p:nvSpPr>
        <p:spPr>
          <a:xfrm>
            <a:off x="4807506" y="49596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Tiếp tục phát triển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4807506" y="545006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Mở rộng và nâng cao trải nghiệm người dùng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102068" y="207787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Mục tiêu và Tầm nhìn dự án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4102068" y="383559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4839184" y="39134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Nền tảng tiện lợi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4839184" y="440388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Mua sắm thiết bị gaming hiện đại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102068" y="5220414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4839184" y="5298281"/>
            <a:ext cx="34713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Trải nghiệm người dùng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839184" y="578870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Tốc độ tải nhanh, bảo mật cao, giao diện trực quan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44152"/>
            <a:ext cx="87337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Phạm vi và tính năng hệ thống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Phạm vi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Bán hàng trực tuyến thiết bị gaming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Tính năng chính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Quản lý sản phẩm, giỏ hàng, thanh toán trực tuyến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Quản lý người dùng, đơn hàng, báo cáo admin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38985" y="5196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Kiến trúc hệ thống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85" y="114055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32774" y="12355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032774" y="1725980"/>
            <a:ext cx="67626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ReactJS cho giao diện người dùng và admin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793" y="114644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897582" y="12414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897582" y="1731870"/>
            <a:ext cx="67626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Django theo mô hình MVC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170" y="114644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117959" y="12414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Cơ sở dữ liệu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117959" y="1731871"/>
            <a:ext cx="67626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PostgreSQL quản lý sản phẩm, người dùng, đơn hàng</a:t>
            </a:r>
            <a:endParaRPr lang="en-US" sz="175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DEEA302-3C24-01CD-9785-A66F95B164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708914"/>
            <a:ext cx="14630400" cy="55206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44152"/>
            <a:ext cx="107595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Các thành phần chính trong hệ thống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Giao diện người dùng và admin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0199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API kết nối frontend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Quản lý logic nghiệp vụ và dữ liệu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83712" y="2157573"/>
            <a:ext cx="6487909" cy="15947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Chức năng chính của hệ thống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387358" y="4028677"/>
            <a:ext cx="438143" cy="574077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8453231" y="4126036"/>
            <a:ext cx="2434320" cy="39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Người dùng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8775375" y="4633155"/>
            <a:ext cx="5855025" cy="408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Đăng ký, đăng nhập, tìm kiếm, giỏ hàng, thanh toán, đánh giá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387358" y="5413493"/>
            <a:ext cx="438143" cy="574077"/>
          </a:xfrm>
          <a:prstGeom prst="roundRect">
            <a:avLst>
              <a:gd name="adj" fmla="val 40005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8453231" y="5510852"/>
            <a:ext cx="2434320" cy="39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Admin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775375" y="6017971"/>
            <a:ext cx="5855025" cy="408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Quản lý sản phẩm, đơn hàng, thành viên, tin tức, báo cáo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A3051E-A02A-15F5-D84F-02AF0198C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7502"/>
            <a:ext cx="8193383" cy="827710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968963" y="843212"/>
            <a:ext cx="4037983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Mô hình Use Case tổng quát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9968963" y="2600932"/>
            <a:ext cx="2126055" cy="2206585"/>
          </a:xfrm>
          <a:prstGeom prst="roundRect">
            <a:avLst>
              <a:gd name="adj" fmla="val 9252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03397" y="28353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Actors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3397" y="3325784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Admin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03397" y="376798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Sale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0203397" y="421018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Customer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968963" y="5034331"/>
            <a:ext cx="3445701" cy="2206585"/>
          </a:xfrm>
          <a:prstGeom prst="roundRect">
            <a:avLst>
              <a:gd name="adj" fmla="val 9252"/>
            </a:avLst>
          </a:prstGeom>
          <a:solidFill>
            <a:srgbClr val="D1EFE4"/>
          </a:solidFill>
          <a:ln w="7620">
            <a:solidFill>
              <a:srgbClr val="B7D5CA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10203397" y="52687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Use Cases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203397" y="5759183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Đăng ký, đăng nhập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0203397" y="620138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Quản lý giỏ hàng, thanh toán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03397" y="664358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Quản lý đơn hàng, sản phẩm</a:t>
            </a:r>
            <a:endParaRPr lang="en-US" sz="1750" dirty="0"/>
          </a:p>
        </p:txBody>
      </p:sp>
      <p:pic>
        <p:nvPicPr>
          <p:cNvPr id="14" name="Picture 13" descr="A diagram of a company&#10;&#10;AI-generated content may be incorrect.">
            <a:extLst>
              <a:ext uri="{FF2B5EF4-FFF2-40B4-BE49-F238E27FC236}">
                <a16:creationId xmlns:a16="http://schemas.microsoft.com/office/drawing/2014/main" id="{2FAB34E7-2BF9-43B3-6C72-FF94A981D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7722"/>
            <a:ext cx="9592931" cy="758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005245" y="1398238"/>
            <a:ext cx="63099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Chi tiết Use Case 1 &amp; 2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005245" y="26739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Use Case 1: Đăng ký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1005245" y="32551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Khách nhập thông tin tạo tài khoản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005245" y="36973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Hệ thống kiểm tra và lưu dữ liệu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810976" y="2673993"/>
            <a:ext cx="32236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Use Case 2: Đăng nhập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810976" y="32551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Người dùng nhập email và mật khẩu đăng nhập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C19349-575D-0F6A-EE38-1320E7334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78" y="4259602"/>
            <a:ext cx="4832985" cy="2114550"/>
          </a:xfrm>
          <a:prstGeom prst="rect">
            <a:avLst/>
          </a:prstGeom>
        </p:spPr>
      </p:pic>
      <p:pic>
        <p:nvPicPr>
          <p:cNvPr id="9" name="Picture 8" descr="A diagram of a diagram&#10;&#10;AI-generated content may be incorrect.">
            <a:extLst>
              <a:ext uri="{FF2B5EF4-FFF2-40B4-BE49-F238E27FC236}">
                <a16:creationId xmlns:a16="http://schemas.microsoft.com/office/drawing/2014/main" id="{6139E8CC-12B9-0E57-17F3-FB57D8839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976" y="4259602"/>
            <a:ext cx="4832985" cy="20290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1052</Words>
  <Application>Microsoft Office PowerPoint</Application>
  <PresentationFormat>Custom</PresentationFormat>
  <Paragraphs>193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Geist</vt:lpstr>
      <vt:lpstr>Noto Serif SC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TRẦM GIA NGUYÊN</cp:lastModifiedBy>
  <cp:revision>3</cp:revision>
  <dcterms:created xsi:type="dcterms:W3CDTF">2025-05-10T16:53:00Z</dcterms:created>
  <dcterms:modified xsi:type="dcterms:W3CDTF">2025-05-12T03:16:43Z</dcterms:modified>
</cp:coreProperties>
</file>