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3" r:id="rId17"/>
    <p:sldId id="264" r:id="rId18"/>
    <p:sldId id="265" r:id="rId19"/>
    <p:sldId id="266" r:id="rId20"/>
    <p:sldId id="267" r:id="rId21"/>
  </p:sldIdLst>
  <p:sldSz cx="18288000" cy="10287000"/>
  <p:notesSz cx="6858000" cy="9144000"/>
  <p:embeddedFontLst>
    <p:embeddedFont>
      <p:font typeface="Arimo" panose="020B0604020202020204" charset="0"/>
      <p:regular r:id="rId22"/>
    </p:embeddedFont>
    <p:embeddedFont>
      <p:font typeface="Arimo Bold" panose="020B0604020202020204" charset="0"/>
      <p:regular r:id="rId23"/>
    </p:embeddedFont>
    <p:embeddedFont>
      <p:font typeface="Clear Sans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432890">
            <a:off x="15633874" y="2828175"/>
            <a:ext cx="1525575" cy="1332871"/>
          </a:xfrm>
          <a:custGeom>
            <a:avLst/>
            <a:gdLst/>
            <a:ahLst/>
            <a:cxnLst/>
            <a:rect l="l" t="t" r="r" b="b"/>
            <a:pathLst>
              <a:path w="1525575" h="1332871">
                <a:moveTo>
                  <a:pt x="0" y="0"/>
                </a:moveTo>
                <a:lnTo>
                  <a:pt x="1525575" y="0"/>
                </a:lnTo>
                <a:lnTo>
                  <a:pt x="1525575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08236" y="1028700"/>
            <a:ext cx="14688425" cy="8487775"/>
          </a:xfrm>
          <a:custGeom>
            <a:avLst/>
            <a:gdLst/>
            <a:ahLst/>
            <a:cxnLst/>
            <a:rect l="l" t="t" r="r" b="b"/>
            <a:pathLst>
              <a:path w="14688425" h="8487775">
                <a:moveTo>
                  <a:pt x="0" y="0"/>
                </a:moveTo>
                <a:lnTo>
                  <a:pt x="14688425" y="0"/>
                </a:lnTo>
                <a:lnTo>
                  <a:pt x="14688425" y="8487775"/>
                </a:lnTo>
                <a:lnTo>
                  <a:pt x="0" y="8487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78519" y="1070219"/>
            <a:ext cx="1101991" cy="1045871"/>
          </a:xfrm>
          <a:custGeom>
            <a:avLst/>
            <a:gdLst/>
            <a:ahLst/>
            <a:cxnLst/>
            <a:rect l="l" t="t" r="r" b="b"/>
            <a:pathLst>
              <a:path w="1101991" h="1045871">
                <a:moveTo>
                  <a:pt x="0" y="0"/>
                </a:moveTo>
                <a:lnTo>
                  <a:pt x="1101991" y="0"/>
                </a:lnTo>
                <a:lnTo>
                  <a:pt x="1101991" y="1045871"/>
                </a:lnTo>
                <a:lnTo>
                  <a:pt x="0" y="1045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678766" y="1906656"/>
            <a:ext cx="2502028" cy="1339529"/>
          </a:xfrm>
          <a:custGeom>
            <a:avLst/>
            <a:gdLst/>
            <a:ahLst/>
            <a:cxnLst/>
            <a:rect l="l" t="t" r="r" b="b"/>
            <a:pathLst>
              <a:path w="2502028" h="1339529">
                <a:moveTo>
                  <a:pt x="0" y="0"/>
                </a:moveTo>
                <a:lnTo>
                  <a:pt x="2502028" y="0"/>
                </a:lnTo>
                <a:lnTo>
                  <a:pt x="2502028" y="1339529"/>
                </a:lnTo>
                <a:lnTo>
                  <a:pt x="0" y="13395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714091" y="1277958"/>
            <a:ext cx="2027125" cy="2216653"/>
          </a:xfrm>
          <a:custGeom>
            <a:avLst/>
            <a:gdLst/>
            <a:ahLst/>
            <a:cxnLst/>
            <a:rect l="l" t="t" r="r" b="b"/>
            <a:pathLst>
              <a:path w="2027125" h="2216653">
                <a:moveTo>
                  <a:pt x="0" y="0"/>
                </a:moveTo>
                <a:lnTo>
                  <a:pt x="2027125" y="0"/>
                </a:lnTo>
                <a:lnTo>
                  <a:pt x="2027125" y="2216653"/>
                </a:lnTo>
                <a:lnTo>
                  <a:pt x="0" y="22166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911163" y="1028700"/>
            <a:ext cx="2037234" cy="1468147"/>
          </a:xfrm>
          <a:custGeom>
            <a:avLst/>
            <a:gdLst/>
            <a:ahLst/>
            <a:cxnLst/>
            <a:rect l="l" t="t" r="r" b="b"/>
            <a:pathLst>
              <a:path w="2037234" h="1468147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657045" y="1223859"/>
            <a:ext cx="16973910" cy="4541503"/>
            <a:chOff x="0" y="0"/>
            <a:chExt cx="22631880" cy="6055338"/>
          </a:xfrm>
        </p:grpSpPr>
        <p:sp>
          <p:nvSpPr>
            <p:cNvPr id="9" name="TextBox 9"/>
            <p:cNvSpPr txBox="1"/>
            <p:nvPr/>
          </p:nvSpPr>
          <p:spPr>
            <a:xfrm>
              <a:off x="0" y="104775"/>
              <a:ext cx="22631880" cy="41708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100"/>
                </a:lnSpc>
              </a:pPr>
              <a:r>
                <a:rPr lang="en-US" sz="11000" b="1">
                  <a:solidFill>
                    <a:srgbClr val="000000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MÔN: CHUYÊN ĐỀ</a:t>
              </a:r>
            </a:p>
            <a:p>
              <a:pPr algn="ctr">
                <a:lnSpc>
                  <a:spcPts val="12100"/>
                </a:lnSpc>
              </a:pPr>
              <a:endParaRPr lang="en-US" sz="11000" b="1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083404" y="4427621"/>
              <a:ext cx="16465072" cy="1627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ĐỀ TÀI: XÂY DỰNG  WEBSITE BÁN ĐỒ CHO THÚ CƯNG DBL SHOP</a:t>
              </a:r>
            </a:p>
          </p:txBody>
        </p:sp>
      </p:grpSp>
      <p:sp>
        <p:nvSpPr>
          <p:cNvPr id="11" name="Freeform 11"/>
          <p:cNvSpPr/>
          <p:nvPr/>
        </p:nvSpPr>
        <p:spPr>
          <a:xfrm rot="7925507">
            <a:off x="945449" y="8056054"/>
            <a:ext cx="1525575" cy="1332871"/>
          </a:xfrm>
          <a:custGeom>
            <a:avLst/>
            <a:gdLst/>
            <a:ahLst/>
            <a:cxnLst/>
            <a:rect l="l" t="t" r="r" b="b"/>
            <a:pathLst>
              <a:path w="1525575" h="1332871">
                <a:moveTo>
                  <a:pt x="0" y="0"/>
                </a:moveTo>
                <a:lnTo>
                  <a:pt x="1525574" y="0"/>
                </a:lnTo>
                <a:lnTo>
                  <a:pt x="1525574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2846079">
            <a:off x="16571302" y="5960275"/>
            <a:ext cx="930350" cy="882971"/>
          </a:xfrm>
          <a:custGeom>
            <a:avLst/>
            <a:gdLst/>
            <a:ahLst/>
            <a:cxnLst/>
            <a:rect l="l" t="t" r="r" b="b"/>
            <a:pathLst>
              <a:path w="930350" h="882971">
                <a:moveTo>
                  <a:pt x="0" y="0"/>
                </a:moveTo>
                <a:lnTo>
                  <a:pt x="930349" y="0"/>
                </a:lnTo>
                <a:lnTo>
                  <a:pt x="930349" y="882971"/>
                </a:lnTo>
                <a:lnTo>
                  <a:pt x="0" y="882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2080510" y="7049984"/>
            <a:ext cx="9712238" cy="2107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38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Thành </a:t>
            </a:r>
            <a:r>
              <a:rPr lang="en-US" sz="2999" spc="38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viên</a:t>
            </a:r>
            <a:r>
              <a:rPr lang="en-US" sz="2999" spc="38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  <a:p>
            <a:pPr algn="l">
              <a:lnSpc>
                <a:spcPts val="4199"/>
              </a:lnSpc>
            </a:pPr>
            <a:r>
              <a:rPr lang="en-US" sz="2999" spc="38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Ngô </a:t>
            </a:r>
            <a:r>
              <a:rPr lang="en-US" sz="2999" spc="3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Mạnh Khang-22050055</a:t>
            </a:r>
            <a:endParaRPr lang="en-US" sz="2999" spc="38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4199"/>
              </a:lnSpc>
            </a:pPr>
            <a:r>
              <a:rPr lang="en-US" sz="2999" spc="38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Đoàn Ngọc  Phan Trường-22050053</a:t>
            </a:r>
          </a:p>
          <a:p>
            <a:pPr marL="0" lvl="0" indent="0" algn="l">
              <a:lnSpc>
                <a:spcPts val="4199"/>
              </a:lnSpc>
            </a:pPr>
            <a:r>
              <a:rPr lang="en-US" sz="2999" spc="38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Nguyễn Văn Hoàng -22050073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207598-E516-040F-D681-C045FC24648E}"/>
              </a:ext>
            </a:extLst>
          </p:cNvPr>
          <p:cNvSpPr txBox="1"/>
          <p:nvPr/>
        </p:nvSpPr>
        <p:spPr>
          <a:xfrm>
            <a:off x="5867400" y="723900"/>
            <a:ext cx="5257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000" dirty="0">
                <a:latin typeface="+mj-lt"/>
              </a:rPr>
              <a:t>Cấu trúc thư mục</a:t>
            </a:r>
            <a:endParaRPr lang="en-US" sz="50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0DC2D-8C07-3823-3E3B-E32FC18EE39A}"/>
              </a:ext>
            </a:extLst>
          </p:cNvPr>
          <p:cNvSpPr txBox="1"/>
          <p:nvPr/>
        </p:nvSpPr>
        <p:spPr>
          <a:xfrm>
            <a:off x="2438400" y="1943100"/>
            <a:ext cx="120396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/controllers     //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/routes          //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/models          // mongoose schema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/middleware      //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/config/db.js    //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server.js        // file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5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AAA95E-951B-B317-3AFD-420441B545F8}"/>
              </a:ext>
            </a:extLst>
          </p:cNvPr>
          <p:cNvSpPr txBox="1"/>
          <p:nvPr/>
        </p:nvSpPr>
        <p:spPr>
          <a:xfrm>
            <a:off x="685800" y="571500"/>
            <a:ext cx="7772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-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5B4A-4D24-96A9-F777-9FC5E0C4128F}"/>
              </a:ext>
            </a:extLst>
          </p:cNvPr>
          <p:cNvSpPr>
            <a:spLocks noGrp="1"/>
          </p:cNvSpPr>
          <p:nvPr/>
        </p:nvSpPr>
        <p:spPr>
          <a:xfrm>
            <a:off x="5029200" y="28805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POST /</a:t>
            </a:r>
            <a:r>
              <a:rPr dirty="0" err="1"/>
              <a:t>api</a:t>
            </a:r>
            <a:r>
              <a:rPr dirty="0"/>
              <a:t>/auth/register - </a:t>
            </a:r>
            <a:r>
              <a:rPr dirty="0" err="1"/>
              <a:t>Tạo</a:t>
            </a:r>
            <a:r>
              <a:rPr dirty="0"/>
              <a:t> </a:t>
            </a:r>
            <a:r>
              <a:rPr dirty="0" err="1"/>
              <a:t>tài</a:t>
            </a:r>
            <a:r>
              <a:rPr dirty="0"/>
              <a:t> </a:t>
            </a:r>
            <a:r>
              <a:rPr dirty="0" err="1"/>
              <a:t>khoản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, hash </a:t>
            </a:r>
            <a:r>
              <a:rPr dirty="0" err="1"/>
              <a:t>mật</a:t>
            </a:r>
            <a:r>
              <a:rPr dirty="0"/>
              <a:t> </a:t>
            </a:r>
            <a:r>
              <a:rPr dirty="0" err="1"/>
              <a:t>khẩu</a:t>
            </a:r>
            <a:r>
              <a:rPr dirty="0"/>
              <a:t> </a:t>
            </a:r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bcrypt</a:t>
            </a:r>
            <a:endParaRPr dirty="0"/>
          </a:p>
          <a:p>
            <a:r>
              <a:rPr dirty="0"/>
              <a:t>POST /</a:t>
            </a:r>
            <a:r>
              <a:rPr dirty="0" err="1"/>
              <a:t>api</a:t>
            </a:r>
            <a:r>
              <a:rPr dirty="0"/>
              <a:t>/auth/login - </a:t>
            </a:r>
            <a:r>
              <a:rPr dirty="0" err="1"/>
              <a:t>Kiểm</a:t>
            </a:r>
            <a:r>
              <a:rPr dirty="0"/>
              <a:t> </a:t>
            </a:r>
            <a:r>
              <a:rPr dirty="0" err="1"/>
              <a:t>tra</a:t>
            </a:r>
            <a:r>
              <a:rPr dirty="0"/>
              <a:t> </a:t>
            </a:r>
            <a:r>
              <a:rPr dirty="0" err="1"/>
              <a:t>tài</a:t>
            </a:r>
            <a:r>
              <a:rPr dirty="0"/>
              <a:t> </a:t>
            </a:r>
            <a:r>
              <a:rPr dirty="0" err="1"/>
              <a:t>khoản</a:t>
            </a:r>
            <a:r>
              <a:rPr dirty="0"/>
              <a:t>, </a:t>
            </a:r>
            <a:r>
              <a:rPr dirty="0" err="1"/>
              <a:t>tạo</a:t>
            </a:r>
            <a:r>
              <a:rPr dirty="0"/>
              <a:t> JWT</a:t>
            </a:r>
          </a:p>
          <a:p>
            <a:r>
              <a:rPr dirty="0" err="1"/>
              <a:t>Trả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token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thông</a:t>
            </a:r>
            <a:r>
              <a:rPr dirty="0"/>
              <a:t> tin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dùng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589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87D7B5-AD05-498E-64C0-09131219F154}"/>
              </a:ext>
            </a:extLst>
          </p:cNvPr>
          <p:cNvSpPr txBox="1"/>
          <p:nvPr/>
        </p:nvSpPr>
        <p:spPr>
          <a:xfrm>
            <a:off x="4495800" y="571500"/>
            <a:ext cx="6934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Các API </a:t>
            </a:r>
            <a:r>
              <a:rPr lang="en-US" sz="5000" dirty="0" err="1"/>
              <a:t>chính</a:t>
            </a:r>
            <a:r>
              <a:rPr lang="en-US" sz="5000" dirty="0"/>
              <a:t> </a:t>
            </a:r>
            <a:r>
              <a:rPr lang="en-US" sz="5000" dirty="0" err="1"/>
              <a:t>khác</a:t>
            </a:r>
            <a:endParaRPr lang="en-US" sz="5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7D0F90-C6C8-9FD1-C49B-BBD8746FD50E}"/>
              </a:ext>
            </a:extLst>
          </p:cNvPr>
          <p:cNvSpPr>
            <a:spLocks noGrp="1"/>
          </p:cNvSpPr>
          <p:nvPr/>
        </p:nvSpPr>
        <p:spPr>
          <a:xfrm>
            <a:off x="5029200" y="28805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/api/products - Thêm, sửa, xóa, xem sản phẩm</a:t>
            </a:r>
          </a:p>
          <a:p>
            <a:r>
              <a:t>/api/cart - Thêm/sửa/xóa giỏ hàng</a:t>
            </a:r>
          </a:p>
          <a:p>
            <a:r>
              <a:t>/api/orders - Đặt hàng, xem đơn</a:t>
            </a:r>
          </a:p>
          <a:p>
            <a:r>
              <a:t>Tất cả endpoint bảo vệ bằng middleware xác thực</a:t>
            </a:r>
          </a:p>
        </p:txBody>
      </p:sp>
    </p:spTree>
    <p:extLst>
      <p:ext uri="{BB962C8B-B14F-4D97-AF65-F5344CB8AC3E}">
        <p14:creationId xmlns:p14="http://schemas.microsoft.com/office/powerpoint/2010/main" val="1250915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A351DA-D0C4-FA15-FBEA-C52A3ABA895D}"/>
              </a:ext>
            </a:extLst>
          </p:cNvPr>
          <p:cNvSpPr txBox="1"/>
          <p:nvPr/>
        </p:nvSpPr>
        <p:spPr>
          <a:xfrm>
            <a:off x="3733800" y="1028700"/>
            <a:ext cx="1203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Công </a:t>
            </a:r>
            <a:r>
              <a:rPr lang="en-US" sz="5000" dirty="0" err="1"/>
              <a:t>cụ</a:t>
            </a:r>
            <a:r>
              <a:rPr lang="en-US" sz="5000" dirty="0"/>
              <a:t> &amp; Quy </a:t>
            </a:r>
            <a:r>
              <a:rPr lang="en-US" sz="5000" dirty="0" err="1"/>
              <a:t>trình</a:t>
            </a:r>
            <a:r>
              <a:rPr lang="en-US" sz="5000" dirty="0"/>
              <a:t> </a:t>
            </a:r>
            <a:r>
              <a:rPr lang="en-US" sz="5000" dirty="0" err="1"/>
              <a:t>phát</a:t>
            </a:r>
            <a:r>
              <a:rPr lang="en-US" sz="5000" dirty="0"/>
              <a:t> </a:t>
            </a:r>
            <a:r>
              <a:rPr lang="en-US" sz="5000" dirty="0" err="1"/>
              <a:t>triển</a:t>
            </a: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C3A4C-CB1C-7237-D015-DBF1B754ED22}"/>
              </a:ext>
            </a:extLst>
          </p:cNvPr>
          <p:cNvSpPr>
            <a:spLocks noGrp="1"/>
          </p:cNvSpPr>
          <p:nvPr/>
        </p:nvSpPr>
        <p:spPr>
          <a:xfrm>
            <a:off x="5029200" y="28805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Test API: Postman</a:t>
            </a:r>
          </a:p>
          <a:p>
            <a:r>
              <a:t>Quản lý môi trường: dotenv</a:t>
            </a:r>
          </a:p>
          <a:p>
            <a:r>
              <a:t>Bảo mật mật khẩu: bcrypt</a:t>
            </a:r>
          </a:p>
          <a:p>
            <a:r>
              <a:t>Xử lý lỗi và phản hồi rõ ràng</a:t>
            </a:r>
          </a:p>
        </p:txBody>
      </p:sp>
    </p:spTree>
    <p:extLst>
      <p:ext uri="{BB962C8B-B14F-4D97-AF65-F5344CB8AC3E}">
        <p14:creationId xmlns:p14="http://schemas.microsoft.com/office/powerpoint/2010/main" val="193446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F107-EF1C-B7F7-2DAD-BF69472BE7EB}"/>
              </a:ext>
            </a:extLst>
          </p:cNvPr>
          <p:cNvSpPr>
            <a:spLocks noGrp="1"/>
          </p:cNvSpPr>
          <p:nvPr/>
        </p:nvSpPr>
        <p:spPr>
          <a:xfrm>
            <a:off x="76200" y="4953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Khó khăn và Giải pháp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9FF5-0403-8628-05EB-224C83D32CE0}"/>
              </a:ext>
            </a:extLst>
          </p:cNvPr>
          <p:cNvSpPr>
            <a:spLocks noGrp="1"/>
          </p:cNvSpPr>
          <p:nvPr/>
        </p:nvSpPr>
        <p:spPr>
          <a:xfrm>
            <a:off x="1752600" y="20193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Khó khăn: Quản lý xác thực → Giải pháp: Sử dụng JWT và middleware</a:t>
            </a:r>
          </a:p>
          <a:p>
            <a:r>
              <a:t>Khó khăn: Kết nối frontend ↔ backend → Giải pháp: Thống nhất định dạng API, dùng CORS</a:t>
            </a:r>
          </a:p>
          <a:p>
            <a:r>
              <a:t>Khó khăn: Phân quyền chi tiết → Giải pháp: Xây dựng middleware theo vai trò</a:t>
            </a:r>
          </a:p>
        </p:txBody>
      </p:sp>
    </p:spTree>
    <p:extLst>
      <p:ext uri="{BB962C8B-B14F-4D97-AF65-F5344CB8AC3E}">
        <p14:creationId xmlns:p14="http://schemas.microsoft.com/office/powerpoint/2010/main" val="54846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1B63-6906-C14D-7C2F-E7B2C0269F37}"/>
              </a:ext>
            </a:extLst>
          </p:cNvPr>
          <p:cNvSpPr>
            <a:spLocks noGrp="1"/>
          </p:cNvSpPr>
          <p:nvPr/>
        </p:nvSpPr>
        <p:spPr>
          <a:xfrm>
            <a:off x="304800" y="6477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Hướng phát triển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8F007-8E5C-C67D-5029-2D11962FC2EB}"/>
              </a:ext>
            </a:extLst>
          </p:cNvPr>
          <p:cNvSpPr txBox="1"/>
          <p:nvPr/>
        </p:nvSpPr>
        <p:spPr>
          <a:xfrm>
            <a:off x="2362200" y="2171700"/>
            <a:ext cx="9623147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500" dirty="0"/>
              <a:t>Tích hợp thanh toán thật (</a:t>
            </a:r>
            <a:r>
              <a:rPr lang="vi-VN" sz="3500" dirty="0" err="1"/>
              <a:t>Stripe</a:t>
            </a:r>
            <a:r>
              <a:rPr lang="vi-VN" sz="3500" dirty="0"/>
              <a:t>/</a:t>
            </a:r>
            <a:r>
              <a:rPr lang="vi-VN" sz="3500" dirty="0" err="1"/>
              <a:t>VNPay</a:t>
            </a:r>
            <a:r>
              <a:rPr lang="vi-VN" sz="3500" dirty="0"/>
              <a:t>)</a:t>
            </a:r>
          </a:p>
          <a:p>
            <a:r>
              <a:rPr lang="vi-VN" sz="3500" dirty="0"/>
              <a:t>Quản lý đơn hàng nâng cao (trạng thái, lịch sử)</a:t>
            </a:r>
          </a:p>
          <a:p>
            <a:r>
              <a:rPr lang="vi-VN" sz="3500" dirty="0" err="1"/>
              <a:t>Log</a:t>
            </a:r>
            <a:r>
              <a:rPr lang="vi-VN" sz="3500" dirty="0"/>
              <a:t> hoạt động người dùng/</a:t>
            </a:r>
            <a:r>
              <a:rPr lang="vi-VN" sz="3500" dirty="0" err="1"/>
              <a:t>admin</a:t>
            </a:r>
            <a:endParaRPr lang="vi-VN" sz="3500" dirty="0"/>
          </a:p>
          <a:p>
            <a:r>
              <a:rPr lang="vi-VN" sz="3500" dirty="0"/>
              <a:t>Tối ưu hóa hiệu năng và bảo mật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509395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01343" y="1066800"/>
            <a:ext cx="12783200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500"/>
              </a:lnSpc>
              <a:spcBef>
                <a:spcPct val="0"/>
              </a:spcBef>
            </a:pPr>
            <a:r>
              <a:rPr lang="en-US" sz="5000" b="1">
                <a:solidFill>
                  <a:srgbClr val="F3F3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Database </a:t>
            </a:r>
          </a:p>
        </p:txBody>
      </p:sp>
      <p:sp>
        <p:nvSpPr>
          <p:cNvPr id="3" name="Freeform 3"/>
          <p:cNvSpPr/>
          <p:nvPr/>
        </p:nvSpPr>
        <p:spPr>
          <a:xfrm>
            <a:off x="-2541623" y="-1062739"/>
            <a:ext cx="8765490" cy="5065179"/>
          </a:xfrm>
          <a:custGeom>
            <a:avLst/>
            <a:gdLst/>
            <a:ahLst/>
            <a:cxnLst/>
            <a:rect l="l" t="t" r="r" b="b"/>
            <a:pathLst>
              <a:path w="8765490" h="5065179">
                <a:moveTo>
                  <a:pt x="0" y="0"/>
                </a:moveTo>
                <a:lnTo>
                  <a:pt x="8765489" y="0"/>
                </a:lnTo>
                <a:lnTo>
                  <a:pt x="8765489" y="5065180"/>
                </a:lnTo>
                <a:lnTo>
                  <a:pt x="0" y="506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525037" y="6013011"/>
            <a:ext cx="4628213" cy="4519739"/>
          </a:xfrm>
          <a:custGeom>
            <a:avLst/>
            <a:gdLst/>
            <a:ahLst/>
            <a:cxnLst/>
            <a:rect l="l" t="t" r="r" b="b"/>
            <a:pathLst>
              <a:path w="4628213" h="4519739">
                <a:moveTo>
                  <a:pt x="0" y="0"/>
                </a:moveTo>
                <a:lnTo>
                  <a:pt x="4628213" y="0"/>
                </a:lnTo>
                <a:lnTo>
                  <a:pt x="4628213" y="4519739"/>
                </a:lnTo>
                <a:lnTo>
                  <a:pt x="0" y="45197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218539">
            <a:off x="15771332" y="5645760"/>
            <a:ext cx="840694" cy="734501"/>
          </a:xfrm>
          <a:custGeom>
            <a:avLst/>
            <a:gdLst/>
            <a:ahLst/>
            <a:cxnLst/>
            <a:rect l="l" t="t" r="r" b="b"/>
            <a:pathLst>
              <a:path w="840694" h="734501">
                <a:moveTo>
                  <a:pt x="0" y="0"/>
                </a:moveTo>
                <a:lnTo>
                  <a:pt x="840694" y="0"/>
                </a:lnTo>
                <a:lnTo>
                  <a:pt x="840694" y="734501"/>
                </a:lnTo>
                <a:lnTo>
                  <a:pt x="0" y="7345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122722">
            <a:off x="4987781" y="1985492"/>
            <a:ext cx="2097875" cy="1123155"/>
          </a:xfrm>
          <a:custGeom>
            <a:avLst/>
            <a:gdLst/>
            <a:ahLst/>
            <a:cxnLst/>
            <a:rect l="l" t="t" r="r" b="b"/>
            <a:pathLst>
              <a:path w="2097875" h="1123155">
                <a:moveTo>
                  <a:pt x="0" y="0"/>
                </a:moveTo>
                <a:lnTo>
                  <a:pt x="2097875" y="0"/>
                </a:lnTo>
                <a:lnTo>
                  <a:pt x="2097875" y="1123154"/>
                </a:lnTo>
                <a:lnTo>
                  <a:pt x="0" y="11231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45A04-5211-8D77-BA29-04FD494E5690}"/>
              </a:ext>
            </a:extLst>
          </p:cNvPr>
          <p:cNvSpPr txBox="1"/>
          <p:nvPr/>
        </p:nvSpPr>
        <p:spPr>
          <a:xfrm>
            <a:off x="888598" y="4357330"/>
            <a:ext cx="1134151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vi-VN" b="1" i="0">
                <a:solidFill>
                  <a:srgbClr val="F3F3F3"/>
                </a:solidFill>
                <a:effectLst/>
                <a:latin typeface="-apple-system"/>
              </a:rPr>
              <a:t> </a:t>
            </a:r>
            <a:r>
              <a:rPr lang="vi-VN" sz="3500" b="1" i="0">
                <a:solidFill>
                  <a:srgbClr val="F3F3F3"/>
                </a:solidFill>
                <a:effectLst/>
                <a:latin typeface="+mj-lt"/>
              </a:rPr>
              <a:t>Các bảng chính trong Database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500" b="1" i="0">
                <a:solidFill>
                  <a:srgbClr val="F3F3F3"/>
                </a:solidFill>
                <a:effectLst/>
                <a:latin typeface="+mj-lt"/>
              </a:rPr>
              <a:t>User:</a:t>
            </a:r>
            <a:r>
              <a:rPr lang="vi-VN" sz="3500" b="0" i="0">
                <a:solidFill>
                  <a:srgbClr val="F3F3F3"/>
                </a:solidFill>
                <a:effectLst/>
                <a:latin typeface="+mj-lt"/>
              </a:rPr>
              <a:t> Thông tin người dùng, quản trị viên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500" b="1" i="0">
                <a:solidFill>
                  <a:srgbClr val="F3F3F3"/>
                </a:solidFill>
                <a:effectLst/>
                <a:latin typeface="+mj-lt"/>
              </a:rPr>
              <a:t>Product:</a:t>
            </a:r>
            <a:r>
              <a:rPr lang="vi-VN" sz="3500" b="0" i="0">
                <a:solidFill>
                  <a:srgbClr val="F3F3F3"/>
                </a:solidFill>
                <a:effectLst/>
                <a:latin typeface="+mj-lt"/>
              </a:rPr>
              <a:t> Thông tin sản phẩm thú cưng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500" b="1" i="0">
                <a:solidFill>
                  <a:srgbClr val="F3F3F3"/>
                </a:solidFill>
                <a:effectLst/>
                <a:latin typeface="+mj-lt"/>
              </a:rPr>
              <a:t>Order:</a:t>
            </a:r>
            <a:r>
              <a:rPr lang="vi-VN" sz="3500" b="0" i="0">
                <a:solidFill>
                  <a:srgbClr val="F3F3F3"/>
                </a:solidFill>
                <a:effectLst/>
                <a:latin typeface="+mj-lt"/>
              </a:rPr>
              <a:t> Thông tin đơn hàng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500" b="1" i="0">
                <a:solidFill>
                  <a:srgbClr val="F3F3F3"/>
                </a:solidFill>
                <a:effectLst/>
                <a:latin typeface="+mj-lt"/>
              </a:rPr>
              <a:t>OrderDetail:</a:t>
            </a:r>
            <a:r>
              <a:rPr lang="vi-VN" sz="3500" b="0" i="0">
                <a:solidFill>
                  <a:srgbClr val="F3F3F3"/>
                </a:solidFill>
                <a:effectLst/>
                <a:latin typeface="+mj-lt"/>
              </a:rPr>
              <a:t> Chi tiết từng sản phẩm trong đơn hàng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500" b="1" i="0">
                <a:solidFill>
                  <a:srgbClr val="F3F3F3"/>
                </a:solidFill>
                <a:effectLst/>
                <a:latin typeface="+mj-lt"/>
              </a:rPr>
              <a:t>Cart:</a:t>
            </a:r>
            <a:r>
              <a:rPr lang="vi-VN" sz="3500" b="0" i="0">
                <a:solidFill>
                  <a:srgbClr val="F3F3F3"/>
                </a:solidFill>
                <a:effectLst/>
                <a:latin typeface="+mj-lt"/>
              </a:rPr>
              <a:t> Giỏ hàng của người dùng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3500" b="1" i="0">
                <a:solidFill>
                  <a:srgbClr val="F3F3F3"/>
                </a:solidFill>
                <a:effectLst/>
                <a:latin typeface="+mj-lt"/>
              </a:rPr>
              <a:t>CartItem:</a:t>
            </a:r>
            <a:r>
              <a:rPr lang="vi-VN" sz="3500" b="0" i="0">
                <a:solidFill>
                  <a:srgbClr val="F3F3F3"/>
                </a:solidFill>
                <a:effectLst/>
                <a:latin typeface="+mj-lt"/>
              </a:rPr>
              <a:t> Sản phẩm trong giỏ hàng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4EF3E-6DEE-6EB5-EB68-85C3D4E94015}"/>
              </a:ext>
            </a:extLst>
          </p:cNvPr>
          <p:cNvSpPr txBox="1"/>
          <p:nvPr/>
        </p:nvSpPr>
        <p:spPr>
          <a:xfrm>
            <a:off x="10287000" y="2620247"/>
            <a:ext cx="113415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b="1" i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 hệ giữa các bảng</a:t>
            </a:r>
            <a:endParaRPr lang="vi-VN" sz="2500" b="1" i="0">
              <a:solidFill>
                <a:srgbClr val="F3F3F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i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500" b="0" i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có thể có nhiều </a:t>
            </a:r>
            <a:r>
              <a:rPr lang="en-US" sz="2500" b="1" i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2500" b="0" i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và </a:t>
            </a:r>
            <a:r>
              <a:rPr lang="en-US" sz="2500" b="1" i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endParaRPr lang="en-US" sz="2500" b="0" i="0">
              <a:solidFill>
                <a:srgbClr val="F3F3F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i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2500" b="0" i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gồm nhiều </a:t>
            </a:r>
            <a:r>
              <a:rPr lang="en-US" sz="2500" b="1" i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OrderDetail</a:t>
            </a:r>
            <a:endParaRPr lang="en-US" sz="2500" b="0" i="0">
              <a:solidFill>
                <a:srgbClr val="F3F3F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i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500" b="0" i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xuất hiện trong nhiều </a:t>
            </a:r>
            <a:r>
              <a:rPr lang="en-US" sz="2500" b="1" i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OrderDetail</a:t>
            </a:r>
            <a:r>
              <a:rPr lang="en-US" sz="2500" b="0" i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và </a:t>
            </a:r>
            <a:r>
              <a:rPr lang="en-US" sz="2500" b="1" i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endParaRPr lang="en-US" sz="2500" b="0" i="0">
              <a:solidFill>
                <a:srgbClr val="F3F3F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i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en-US" sz="2500" b="0" i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chứa nhiều </a:t>
            </a:r>
            <a:r>
              <a:rPr lang="en-US" sz="2500" b="1" i="0">
                <a:solidFill>
                  <a:srgbClr val="F3F3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CartItem</a:t>
            </a:r>
            <a:endParaRPr lang="en-US" sz="2500" b="0" i="0">
              <a:solidFill>
                <a:srgbClr val="F3F3F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08681" y="1028700"/>
            <a:ext cx="11680873" cy="4785432"/>
            <a:chOff x="0" y="0"/>
            <a:chExt cx="15574497" cy="6380576"/>
          </a:xfrm>
        </p:grpSpPr>
        <p:sp>
          <p:nvSpPr>
            <p:cNvPr id="3" name="TextBox 3"/>
            <p:cNvSpPr txBox="1"/>
            <p:nvPr/>
          </p:nvSpPr>
          <p:spPr>
            <a:xfrm>
              <a:off x="0" y="-19050"/>
              <a:ext cx="15574497" cy="1035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6150"/>
                </a:lnSpc>
                <a:spcBef>
                  <a:spcPct val="0"/>
                </a:spcBef>
              </a:pPr>
              <a:r>
                <a:rPr lang="en-US" sz="5000" b="1">
                  <a:solidFill>
                    <a:srgbClr val="F3F3F3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Tích hợp hệ thống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50860"/>
              <a:ext cx="13789299" cy="4929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51" lvl="1" indent="-377825" algn="just">
                <a:lnSpc>
                  <a:spcPts val="4900"/>
                </a:lnSpc>
                <a:buFont typeface="Arial"/>
                <a:buChar char="•"/>
              </a:pPr>
              <a:r>
                <a:rPr lang="en-US" sz="3500" spc="45">
                  <a:solidFill>
                    <a:srgbClr val="F3F3F3"/>
                  </a:solidFill>
                  <a:latin typeface="Arimo"/>
                  <a:ea typeface="Arimo"/>
                  <a:cs typeface="Arimo"/>
                  <a:sym typeface="Arimo"/>
                </a:rPr>
                <a:t>Giao tiếp qua axios giữa React &amp; </a:t>
              </a:r>
            </a:p>
            <a:p>
              <a:pPr marL="755651" lvl="1" indent="-377825" algn="just">
                <a:lnSpc>
                  <a:spcPts val="4900"/>
                </a:lnSpc>
                <a:buFont typeface="Arial"/>
                <a:buChar char="•"/>
              </a:pPr>
              <a:r>
                <a:rPr lang="en-US" sz="3500" spc="45">
                  <a:solidFill>
                    <a:srgbClr val="F3F3F3"/>
                  </a:solidFill>
                  <a:latin typeface="Arimo"/>
                  <a:ea typeface="Arimo"/>
                  <a:cs typeface="Arimo"/>
                  <a:sym typeface="Arimo"/>
                </a:rPr>
                <a:t>Các chức năng frontend đều gọi đến API backend</a:t>
              </a:r>
            </a:p>
            <a:p>
              <a:pPr marL="755651" lvl="1" indent="-377825" algn="just">
                <a:lnSpc>
                  <a:spcPts val="4900"/>
                </a:lnSpc>
                <a:buFont typeface="Arial"/>
                <a:buChar char="•"/>
              </a:pPr>
              <a:r>
                <a:rPr lang="en-US" sz="3500" spc="45">
                  <a:solidFill>
                    <a:srgbClr val="F3F3F3"/>
                  </a:solidFill>
                  <a:latin typeface="Arimo"/>
                  <a:ea typeface="Arimo"/>
                  <a:cs typeface="Arimo"/>
                  <a:sym typeface="Arimo"/>
                </a:rPr>
                <a:t>Luồng ví dụ:</a:t>
              </a:r>
            </a:p>
            <a:p>
              <a:pPr marL="755651" lvl="1" indent="-377825" algn="just">
                <a:lnSpc>
                  <a:spcPts val="4900"/>
                </a:lnSpc>
                <a:buFont typeface="Arial"/>
                <a:buChar char="•"/>
              </a:pPr>
              <a:r>
                <a:rPr lang="en-US" sz="3500" spc="45">
                  <a:solidFill>
                    <a:srgbClr val="F3F3F3"/>
                  </a:solidFill>
                  <a:latin typeface="Arimo"/>
                  <a:ea typeface="Arimo"/>
                  <a:cs typeface="Arimo"/>
                  <a:sym typeface="Arimo"/>
                </a:rPr>
                <a:t>User → Thêm sản phẩm vào giỏ → Checkout → POST /orders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623505" y="1671907"/>
            <a:ext cx="6685176" cy="6673065"/>
          </a:xfrm>
          <a:custGeom>
            <a:avLst/>
            <a:gdLst/>
            <a:ahLst/>
            <a:cxnLst/>
            <a:rect l="l" t="t" r="r" b="b"/>
            <a:pathLst>
              <a:path w="6685176" h="6673065">
                <a:moveTo>
                  <a:pt x="0" y="0"/>
                </a:moveTo>
                <a:lnTo>
                  <a:pt x="6685176" y="0"/>
                </a:lnTo>
                <a:lnTo>
                  <a:pt x="6685176" y="6673065"/>
                </a:lnTo>
                <a:lnTo>
                  <a:pt x="0" y="66730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2501689">
            <a:off x="1714665" y="849144"/>
            <a:ext cx="1222316" cy="1160068"/>
          </a:xfrm>
          <a:custGeom>
            <a:avLst/>
            <a:gdLst/>
            <a:ahLst/>
            <a:cxnLst/>
            <a:rect l="l" t="t" r="r" b="b"/>
            <a:pathLst>
              <a:path w="1222316" h="1160068">
                <a:moveTo>
                  <a:pt x="0" y="0"/>
                </a:moveTo>
                <a:lnTo>
                  <a:pt x="1222316" y="0"/>
                </a:lnTo>
                <a:lnTo>
                  <a:pt x="1222316" y="1160068"/>
                </a:lnTo>
                <a:lnTo>
                  <a:pt x="0" y="11600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844677" y="7156703"/>
            <a:ext cx="1464004" cy="1525575"/>
          </a:xfrm>
          <a:custGeom>
            <a:avLst/>
            <a:gdLst/>
            <a:ahLst/>
            <a:cxnLst/>
            <a:rect l="l" t="t" r="r" b="b"/>
            <a:pathLst>
              <a:path w="1464004" h="1525575">
                <a:moveTo>
                  <a:pt x="0" y="0"/>
                </a:moveTo>
                <a:lnTo>
                  <a:pt x="1464004" y="0"/>
                </a:lnTo>
                <a:lnTo>
                  <a:pt x="1464004" y="1525574"/>
                </a:lnTo>
                <a:lnTo>
                  <a:pt x="0" y="15255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88423" y="3331730"/>
            <a:ext cx="14111154" cy="1437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00"/>
              </a:lnSpc>
              <a:spcBef>
                <a:spcPct val="0"/>
              </a:spcBef>
            </a:pPr>
            <a:r>
              <a:rPr lang="en-US" sz="10000" b="1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Demo</a:t>
            </a:r>
            <a:r>
              <a:rPr lang="en-US" sz="10000" b="1" u="non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hệ thống</a:t>
            </a:r>
          </a:p>
        </p:txBody>
      </p:sp>
      <p:sp>
        <p:nvSpPr>
          <p:cNvPr id="3" name="Freeform 3"/>
          <p:cNvSpPr/>
          <p:nvPr/>
        </p:nvSpPr>
        <p:spPr>
          <a:xfrm>
            <a:off x="-1117328" y="-790402"/>
            <a:ext cx="3223648" cy="3735639"/>
          </a:xfrm>
          <a:custGeom>
            <a:avLst/>
            <a:gdLst/>
            <a:ahLst/>
            <a:cxnLst/>
            <a:rect l="l" t="t" r="r" b="b"/>
            <a:pathLst>
              <a:path w="3223648" h="3735639">
                <a:moveTo>
                  <a:pt x="0" y="0"/>
                </a:moveTo>
                <a:lnTo>
                  <a:pt x="3223648" y="0"/>
                </a:lnTo>
                <a:lnTo>
                  <a:pt x="3223648" y="3735639"/>
                </a:lnTo>
                <a:lnTo>
                  <a:pt x="0" y="3735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122722">
            <a:off x="271786" y="612605"/>
            <a:ext cx="2476725" cy="1325983"/>
          </a:xfrm>
          <a:custGeom>
            <a:avLst/>
            <a:gdLst/>
            <a:ahLst/>
            <a:cxnLst/>
            <a:rect l="l" t="t" r="r" b="b"/>
            <a:pathLst>
              <a:path w="2476725" h="1325983">
                <a:moveTo>
                  <a:pt x="0" y="0"/>
                </a:moveTo>
                <a:lnTo>
                  <a:pt x="2476725" y="0"/>
                </a:lnTo>
                <a:lnTo>
                  <a:pt x="2476725" y="1325982"/>
                </a:lnTo>
                <a:lnTo>
                  <a:pt x="0" y="13259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957545" y="7086166"/>
            <a:ext cx="8765490" cy="5065179"/>
          </a:xfrm>
          <a:custGeom>
            <a:avLst/>
            <a:gdLst/>
            <a:ahLst/>
            <a:cxnLst/>
            <a:rect l="l" t="t" r="r" b="b"/>
            <a:pathLst>
              <a:path w="8765490" h="5065179">
                <a:moveTo>
                  <a:pt x="0" y="0"/>
                </a:moveTo>
                <a:lnTo>
                  <a:pt x="8765490" y="0"/>
                </a:lnTo>
                <a:lnTo>
                  <a:pt x="8765490" y="5065179"/>
                </a:lnTo>
                <a:lnTo>
                  <a:pt x="0" y="50651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70115" y="675744"/>
            <a:ext cx="11097570" cy="1542411"/>
            <a:chOff x="0" y="0"/>
            <a:chExt cx="14796759" cy="2056548"/>
          </a:xfrm>
        </p:grpSpPr>
        <p:sp>
          <p:nvSpPr>
            <p:cNvPr id="3" name="TextBox 3"/>
            <p:cNvSpPr txBox="1"/>
            <p:nvPr/>
          </p:nvSpPr>
          <p:spPr>
            <a:xfrm>
              <a:off x="0" y="38100"/>
              <a:ext cx="14796759" cy="973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500"/>
                </a:lnSpc>
                <a:spcBef>
                  <a:spcPct val="0"/>
                </a:spcBef>
              </a:pPr>
              <a:r>
                <a:rPr lang="en-US" sz="5000" b="1">
                  <a:solidFill>
                    <a:srgbClr val="F3F3F3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Kết</a:t>
              </a:r>
              <a:r>
                <a:rPr lang="en-US" sz="5000" b="1" u="none">
                  <a:solidFill>
                    <a:srgbClr val="F3F3F3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 luận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830538" y="1538865"/>
              <a:ext cx="11135684" cy="517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279084" y="6414450"/>
            <a:ext cx="4612743" cy="5345355"/>
          </a:xfrm>
          <a:custGeom>
            <a:avLst/>
            <a:gdLst/>
            <a:ahLst/>
            <a:cxnLst/>
            <a:rect l="l" t="t" r="r" b="b"/>
            <a:pathLst>
              <a:path w="4612743" h="5345355">
                <a:moveTo>
                  <a:pt x="0" y="0"/>
                </a:moveTo>
                <a:lnTo>
                  <a:pt x="4612743" y="0"/>
                </a:lnTo>
                <a:lnTo>
                  <a:pt x="4612743" y="5345356"/>
                </a:lnTo>
                <a:lnTo>
                  <a:pt x="0" y="53453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10032715">
            <a:off x="13438230" y="-733565"/>
            <a:ext cx="5494638" cy="5725721"/>
          </a:xfrm>
          <a:custGeom>
            <a:avLst/>
            <a:gdLst/>
            <a:ahLst/>
            <a:cxnLst/>
            <a:rect l="l" t="t" r="r" b="b"/>
            <a:pathLst>
              <a:path w="5494638" h="5725721">
                <a:moveTo>
                  <a:pt x="0" y="0"/>
                </a:moveTo>
                <a:lnTo>
                  <a:pt x="5494638" y="0"/>
                </a:lnTo>
                <a:lnTo>
                  <a:pt x="5494638" y="5725721"/>
                </a:lnTo>
                <a:lnTo>
                  <a:pt x="0" y="57257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6286784" y="7449412"/>
            <a:ext cx="1298671" cy="1232535"/>
          </a:xfrm>
          <a:custGeom>
            <a:avLst/>
            <a:gdLst/>
            <a:ahLst/>
            <a:cxnLst/>
            <a:rect l="l" t="t" r="r" b="b"/>
            <a:pathLst>
              <a:path w="1298671" h="1232535">
                <a:moveTo>
                  <a:pt x="0" y="0"/>
                </a:moveTo>
                <a:lnTo>
                  <a:pt x="1298671" y="0"/>
                </a:lnTo>
                <a:lnTo>
                  <a:pt x="1298671" y="1232535"/>
                </a:lnTo>
                <a:lnTo>
                  <a:pt x="0" y="12325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1779436"/>
            <a:ext cx="15156849" cy="2609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38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Đạt được:</a:t>
            </a:r>
          </a:p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pc="38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Xây dựng một hệ thống web bán hàng cho thú cưng với giao diện vừa đủ</a:t>
            </a:r>
          </a:p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pc="38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Áp dụng công nghệ hiện đại: React + Tailwind, Node.js, MongoDB</a:t>
            </a:r>
          </a:p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pc="38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Thiết kế kiến trúc hệ thống rõ ràng (frontend – backend – database)</a:t>
            </a:r>
          </a:p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pc="38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Tạo được các luồng xử lý chuẩn: đăng nhập, đặt hàng, quản lý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322612"/>
            <a:ext cx="17259300" cy="2609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38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Khó khăn:</a:t>
            </a:r>
          </a:p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pc="38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Tích hợp backend với frontend đòi hỏi hiểu luồng API</a:t>
            </a:r>
          </a:p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pc="38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Quản lý trạng thái và xác thực người dùng giữa client/server</a:t>
            </a:r>
          </a:p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pc="38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Tối ưu giao diện, xử lý responsive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 spc="38">
              <a:solidFill>
                <a:srgbClr val="F3F3F3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6477278"/>
            <a:ext cx="14467684" cy="2609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spc="38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Hướng phát triển:</a:t>
            </a:r>
          </a:p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pc="38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Tích hợp thanh toán thật (Stripe/VNPAY)</a:t>
            </a:r>
          </a:p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pc="38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Phân quyền chi tiết hơn giữa admin &amp; người dùng</a:t>
            </a:r>
          </a:p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pc="38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Tạo hệ thống đánh giá, bình luận sản phẩm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 spc="38">
              <a:solidFill>
                <a:srgbClr val="F3F3F3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1503"/>
            <a:ext cx="9769288" cy="7798677"/>
            <a:chOff x="0" y="0"/>
            <a:chExt cx="13025718" cy="10398236"/>
          </a:xfrm>
        </p:grpSpPr>
        <p:sp>
          <p:nvSpPr>
            <p:cNvPr id="3" name="TextBox 3"/>
            <p:cNvSpPr txBox="1"/>
            <p:nvPr/>
          </p:nvSpPr>
          <p:spPr>
            <a:xfrm>
              <a:off x="0" y="197299"/>
              <a:ext cx="13025718" cy="1035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150"/>
                </a:lnSpc>
                <a:spcBef>
                  <a:spcPct val="0"/>
                </a:spcBef>
              </a:pPr>
              <a:r>
                <a:rPr lang="en-US" sz="5000" b="1">
                  <a:solidFill>
                    <a:srgbClr val="F3F3F3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Mục tiêu đề tài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166519"/>
              <a:ext cx="11192310" cy="8231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51" lvl="1" indent="-377825" algn="l">
                <a:lnSpc>
                  <a:spcPts val="4900"/>
                </a:lnSpc>
                <a:buFont typeface="Arial"/>
                <a:buChar char="•"/>
              </a:pPr>
              <a:r>
                <a:rPr lang="en-US" sz="3500" spc="45">
                  <a:solidFill>
                    <a:srgbClr val="F3F3F3"/>
                  </a:solidFill>
                  <a:latin typeface="Arimo"/>
                  <a:ea typeface="Arimo"/>
                  <a:cs typeface="Arimo"/>
                  <a:sym typeface="Arimo"/>
                </a:rPr>
                <a:t>Xây dựng một hệ thống website bán hàng trực tuyến:</a:t>
              </a:r>
            </a:p>
            <a:p>
              <a:pPr algn="l">
                <a:lnSpc>
                  <a:spcPts val="4900"/>
                </a:lnSpc>
              </a:pPr>
              <a:r>
                <a:rPr lang="en-US" sz="3500" spc="45">
                  <a:solidFill>
                    <a:srgbClr val="F3F3F3"/>
                  </a:solidFill>
                  <a:latin typeface="Arimo"/>
                  <a:ea typeface="Arimo"/>
                  <a:cs typeface="Arimo"/>
                  <a:sym typeface="Arimo"/>
                </a:rPr>
                <a:t>   - Giao diện người dùng (User                Interface)</a:t>
              </a:r>
            </a:p>
            <a:p>
              <a:pPr algn="l">
                <a:lnSpc>
                  <a:spcPts val="4900"/>
                </a:lnSpc>
              </a:pPr>
              <a:r>
                <a:rPr lang="en-US" sz="3500" spc="45">
                  <a:solidFill>
                    <a:srgbClr val="F3F3F3"/>
                  </a:solidFill>
                  <a:latin typeface="Arimo"/>
                  <a:ea typeface="Arimo"/>
                  <a:cs typeface="Arimo"/>
                  <a:sym typeface="Arimo"/>
                </a:rPr>
                <a:t>   - Trang quản trị (Admin)</a:t>
              </a:r>
            </a:p>
            <a:p>
              <a:pPr algn="l">
                <a:lnSpc>
                  <a:spcPts val="4900"/>
                </a:lnSpc>
              </a:pPr>
              <a:r>
                <a:rPr lang="en-US" sz="3500" spc="45">
                  <a:solidFill>
                    <a:srgbClr val="F3F3F3"/>
                  </a:solidFill>
                  <a:latin typeface="Arimo"/>
                  <a:ea typeface="Arimo"/>
                  <a:cs typeface="Arimo"/>
                  <a:sym typeface="Arimo"/>
                </a:rPr>
                <a:t>   -  Chức năng mua hàng, giỏ hàng, thanh toán</a:t>
              </a:r>
            </a:p>
            <a:p>
              <a:pPr algn="l">
                <a:lnSpc>
                  <a:spcPts val="4900"/>
                </a:lnSpc>
              </a:pPr>
              <a:r>
                <a:rPr lang="en-US" sz="3500" spc="45">
                  <a:solidFill>
                    <a:srgbClr val="F3F3F3"/>
                  </a:solidFill>
                  <a:latin typeface="Arimo"/>
                  <a:ea typeface="Arimo"/>
                  <a:cs typeface="Arimo"/>
                  <a:sym typeface="Arimo"/>
                </a:rPr>
                <a:t>   - Hệ thống xác thực người dùng</a:t>
              </a:r>
            </a:p>
            <a:p>
              <a:pPr marL="755651" lvl="1" indent="-377825" algn="l">
                <a:lnSpc>
                  <a:spcPts val="4900"/>
                </a:lnSpc>
                <a:buFont typeface="Arial"/>
                <a:buChar char="•"/>
              </a:pPr>
              <a:r>
                <a:rPr lang="en-US" sz="3500" spc="45">
                  <a:solidFill>
                    <a:srgbClr val="F3F3F3"/>
                  </a:solidFill>
                  <a:latin typeface="Arimo"/>
                  <a:ea typeface="Arimo"/>
                  <a:cs typeface="Arimo"/>
                  <a:sym typeface="Arimo"/>
                </a:rPr>
                <a:t>Kết hợp giữa Frontend, Backend, và Database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9441695" y="2007108"/>
            <a:ext cx="7381179" cy="6272784"/>
          </a:xfrm>
          <a:custGeom>
            <a:avLst/>
            <a:gdLst/>
            <a:ahLst/>
            <a:cxnLst/>
            <a:rect l="l" t="t" r="r" b="b"/>
            <a:pathLst>
              <a:path w="7381179" h="6272784">
                <a:moveTo>
                  <a:pt x="0" y="0"/>
                </a:moveTo>
                <a:lnTo>
                  <a:pt x="7381179" y="0"/>
                </a:lnTo>
                <a:lnTo>
                  <a:pt x="7381179" y="6272784"/>
                </a:lnTo>
                <a:lnTo>
                  <a:pt x="0" y="6272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432890">
            <a:off x="15919520" y="2074708"/>
            <a:ext cx="1181415" cy="1032184"/>
          </a:xfrm>
          <a:custGeom>
            <a:avLst/>
            <a:gdLst/>
            <a:ahLst/>
            <a:cxnLst/>
            <a:rect l="l" t="t" r="r" b="b"/>
            <a:pathLst>
              <a:path w="1181415" h="1032184">
                <a:moveTo>
                  <a:pt x="0" y="0"/>
                </a:moveTo>
                <a:lnTo>
                  <a:pt x="1181416" y="0"/>
                </a:lnTo>
                <a:lnTo>
                  <a:pt x="1181416" y="1032184"/>
                </a:lnTo>
                <a:lnTo>
                  <a:pt x="0" y="10321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9441695" y="7263356"/>
            <a:ext cx="2037234" cy="1468147"/>
          </a:xfrm>
          <a:custGeom>
            <a:avLst/>
            <a:gdLst/>
            <a:ahLst/>
            <a:cxnLst/>
            <a:rect l="l" t="t" r="r" b="b"/>
            <a:pathLst>
              <a:path w="2037234" h="1468147">
                <a:moveTo>
                  <a:pt x="0" y="0"/>
                </a:moveTo>
                <a:lnTo>
                  <a:pt x="2037234" y="0"/>
                </a:lnTo>
                <a:lnTo>
                  <a:pt x="2037234" y="1468148"/>
                </a:lnTo>
                <a:lnTo>
                  <a:pt x="0" y="1468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228734"/>
            <a:ext cx="16230600" cy="2638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000"/>
              </a:lnSpc>
            </a:pPr>
            <a:r>
              <a:rPr lang="en-US" sz="15000" b="1" spc="195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41537" y="-744854"/>
            <a:ext cx="2402463" cy="2627083"/>
          </a:xfrm>
          <a:custGeom>
            <a:avLst/>
            <a:gdLst/>
            <a:ahLst/>
            <a:cxnLst/>
            <a:rect l="l" t="t" r="r" b="b"/>
            <a:pathLst>
              <a:path w="2402463" h="2627083">
                <a:moveTo>
                  <a:pt x="0" y="0"/>
                </a:moveTo>
                <a:lnTo>
                  <a:pt x="2402463" y="0"/>
                </a:lnTo>
                <a:lnTo>
                  <a:pt x="2402463" y="2627083"/>
                </a:lnTo>
                <a:lnTo>
                  <a:pt x="0" y="2627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432890">
            <a:off x="15946219" y="1449654"/>
            <a:ext cx="1525575" cy="1332871"/>
          </a:xfrm>
          <a:custGeom>
            <a:avLst/>
            <a:gdLst/>
            <a:ahLst/>
            <a:cxnLst/>
            <a:rect l="l" t="t" r="r" b="b"/>
            <a:pathLst>
              <a:path w="1525575" h="1332871">
                <a:moveTo>
                  <a:pt x="0" y="0"/>
                </a:moveTo>
                <a:lnTo>
                  <a:pt x="1525575" y="0"/>
                </a:lnTo>
                <a:lnTo>
                  <a:pt x="1525575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133679" y="9448445"/>
            <a:ext cx="2304999" cy="1234044"/>
          </a:xfrm>
          <a:custGeom>
            <a:avLst/>
            <a:gdLst/>
            <a:ahLst/>
            <a:cxnLst/>
            <a:rect l="l" t="t" r="r" b="b"/>
            <a:pathLst>
              <a:path w="2304999" h="1234044">
                <a:moveTo>
                  <a:pt x="0" y="0"/>
                </a:moveTo>
                <a:lnTo>
                  <a:pt x="2304999" y="0"/>
                </a:lnTo>
                <a:lnTo>
                  <a:pt x="2304999" y="1234045"/>
                </a:lnTo>
                <a:lnTo>
                  <a:pt x="0" y="12340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106766" y="-734074"/>
            <a:ext cx="2037234" cy="1468147"/>
          </a:xfrm>
          <a:custGeom>
            <a:avLst/>
            <a:gdLst/>
            <a:ahLst/>
            <a:cxnLst/>
            <a:rect l="l" t="t" r="r" b="b"/>
            <a:pathLst>
              <a:path w="2037234" h="1468147">
                <a:moveTo>
                  <a:pt x="0" y="0"/>
                </a:moveTo>
                <a:lnTo>
                  <a:pt x="2037234" y="0"/>
                </a:lnTo>
                <a:lnTo>
                  <a:pt x="2037234" y="1468148"/>
                </a:lnTo>
                <a:lnTo>
                  <a:pt x="0" y="14681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7925507">
            <a:off x="265913" y="8782010"/>
            <a:ext cx="1525575" cy="1332871"/>
          </a:xfrm>
          <a:custGeom>
            <a:avLst/>
            <a:gdLst/>
            <a:ahLst/>
            <a:cxnLst/>
            <a:rect l="l" t="t" r="r" b="b"/>
            <a:pathLst>
              <a:path w="1525575" h="1332871">
                <a:moveTo>
                  <a:pt x="0" y="0"/>
                </a:moveTo>
                <a:lnTo>
                  <a:pt x="1525574" y="0"/>
                </a:lnTo>
                <a:lnTo>
                  <a:pt x="1525574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2846079">
            <a:off x="16243832" y="8175576"/>
            <a:ext cx="930350" cy="882971"/>
          </a:xfrm>
          <a:custGeom>
            <a:avLst/>
            <a:gdLst/>
            <a:ahLst/>
            <a:cxnLst/>
            <a:rect l="l" t="t" r="r" b="b"/>
            <a:pathLst>
              <a:path w="930350" h="882971">
                <a:moveTo>
                  <a:pt x="0" y="0"/>
                </a:moveTo>
                <a:lnTo>
                  <a:pt x="930349" y="0"/>
                </a:lnTo>
                <a:lnTo>
                  <a:pt x="930349" y="882971"/>
                </a:lnTo>
                <a:lnTo>
                  <a:pt x="0" y="8829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-1708434" y="1028700"/>
            <a:ext cx="10852434" cy="3031450"/>
            <a:chOff x="0" y="0"/>
            <a:chExt cx="14469912" cy="4041934"/>
          </a:xfrm>
        </p:grpSpPr>
        <p:sp>
          <p:nvSpPr>
            <p:cNvPr id="9" name="TextBox 9"/>
            <p:cNvSpPr txBox="1"/>
            <p:nvPr/>
          </p:nvSpPr>
          <p:spPr>
            <a:xfrm>
              <a:off x="0" y="38100"/>
              <a:ext cx="14469912" cy="973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500"/>
                </a:lnSpc>
                <a:spcBef>
                  <a:spcPct val="0"/>
                </a:spcBef>
              </a:pPr>
              <a:r>
                <a:rPr lang="en-US" sz="5000" b="1">
                  <a:solidFill>
                    <a:srgbClr val="F3F3F3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Kiến trúc hệ thống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05453" y="3086401"/>
              <a:ext cx="11059006" cy="955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12"/>
                </a:lnSpc>
              </a:pPr>
              <a:endParaRPr/>
            </a:p>
            <a:p>
              <a:pPr marL="0" lvl="0" indent="0" algn="l">
                <a:lnSpc>
                  <a:spcPts val="2912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478901" y="2020840"/>
            <a:ext cx="7057430" cy="495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45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Mô hình 3 lớp</a:t>
            </a:r>
          </a:p>
          <a:p>
            <a:pPr algn="just">
              <a:lnSpc>
                <a:spcPts val="4900"/>
              </a:lnSpc>
            </a:pPr>
            <a:r>
              <a:rPr lang="en-US" sz="3500" spc="45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[React Frontend] ↔ [] ↔ []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spc="45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Công nghệ sử dụng:</a:t>
            </a:r>
          </a:p>
          <a:p>
            <a:pPr algn="l">
              <a:lnSpc>
                <a:spcPts val="4900"/>
              </a:lnSpc>
            </a:pPr>
            <a:r>
              <a:rPr lang="en-US" sz="3500" spc="45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     - React, Tailwind, TypeScript</a:t>
            </a:r>
          </a:p>
          <a:p>
            <a:pPr algn="l">
              <a:lnSpc>
                <a:spcPts val="4900"/>
              </a:lnSpc>
            </a:pPr>
            <a:r>
              <a:rPr lang="en-US" sz="3500" spc="45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     -</a:t>
            </a:r>
          </a:p>
          <a:p>
            <a:pPr algn="l">
              <a:lnSpc>
                <a:spcPts val="4900"/>
              </a:lnSpc>
            </a:pPr>
            <a:r>
              <a:rPr lang="en-US" sz="3500" spc="45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     -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spc="45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Giao diện có phân tab rõ ràng</a:t>
            </a:r>
          </a:p>
          <a:p>
            <a:pPr marL="755651" lvl="1" indent="-377825" algn="l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spc="45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Hành động nhanh (edit, delete)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89861" y="4132666"/>
            <a:ext cx="431149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spc="38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(Hình vẽ sơ đồ kiến trúc)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036158" y="787482"/>
            <a:ext cx="6251842" cy="8712035"/>
            <a:chOff x="0" y="0"/>
            <a:chExt cx="8335789" cy="11616047"/>
          </a:xfrm>
        </p:grpSpPr>
        <p:sp>
          <p:nvSpPr>
            <p:cNvPr id="3" name="TextBox 3"/>
            <p:cNvSpPr txBox="1"/>
            <p:nvPr/>
          </p:nvSpPr>
          <p:spPr>
            <a:xfrm>
              <a:off x="0" y="-19050"/>
              <a:ext cx="8335789" cy="2076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150"/>
                </a:lnSpc>
                <a:spcBef>
                  <a:spcPct val="0"/>
                </a:spcBef>
              </a:pPr>
              <a:r>
                <a:rPr lang="en-US" sz="5000" b="1">
                  <a:solidFill>
                    <a:srgbClr val="F3F3F3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Giao diện người dùng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558830"/>
              <a:ext cx="6921767" cy="90572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51" lvl="1" indent="-377825" algn="l">
                <a:lnSpc>
                  <a:spcPts val="4900"/>
                </a:lnSpc>
                <a:buFont typeface="Arial"/>
                <a:buChar char="•"/>
              </a:pPr>
              <a:r>
                <a:rPr lang="en-US" sz="3500" spc="45">
                  <a:solidFill>
                    <a:srgbClr val="F3F3F3"/>
                  </a:solidFill>
                  <a:latin typeface="Arimo"/>
                  <a:ea typeface="Arimo"/>
                  <a:cs typeface="Arimo"/>
                  <a:sym typeface="Arimo"/>
                </a:rPr>
                <a:t>Trang chủ: danh mục, sản phẩm nổi bật</a:t>
              </a:r>
            </a:p>
            <a:p>
              <a:pPr marL="755651" lvl="1" indent="-377825" algn="l">
                <a:lnSpc>
                  <a:spcPts val="4900"/>
                </a:lnSpc>
                <a:buFont typeface="Arial"/>
                <a:buChar char="•"/>
              </a:pPr>
              <a:r>
                <a:rPr lang="en-US" sz="3500" spc="45">
                  <a:solidFill>
                    <a:srgbClr val="F3F3F3"/>
                  </a:solidFill>
                  <a:latin typeface="Arimo"/>
                  <a:ea typeface="Arimo"/>
                  <a:cs typeface="Arimo"/>
                  <a:sym typeface="Arimo"/>
                </a:rPr>
                <a:t>Danh mục: /dogs, /cats, lọc theo loại (food/toy)</a:t>
              </a:r>
            </a:p>
            <a:p>
              <a:pPr marL="755651" lvl="1" indent="-377825" algn="l">
                <a:lnSpc>
                  <a:spcPts val="4900"/>
                </a:lnSpc>
                <a:buFont typeface="Arial"/>
                <a:buChar char="•"/>
              </a:pPr>
              <a:r>
                <a:rPr lang="en-US" sz="3500" spc="45">
                  <a:solidFill>
                    <a:srgbClr val="F3F3F3"/>
                  </a:solidFill>
                  <a:latin typeface="Arimo"/>
                  <a:ea typeface="Arimo"/>
                  <a:cs typeface="Arimo"/>
                  <a:sym typeface="Arimo"/>
                </a:rPr>
                <a:t>Chi tiết sản phẩm: hình ảnh, mô tả, đánh giá, mua</a:t>
              </a:r>
            </a:p>
            <a:p>
              <a:pPr marL="755651" lvl="1" indent="-377825" algn="l">
                <a:lnSpc>
                  <a:spcPts val="4900"/>
                </a:lnSpc>
                <a:buFont typeface="Arial"/>
                <a:buChar char="•"/>
              </a:pPr>
              <a:r>
                <a:rPr lang="en-US" sz="3500" spc="45">
                  <a:solidFill>
                    <a:srgbClr val="F3F3F3"/>
                  </a:solidFill>
                  <a:latin typeface="Arimo"/>
                  <a:ea typeface="Arimo"/>
                  <a:cs typeface="Arimo"/>
                  <a:sym typeface="Arimo"/>
                </a:rPr>
                <a:t>Giỏ hàng + thanh toán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4105275"/>
            <a:ext cx="8235046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spc="38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(Chèn hình minh họa từ các file Index.tsx, ProductDetail.tsx, Cart.tsx)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09650"/>
            <a:ext cx="7804949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0"/>
              </a:lnSpc>
              <a:spcBef>
                <a:spcPct val="0"/>
              </a:spcBef>
            </a:pPr>
            <a:r>
              <a:rPr lang="en-US" sz="5000" b="1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Đăng nhập &amp; Đăng ký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11371" y="1862481"/>
            <a:ext cx="9505004" cy="186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spc="4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Người dùng và admin có giao diện riêng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u="none" spc="4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Validation mạnh (zod + react-hook-form)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u="none" spc="4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Giao diện thân thiện</a:t>
            </a:r>
          </a:p>
        </p:txBody>
      </p:sp>
      <p:sp>
        <p:nvSpPr>
          <p:cNvPr id="4" name="Freeform 4"/>
          <p:cNvSpPr/>
          <p:nvPr/>
        </p:nvSpPr>
        <p:spPr>
          <a:xfrm>
            <a:off x="11571341" y="540437"/>
            <a:ext cx="5687959" cy="4603063"/>
          </a:xfrm>
          <a:custGeom>
            <a:avLst/>
            <a:gdLst/>
            <a:ahLst/>
            <a:cxnLst/>
            <a:rect l="l" t="t" r="r" b="b"/>
            <a:pathLst>
              <a:path w="5687959" h="4603063">
                <a:moveTo>
                  <a:pt x="0" y="0"/>
                </a:moveTo>
                <a:lnTo>
                  <a:pt x="5687959" y="0"/>
                </a:lnTo>
                <a:lnTo>
                  <a:pt x="5687959" y="4603063"/>
                </a:lnTo>
                <a:lnTo>
                  <a:pt x="0" y="4603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7688104" y="5415738"/>
            <a:ext cx="29117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spc="3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Tài khoản demo: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8115300" cy="5929568"/>
            <a:chOff x="0" y="0"/>
            <a:chExt cx="10820400" cy="7906091"/>
          </a:xfrm>
        </p:grpSpPr>
        <p:sp>
          <p:nvSpPr>
            <p:cNvPr id="3" name="TextBox 3"/>
            <p:cNvSpPr txBox="1"/>
            <p:nvPr/>
          </p:nvSpPr>
          <p:spPr>
            <a:xfrm>
              <a:off x="0" y="92392"/>
              <a:ext cx="10820400" cy="2076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150"/>
                </a:lnSpc>
                <a:spcBef>
                  <a:spcPct val="0"/>
                </a:spcBef>
              </a:pPr>
              <a:r>
                <a:rPr lang="en-US" sz="5000" b="1">
                  <a:solidFill>
                    <a:srgbClr val="F3F3F3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Trang quản trị (AdminDashboard)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976375"/>
              <a:ext cx="10820400" cy="4929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51" lvl="1" indent="-377825" algn="l">
                <a:lnSpc>
                  <a:spcPts val="4900"/>
                </a:lnSpc>
                <a:buFont typeface="Arial"/>
                <a:buChar char="•"/>
              </a:pPr>
              <a:r>
                <a:rPr lang="en-US" sz="3500" spc="45">
                  <a:solidFill>
                    <a:srgbClr val="F3F3F3"/>
                  </a:solidFill>
                  <a:latin typeface="Arimo"/>
                  <a:ea typeface="Arimo"/>
                  <a:cs typeface="Arimo"/>
                  <a:sym typeface="Arimo"/>
                </a:rPr>
                <a:t>Quản lý:</a:t>
              </a:r>
            </a:p>
            <a:p>
              <a:pPr algn="l">
                <a:lnSpc>
                  <a:spcPts val="4900"/>
                </a:lnSpc>
              </a:pPr>
              <a:r>
                <a:rPr lang="en-US" sz="3500" spc="45">
                  <a:solidFill>
                    <a:srgbClr val="F3F3F3"/>
                  </a:solidFill>
                  <a:latin typeface="Arimo"/>
                  <a:ea typeface="Arimo"/>
                  <a:cs typeface="Arimo"/>
                  <a:sym typeface="Arimo"/>
                </a:rPr>
                <a:t>    - Sản phẩm: thêm/sửa/xoá</a:t>
              </a:r>
            </a:p>
            <a:p>
              <a:pPr algn="l">
                <a:lnSpc>
                  <a:spcPts val="4900"/>
                </a:lnSpc>
              </a:pPr>
              <a:r>
                <a:rPr lang="en-US" sz="3500" spc="45">
                  <a:solidFill>
                    <a:srgbClr val="F3F3F3"/>
                  </a:solidFill>
                  <a:latin typeface="Arimo"/>
                  <a:ea typeface="Arimo"/>
                  <a:cs typeface="Arimo"/>
                  <a:sym typeface="Arimo"/>
                </a:rPr>
                <a:t>    - Đơn hàng: cập nhật trạng thái</a:t>
              </a:r>
            </a:p>
            <a:p>
              <a:pPr algn="l">
                <a:lnSpc>
                  <a:spcPts val="4900"/>
                </a:lnSpc>
              </a:pPr>
              <a:r>
                <a:rPr lang="en-US" sz="3500" spc="45">
                  <a:solidFill>
                    <a:srgbClr val="F3F3F3"/>
                  </a:solidFill>
                  <a:latin typeface="Arimo"/>
                  <a:ea typeface="Arimo"/>
                  <a:cs typeface="Arimo"/>
                  <a:sym typeface="Arimo"/>
                </a:rPr>
                <a:t>    - Tài khoản người dùng: xem/xoá</a:t>
              </a:r>
            </a:p>
            <a:p>
              <a:pPr marL="755651" lvl="1" indent="-377825" algn="l">
                <a:lnSpc>
                  <a:spcPts val="4900"/>
                </a:lnSpc>
                <a:buFont typeface="Arial"/>
                <a:buChar char="•"/>
              </a:pPr>
              <a:r>
                <a:rPr lang="en-US" sz="3500" spc="45">
                  <a:solidFill>
                    <a:srgbClr val="F3F3F3"/>
                  </a:solidFill>
                  <a:latin typeface="Arimo"/>
                  <a:ea typeface="Arimo"/>
                  <a:cs typeface="Arimo"/>
                  <a:sym typeface="Arimo"/>
                </a:rPr>
                <a:t>Giao diện có phân tab rõ ràng</a:t>
              </a:r>
            </a:p>
            <a:p>
              <a:pPr marL="755651" lvl="1" indent="-377825" algn="l">
                <a:lnSpc>
                  <a:spcPts val="4900"/>
                </a:lnSpc>
                <a:buFont typeface="Arial"/>
                <a:buChar char="•"/>
              </a:pPr>
              <a:r>
                <a:rPr lang="en-US" sz="3500" spc="45">
                  <a:solidFill>
                    <a:srgbClr val="F3F3F3"/>
                  </a:solidFill>
                  <a:latin typeface="Arimo"/>
                  <a:ea typeface="Arimo"/>
                  <a:cs typeface="Arimo"/>
                  <a:sym typeface="Arimo"/>
                </a:rPr>
                <a:t>Hành động nhanh (edit, delete)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893022" y="4852987"/>
            <a:ext cx="736627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spc="38">
                <a:solidFill>
                  <a:srgbClr val="F3F3F3"/>
                </a:solidFill>
                <a:latin typeface="Arimo"/>
                <a:ea typeface="Arimo"/>
                <a:cs typeface="Arimo"/>
                <a:sym typeface="Arimo"/>
              </a:rPr>
              <a:t>(Ảnh chụp màn hình AdminDashboard.tsx)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63714" y="2786924"/>
            <a:ext cx="8229600" cy="4713151"/>
          </a:xfrm>
          <a:custGeom>
            <a:avLst/>
            <a:gdLst/>
            <a:ahLst/>
            <a:cxnLst/>
            <a:rect l="l" t="t" r="r" b="b"/>
            <a:pathLst>
              <a:path w="8229600" h="4713151">
                <a:moveTo>
                  <a:pt x="0" y="0"/>
                </a:moveTo>
                <a:lnTo>
                  <a:pt x="8229600" y="0"/>
                </a:lnTo>
                <a:lnTo>
                  <a:pt x="8229600" y="4713152"/>
                </a:lnTo>
                <a:lnTo>
                  <a:pt x="0" y="4713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5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029912" y="1028700"/>
            <a:ext cx="2037234" cy="1468147"/>
          </a:xfrm>
          <a:custGeom>
            <a:avLst/>
            <a:gdLst/>
            <a:ahLst/>
            <a:cxnLst/>
            <a:rect l="l" t="t" r="r" b="b"/>
            <a:pathLst>
              <a:path w="2037234" h="1468147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7729394">
            <a:off x="1666799" y="7318193"/>
            <a:ext cx="1181415" cy="1032184"/>
          </a:xfrm>
          <a:custGeom>
            <a:avLst/>
            <a:gdLst/>
            <a:ahLst/>
            <a:cxnLst/>
            <a:rect l="l" t="t" r="r" b="b"/>
            <a:pathLst>
              <a:path w="1181415" h="1032184">
                <a:moveTo>
                  <a:pt x="0" y="0"/>
                </a:moveTo>
                <a:lnTo>
                  <a:pt x="1181415" y="0"/>
                </a:lnTo>
                <a:lnTo>
                  <a:pt x="1181415" y="1032184"/>
                </a:lnTo>
                <a:lnTo>
                  <a:pt x="0" y="10321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258646">
            <a:off x="1088930" y="4187770"/>
            <a:ext cx="1464004" cy="1525575"/>
          </a:xfrm>
          <a:custGeom>
            <a:avLst/>
            <a:gdLst/>
            <a:ahLst/>
            <a:cxnLst/>
            <a:rect l="l" t="t" r="r" b="b"/>
            <a:pathLst>
              <a:path w="1464004" h="1525575">
                <a:moveTo>
                  <a:pt x="0" y="0"/>
                </a:moveTo>
                <a:lnTo>
                  <a:pt x="1464005" y="0"/>
                </a:lnTo>
                <a:lnTo>
                  <a:pt x="1464005" y="1525575"/>
                </a:lnTo>
                <a:lnTo>
                  <a:pt x="0" y="15255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359758" y="1226058"/>
            <a:ext cx="6899542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0"/>
              </a:lnSpc>
              <a:spcBef>
                <a:spcPct val="0"/>
              </a:spcBef>
            </a:pPr>
            <a:r>
              <a:rPr lang="en-US" sz="5000" b="1" dirty="0">
                <a:latin typeface="Clear Sans Bold"/>
                <a:ea typeface="Clear Sans Bold"/>
                <a:cs typeface="Clear Sans Bold"/>
                <a:sym typeface="Clear Sans Bold"/>
              </a:rPr>
              <a:t>Backend – Node.js &amp; Express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C6575-0299-D881-15E8-8936D4C8AAF8}"/>
              </a:ext>
            </a:extLst>
          </p:cNvPr>
          <p:cNvSpPr txBox="1"/>
          <p:nvPr/>
        </p:nvSpPr>
        <p:spPr>
          <a:xfrm>
            <a:off x="6417071" y="2788158"/>
            <a:ext cx="100753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/>
              <a:t>Ngôn ngữ: </a:t>
            </a:r>
            <a:r>
              <a:rPr lang="vi-VN" sz="3600" dirty="0" err="1"/>
              <a:t>JavaScript</a:t>
            </a:r>
            <a:r>
              <a:rPr lang="vi-VN" sz="3600" dirty="0"/>
              <a:t> (Node.js)</a:t>
            </a:r>
          </a:p>
          <a:p>
            <a:r>
              <a:rPr lang="vi-VN" sz="3600" dirty="0" err="1"/>
              <a:t>Framework</a:t>
            </a:r>
            <a:r>
              <a:rPr lang="vi-VN" sz="3600" dirty="0"/>
              <a:t>: Express.js</a:t>
            </a:r>
          </a:p>
          <a:p>
            <a:r>
              <a:rPr lang="vi-VN" sz="3600" dirty="0"/>
              <a:t>Cơ sở dữ liệu: </a:t>
            </a:r>
            <a:r>
              <a:rPr lang="vi-VN" sz="3600" dirty="0" err="1"/>
              <a:t>MongoDB</a:t>
            </a:r>
            <a:r>
              <a:rPr lang="vi-VN" sz="3600" dirty="0"/>
              <a:t> (</a:t>
            </a:r>
            <a:r>
              <a:rPr lang="vi-VN" sz="3600" dirty="0" err="1"/>
              <a:t>NoSQL</a:t>
            </a:r>
            <a:r>
              <a:rPr lang="vi-VN" sz="3600" dirty="0"/>
              <a:t>)</a:t>
            </a:r>
          </a:p>
          <a:p>
            <a:r>
              <a:rPr lang="vi-VN" sz="3600" dirty="0"/>
              <a:t>Bảo mật: JWT (JSON </a:t>
            </a:r>
            <a:r>
              <a:rPr lang="vi-VN" sz="3600" dirty="0" err="1"/>
              <a:t>Web</a:t>
            </a:r>
            <a:r>
              <a:rPr lang="vi-VN" sz="3600" dirty="0"/>
              <a:t> </a:t>
            </a:r>
            <a:r>
              <a:rPr lang="vi-VN" sz="3600" dirty="0" err="1"/>
              <a:t>Token</a:t>
            </a:r>
            <a:r>
              <a:rPr lang="vi-VN" sz="3600" dirty="0"/>
              <a:t>), </a:t>
            </a:r>
            <a:r>
              <a:rPr lang="vi-VN" sz="3600" dirty="0" err="1"/>
              <a:t>Bcrypt</a:t>
            </a:r>
            <a:endParaRPr lang="vi-VN" sz="3600" dirty="0"/>
          </a:p>
          <a:p>
            <a:r>
              <a:rPr lang="vi-VN" sz="3600" dirty="0"/>
              <a:t>Kết nối </a:t>
            </a:r>
            <a:r>
              <a:rPr lang="vi-VN" sz="3600" dirty="0" err="1"/>
              <a:t>frontend</a:t>
            </a:r>
            <a:r>
              <a:rPr lang="vi-VN" sz="3600" dirty="0"/>
              <a:t> qua REST API</a:t>
            </a:r>
          </a:p>
        </p:txBody>
      </p:sp>
    </p:spTree>
    <p:extLst>
      <p:ext uri="{BB962C8B-B14F-4D97-AF65-F5344CB8AC3E}">
        <p14:creationId xmlns:p14="http://schemas.microsoft.com/office/powerpoint/2010/main" val="216790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0CC1F93-3DDB-9B70-395E-6103E3B36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72308"/>
            <a:ext cx="6858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800" dirty="0" err="1"/>
              <a:t>Kiến</a:t>
            </a:r>
            <a:r>
              <a:rPr lang="en-US" sz="4800" dirty="0"/>
              <a:t> </a:t>
            </a:r>
            <a:r>
              <a:rPr lang="en-US" sz="4800" dirty="0" err="1"/>
              <a:t>trúc</a:t>
            </a:r>
            <a:r>
              <a:rPr lang="en-US" sz="4800" dirty="0"/>
              <a:t> </a:t>
            </a:r>
            <a:r>
              <a:rPr lang="en-US" sz="4800" dirty="0" err="1"/>
              <a:t>hệ</a:t>
            </a:r>
            <a:r>
              <a:rPr lang="en-US" sz="4800" dirty="0"/>
              <a:t> </a:t>
            </a:r>
            <a:r>
              <a:rPr lang="en-US" sz="4800" dirty="0" err="1"/>
              <a:t>thống</a:t>
            </a:r>
            <a:r>
              <a:rPr lang="en-US" sz="4800" dirty="0"/>
              <a:t> Backend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9E2B54C-6E30-5164-6355-4E4E989F1E8D}"/>
              </a:ext>
            </a:extLst>
          </p:cNvPr>
          <p:cNvSpPr/>
          <p:nvPr/>
        </p:nvSpPr>
        <p:spPr>
          <a:xfrm>
            <a:off x="11571341" y="540437"/>
            <a:ext cx="5687959" cy="4603063"/>
          </a:xfrm>
          <a:custGeom>
            <a:avLst/>
            <a:gdLst/>
            <a:ahLst/>
            <a:cxnLst/>
            <a:rect l="l" t="t" r="r" b="b"/>
            <a:pathLst>
              <a:path w="5687959" h="4603063">
                <a:moveTo>
                  <a:pt x="0" y="0"/>
                </a:moveTo>
                <a:lnTo>
                  <a:pt x="5687959" y="0"/>
                </a:lnTo>
                <a:lnTo>
                  <a:pt x="5687959" y="4603063"/>
                </a:lnTo>
                <a:lnTo>
                  <a:pt x="0" y="4603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55680-3C28-298C-83BA-D9E9E12BEC24}"/>
              </a:ext>
            </a:extLst>
          </p:cNvPr>
          <p:cNvSpPr txBox="1"/>
          <p:nvPr/>
        </p:nvSpPr>
        <p:spPr>
          <a:xfrm>
            <a:off x="1219201" y="3009900"/>
            <a:ext cx="89916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[Frontend React] ⇅ (API) ⇅ [Backend Express] ⇅ [MongoDB]</a:t>
            </a:r>
          </a:p>
          <a:p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Cung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REST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Quản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84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ED9670C6-1E29-9E9F-777A-326BF9B2AEA6}"/>
              </a:ext>
            </a:extLst>
          </p:cNvPr>
          <p:cNvSpPr/>
          <p:nvPr/>
        </p:nvSpPr>
        <p:spPr>
          <a:xfrm>
            <a:off x="152400" y="0"/>
            <a:ext cx="4267200" cy="1866900"/>
          </a:xfrm>
          <a:custGeom>
            <a:avLst/>
            <a:gdLst/>
            <a:ahLst/>
            <a:cxnLst/>
            <a:rect l="l" t="t" r="r" b="b"/>
            <a:pathLst>
              <a:path w="8765490" h="5065179">
                <a:moveTo>
                  <a:pt x="0" y="0"/>
                </a:moveTo>
                <a:lnTo>
                  <a:pt x="8765489" y="0"/>
                </a:lnTo>
                <a:lnTo>
                  <a:pt x="8765489" y="5065180"/>
                </a:lnTo>
                <a:lnTo>
                  <a:pt x="0" y="506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DA1DF-DE80-FFF6-F188-58CD410BAD4B}"/>
              </a:ext>
            </a:extLst>
          </p:cNvPr>
          <p:cNvSpPr txBox="1"/>
          <p:nvPr/>
        </p:nvSpPr>
        <p:spPr>
          <a:xfrm>
            <a:off x="5715000" y="419100"/>
            <a:ext cx="9144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endParaRPr lang="vi-V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6672E-3A99-B040-2579-909D0C3C8C7C}"/>
              </a:ext>
            </a:extLst>
          </p:cNvPr>
          <p:cNvSpPr txBox="1"/>
          <p:nvPr/>
        </p:nvSpPr>
        <p:spPr>
          <a:xfrm>
            <a:off x="1371600" y="2705100"/>
            <a:ext cx="9296400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500" dirty="0">
                <a:latin typeface="+mj-lt"/>
              </a:rPr>
              <a:t>Xác thực (</a:t>
            </a:r>
            <a:r>
              <a:rPr lang="vi-VN" sz="3500" dirty="0" err="1">
                <a:latin typeface="+mj-lt"/>
              </a:rPr>
              <a:t>Authentication</a:t>
            </a:r>
            <a:r>
              <a:rPr lang="vi-VN" sz="3500" dirty="0">
                <a:latin typeface="+mj-lt"/>
              </a:rPr>
              <a:t>):</a:t>
            </a:r>
          </a:p>
          <a:p>
            <a:r>
              <a:rPr lang="vi-VN" sz="3500" dirty="0">
                <a:latin typeface="+mj-lt"/>
              </a:rPr>
              <a:t>- Dùng JWT </a:t>
            </a:r>
            <a:r>
              <a:rPr lang="vi-VN" sz="3500" dirty="0" err="1">
                <a:latin typeface="+mj-lt"/>
              </a:rPr>
              <a:t>Token</a:t>
            </a:r>
            <a:r>
              <a:rPr lang="vi-VN" sz="3500" dirty="0">
                <a:latin typeface="+mj-lt"/>
              </a:rPr>
              <a:t> lưu trong </a:t>
            </a:r>
            <a:r>
              <a:rPr lang="vi-VN" sz="3500" dirty="0" err="1">
                <a:latin typeface="+mj-lt"/>
              </a:rPr>
              <a:t>localStorage</a:t>
            </a:r>
            <a:endParaRPr lang="vi-VN" sz="3500" dirty="0">
              <a:latin typeface="+mj-lt"/>
            </a:endParaRPr>
          </a:p>
          <a:p>
            <a:r>
              <a:rPr lang="vi-VN" sz="3500" dirty="0">
                <a:latin typeface="+mj-lt"/>
              </a:rPr>
              <a:t>- Kiểm tra </a:t>
            </a:r>
            <a:r>
              <a:rPr lang="vi-VN" sz="3500" dirty="0" err="1">
                <a:latin typeface="+mj-lt"/>
              </a:rPr>
              <a:t>token</a:t>
            </a:r>
            <a:r>
              <a:rPr lang="vi-VN" sz="3500" dirty="0">
                <a:latin typeface="+mj-lt"/>
              </a:rPr>
              <a:t> trong mỗi </a:t>
            </a:r>
            <a:r>
              <a:rPr lang="vi-VN" sz="3500" dirty="0" err="1">
                <a:latin typeface="+mj-lt"/>
              </a:rPr>
              <a:t>request</a:t>
            </a:r>
            <a:endParaRPr lang="vi-VN" sz="3500" dirty="0">
              <a:latin typeface="+mj-lt"/>
            </a:endParaRPr>
          </a:p>
          <a:p>
            <a:r>
              <a:rPr lang="vi-VN" sz="3500" dirty="0">
                <a:latin typeface="+mj-lt"/>
              </a:rPr>
              <a:t>Phân quyền (</a:t>
            </a:r>
            <a:r>
              <a:rPr lang="vi-VN" sz="3500" dirty="0" err="1">
                <a:latin typeface="+mj-lt"/>
              </a:rPr>
              <a:t>Authorization</a:t>
            </a:r>
            <a:r>
              <a:rPr lang="vi-VN" sz="3500" dirty="0">
                <a:latin typeface="+mj-lt"/>
              </a:rPr>
              <a:t>):</a:t>
            </a:r>
          </a:p>
          <a:p>
            <a:r>
              <a:rPr lang="vi-VN" sz="3500" dirty="0">
                <a:latin typeface="+mj-lt"/>
              </a:rPr>
              <a:t>- Tách người dùng: </a:t>
            </a:r>
            <a:r>
              <a:rPr lang="vi-VN" sz="3500" dirty="0" err="1">
                <a:latin typeface="+mj-lt"/>
              </a:rPr>
              <a:t>admin</a:t>
            </a:r>
            <a:r>
              <a:rPr lang="vi-VN" sz="3500" dirty="0">
                <a:latin typeface="+mj-lt"/>
              </a:rPr>
              <a:t>, </a:t>
            </a:r>
            <a:r>
              <a:rPr lang="vi-VN" sz="3500" dirty="0" err="1">
                <a:latin typeface="+mj-lt"/>
              </a:rPr>
              <a:t>user</a:t>
            </a:r>
            <a:endParaRPr lang="vi-VN" sz="3500" dirty="0">
              <a:latin typeface="+mj-lt"/>
            </a:endParaRPr>
          </a:p>
          <a:p>
            <a:r>
              <a:rPr lang="vi-VN" sz="3500" dirty="0">
                <a:latin typeface="+mj-lt"/>
              </a:rPr>
              <a:t>- </a:t>
            </a:r>
            <a:r>
              <a:rPr lang="vi-VN" sz="3500" dirty="0" err="1">
                <a:latin typeface="+mj-lt"/>
              </a:rPr>
              <a:t>Middleware</a:t>
            </a:r>
            <a:r>
              <a:rPr lang="vi-VN" sz="3500" dirty="0">
                <a:latin typeface="+mj-lt"/>
              </a:rPr>
              <a:t> kiểm tra quyền truy cập</a:t>
            </a:r>
          </a:p>
          <a:p>
            <a:endParaRPr lang="en-US" sz="3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572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988</Words>
  <Application>Microsoft Office PowerPoint</Application>
  <PresentationFormat>Custom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Arimo</vt:lpstr>
      <vt:lpstr>-apple-system</vt:lpstr>
      <vt:lpstr>Times New Roman</vt:lpstr>
      <vt:lpstr>Arial</vt:lpstr>
      <vt:lpstr>Clear Sans Bold</vt:lpstr>
      <vt:lpstr>Arimo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 thuyết trình Công ty Đánh giá Dự án Doanh nghiệp Thông thường Xanh dương và Tím </dc:title>
  <cp:lastModifiedBy>Hoàng Nguyễn</cp:lastModifiedBy>
  <cp:revision>4</cp:revision>
  <dcterms:created xsi:type="dcterms:W3CDTF">2006-08-16T00:00:00Z</dcterms:created>
  <dcterms:modified xsi:type="dcterms:W3CDTF">2025-05-10T16:56:38Z</dcterms:modified>
  <dc:identifier>DAGm9bCeIJY</dc:identifier>
</cp:coreProperties>
</file>