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ixTTH8UvZdIJYeN1GYI0hK6Urh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2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11"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968DEF2B-7511-D6FB-E582-23EA77274B51}"/>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9DC95A3C-ED56-86BC-68DD-B1B4D0A3342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a:extLst>
              <a:ext uri="{FF2B5EF4-FFF2-40B4-BE49-F238E27FC236}">
                <a16:creationId xmlns:a16="http://schemas.microsoft.com/office/drawing/2014/main" id="{41DC809E-1855-700D-4E23-6223B0CB9FE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437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22" name="Google Shape;22;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34" name="Google Shape;34;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7" name="Google Shape;47;p8"/>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9" name="Google Shape;49;p8"/>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61" name="Google Shape;61;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2" name="Google Shape;62;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442347" y="1382397"/>
            <a:ext cx="6480810" cy="6823075"/>
          </a:xfrm>
          <a:prstGeom prst="rect">
            <a:avLst/>
          </a:prstGeom>
          <a:noFill/>
          <a:ln>
            <a:noFill/>
          </a:ln>
        </p:spPr>
      </p:sp>
      <p:sp>
        <p:nvSpPr>
          <p:cNvPr id="68" name="Google Shape;68;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9" name="Google Shape;69;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3F7E4665-A617-9070-9FF2-046219F405E7}"/>
            </a:ext>
          </a:extLst>
        </p:cNvPr>
        <p:cNvGrpSpPr/>
        <p:nvPr/>
      </p:nvGrpSpPr>
      <p:grpSpPr>
        <a:xfrm>
          <a:off x="0" y="0"/>
          <a:ext cx="0" cy="0"/>
          <a:chOff x="0" y="0"/>
          <a:chExt cx="0" cy="0"/>
        </a:xfrm>
      </p:grpSpPr>
      <p:sp>
        <p:nvSpPr>
          <p:cNvPr id="90" name="Google Shape;90;p1">
            <a:extLst>
              <a:ext uri="{FF2B5EF4-FFF2-40B4-BE49-F238E27FC236}">
                <a16:creationId xmlns:a16="http://schemas.microsoft.com/office/drawing/2014/main" id="{F57C9747-1E8C-2B41-AC9C-B7BBB397DF64}"/>
              </a:ext>
            </a:extLst>
          </p:cNvPr>
          <p:cNvSpPr/>
          <p:nvPr/>
        </p:nvSpPr>
        <p:spPr>
          <a:xfrm>
            <a:off x="-47022" y="2034309"/>
            <a:ext cx="4864147" cy="434532"/>
          </a:xfrm>
          <a:prstGeom prst="rect">
            <a:avLst/>
          </a:prstGeom>
          <a:solidFill>
            <a:srgbClr val="B3C6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TỔNG QUAN</a:t>
            </a:r>
            <a:endParaRPr dirty="0">
              <a:latin typeface="Times New Roman" panose="02020603050405020304" pitchFamily="18" charset="0"/>
              <a:cs typeface="Times New Roman" panose="02020603050405020304" pitchFamily="18" charset="0"/>
            </a:endParaRPr>
          </a:p>
        </p:txBody>
      </p:sp>
      <p:sp>
        <p:nvSpPr>
          <p:cNvPr id="93" name="Google Shape;93;p1">
            <a:extLst>
              <a:ext uri="{FF2B5EF4-FFF2-40B4-BE49-F238E27FC236}">
                <a16:creationId xmlns:a16="http://schemas.microsoft.com/office/drawing/2014/main" id="{2CE46F6B-38F3-5442-B6DE-686097376E35}"/>
              </a:ext>
            </a:extLst>
          </p:cNvPr>
          <p:cNvSpPr/>
          <p:nvPr/>
        </p:nvSpPr>
        <p:spPr>
          <a:xfrm>
            <a:off x="-27407" y="5482580"/>
            <a:ext cx="4864148" cy="384234"/>
          </a:xfrm>
          <a:prstGeom prst="rect">
            <a:avLst/>
          </a:prstGeom>
          <a:solidFill>
            <a:schemeClr val="accent4">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MÔ HÌNH HỆ THỐNG</a:t>
            </a:r>
            <a:endParaRPr dirty="0">
              <a:latin typeface="Times New Roman" panose="02020603050405020304" pitchFamily="18" charset="0"/>
              <a:cs typeface="Times New Roman" panose="02020603050405020304" pitchFamily="18" charset="0"/>
            </a:endParaRPr>
          </a:p>
        </p:txBody>
      </p:sp>
      <p:sp>
        <p:nvSpPr>
          <p:cNvPr id="96" name="Google Shape;96;p1">
            <a:extLst>
              <a:ext uri="{FF2B5EF4-FFF2-40B4-BE49-F238E27FC236}">
                <a16:creationId xmlns:a16="http://schemas.microsoft.com/office/drawing/2014/main" id="{051DFCED-A520-C1C2-211A-FE2A33F0FF1B}"/>
              </a:ext>
            </a:extLst>
          </p:cNvPr>
          <p:cNvSpPr/>
          <p:nvPr/>
        </p:nvSpPr>
        <p:spPr>
          <a:xfrm>
            <a:off x="4799541" y="2042915"/>
            <a:ext cx="8037957" cy="407344"/>
          </a:xfrm>
          <a:prstGeom prst="rect">
            <a:avLst/>
          </a:prstGeom>
          <a:solidFill>
            <a:schemeClr val="accent2">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KẾT QUẢ ĐẠT ĐƯỢC</a:t>
            </a:r>
            <a:endParaRPr dirty="0">
              <a:latin typeface="Times New Roman" panose="02020603050405020304" pitchFamily="18" charset="0"/>
              <a:cs typeface="Times New Roman" panose="02020603050405020304" pitchFamily="18" charset="0"/>
            </a:endParaRPr>
          </a:p>
        </p:txBody>
      </p:sp>
      <p:sp>
        <p:nvSpPr>
          <p:cNvPr id="97" name="Google Shape;97;p1">
            <a:extLst>
              <a:ext uri="{FF2B5EF4-FFF2-40B4-BE49-F238E27FC236}">
                <a16:creationId xmlns:a16="http://schemas.microsoft.com/office/drawing/2014/main" id="{4AB587A4-A92C-D274-BA49-4A6BC9FF27F8}"/>
              </a:ext>
            </a:extLst>
          </p:cNvPr>
          <p:cNvSpPr/>
          <p:nvPr/>
        </p:nvSpPr>
        <p:spPr>
          <a:xfrm>
            <a:off x="4799541" y="7767126"/>
            <a:ext cx="7957977" cy="457522"/>
          </a:xfrm>
          <a:prstGeom prst="rect">
            <a:avLst/>
          </a:prstGeom>
          <a:solidFill>
            <a:schemeClr val="accent6">
              <a:lumMod val="60000"/>
              <a:lumOff val="4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KẾT LUẬN</a:t>
            </a:r>
            <a:endParaRPr dirty="0">
              <a:latin typeface="Times New Roman" panose="02020603050405020304" pitchFamily="18" charset="0"/>
              <a:cs typeface="Times New Roman" panose="02020603050405020304" pitchFamily="18" charset="0"/>
            </a:endParaRPr>
          </a:p>
        </p:txBody>
      </p:sp>
      <p:sp>
        <p:nvSpPr>
          <p:cNvPr id="98" name="Google Shape;98;p1">
            <a:extLst>
              <a:ext uri="{FF2B5EF4-FFF2-40B4-BE49-F238E27FC236}">
                <a16:creationId xmlns:a16="http://schemas.microsoft.com/office/drawing/2014/main" id="{A22BFF10-3BB8-D289-B0BD-ADC2137E7CB9}"/>
              </a:ext>
            </a:extLst>
          </p:cNvPr>
          <p:cNvSpPr txBox="1"/>
          <p:nvPr/>
        </p:nvSpPr>
        <p:spPr>
          <a:xfrm>
            <a:off x="4799540" y="8250756"/>
            <a:ext cx="7957977" cy="13233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r>
              <a:rPr lang="vi-VN" sz="1600" dirty="0">
                <a:effectLst/>
                <a:latin typeface="Times New Roman" panose="02020603050405020304" pitchFamily="18" charset="0"/>
                <a:cs typeface="Times New Roman" panose="02020603050405020304" pitchFamily="18" charset="0"/>
              </a:rPr>
              <a:t>	Trang web bán sách trực tuyến thúc đẩy văn hóa đọc, mang lại trải nghiệm mua sắm tiện lợi và lan tỏa tri thức. Để thành công, cần cải tiến giao diện, tối ưu trải nghiệm người dùng, đảm bảo chất lượng và tích hợp công nghệ mới như AI cá nhân hóa hay thực tế ảo. Việc này không chỉ đáp ứng nhu cầu độc giả mà còn mở rộng thị trường và tăng cường tương tác cộng đồng, khẳng định vị thế trong kỷ nguyên số.</a:t>
            </a:r>
          </a:p>
        </p:txBody>
      </p:sp>
      <p:grpSp>
        <p:nvGrpSpPr>
          <p:cNvPr id="99" name="Google Shape;99;p1">
            <a:extLst>
              <a:ext uri="{FF2B5EF4-FFF2-40B4-BE49-F238E27FC236}">
                <a16:creationId xmlns:a16="http://schemas.microsoft.com/office/drawing/2014/main" id="{62F178E1-9EFC-E50D-F777-A6D5A92A7A47}"/>
              </a:ext>
            </a:extLst>
          </p:cNvPr>
          <p:cNvGrpSpPr/>
          <p:nvPr/>
        </p:nvGrpSpPr>
        <p:grpSpPr>
          <a:xfrm>
            <a:off x="-11124" y="39341"/>
            <a:ext cx="12812724" cy="2024795"/>
            <a:chOff x="47445" y="-163746"/>
            <a:chExt cx="11793548" cy="2195198"/>
          </a:xfrm>
        </p:grpSpPr>
        <p:sp>
          <p:nvSpPr>
            <p:cNvPr id="100" name="Google Shape;100;p1">
              <a:extLst>
                <a:ext uri="{FF2B5EF4-FFF2-40B4-BE49-F238E27FC236}">
                  <a16:creationId xmlns:a16="http://schemas.microsoft.com/office/drawing/2014/main" id="{6506A7BA-28B1-31E8-72D8-0559B5FF5C17}"/>
                </a:ext>
              </a:extLst>
            </p:cNvPr>
            <p:cNvSpPr/>
            <p:nvPr/>
          </p:nvSpPr>
          <p:spPr>
            <a:xfrm>
              <a:off x="47445" y="-163746"/>
              <a:ext cx="11793548" cy="2181800"/>
            </a:xfrm>
            <a:prstGeom prst="rect">
              <a:avLst/>
            </a:prstGeom>
            <a:gradFill>
              <a:gsLst>
                <a:gs pos="0">
                  <a:srgbClr val="F2F2F2"/>
                </a:gs>
                <a:gs pos="9000">
                  <a:srgbClr val="F2F2F2"/>
                </a:gs>
                <a:gs pos="48000">
                  <a:schemeClr val="lt1"/>
                </a:gs>
                <a:gs pos="100000">
                  <a:srgbClr val="F2F2F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223"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01" name="Google Shape;101;p1">
              <a:extLst>
                <a:ext uri="{FF2B5EF4-FFF2-40B4-BE49-F238E27FC236}">
                  <a16:creationId xmlns:a16="http://schemas.microsoft.com/office/drawing/2014/main" id="{CB23B9CB-8498-F0CA-C356-AA35953D4352}"/>
                </a:ext>
              </a:extLst>
            </p:cNvPr>
            <p:cNvGrpSpPr/>
            <p:nvPr/>
          </p:nvGrpSpPr>
          <p:grpSpPr>
            <a:xfrm>
              <a:off x="215214" y="-101052"/>
              <a:ext cx="10147460" cy="2132504"/>
              <a:chOff x="215214" y="-101052"/>
              <a:chExt cx="10147460" cy="2132504"/>
            </a:xfrm>
          </p:grpSpPr>
          <p:pic>
            <p:nvPicPr>
              <p:cNvPr id="102" name="Google Shape;102;p1">
                <a:extLst>
                  <a:ext uri="{FF2B5EF4-FFF2-40B4-BE49-F238E27FC236}">
                    <a16:creationId xmlns:a16="http://schemas.microsoft.com/office/drawing/2014/main" id="{6D6CCABD-3CAB-698F-A0B4-3C8FC18A4C09}"/>
                  </a:ext>
                </a:extLst>
              </p:cNvPr>
              <p:cNvPicPr preferRelativeResize="0"/>
              <p:nvPr/>
            </p:nvPicPr>
            <p:blipFill rotWithShape="1">
              <a:blip r:embed="rId3">
                <a:alphaModFix/>
              </a:blip>
              <a:srcRect/>
              <a:stretch/>
            </p:blipFill>
            <p:spPr>
              <a:xfrm>
                <a:off x="215214" y="17583"/>
                <a:ext cx="1665251" cy="1722275"/>
              </a:xfrm>
              <a:prstGeom prst="rect">
                <a:avLst/>
              </a:prstGeom>
              <a:noFill/>
              <a:ln>
                <a:noFill/>
              </a:ln>
            </p:spPr>
          </p:pic>
          <p:sp>
            <p:nvSpPr>
              <p:cNvPr id="103" name="Google Shape;103;p1">
                <a:extLst>
                  <a:ext uri="{FF2B5EF4-FFF2-40B4-BE49-F238E27FC236}">
                    <a16:creationId xmlns:a16="http://schemas.microsoft.com/office/drawing/2014/main" id="{CC378D72-679A-136A-3B36-3446A2289A27}"/>
                  </a:ext>
                </a:extLst>
              </p:cNvPr>
              <p:cNvSpPr txBox="1"/>
              <p:nvPr/>
            </p:nvSpPr>
            <p:spPr>
              <a:xfrm>
                <a:off x="2199466" y="-101052"/>
                <a:ext cx="7454488" cy="460432"/>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vi-VN"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TRANG WEBSITE BÁN SÁCH(BOOKSTORE WEBSITE)</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4" name="Google Shape;104;p1">
                <a:extLst>
                  <a:ext uri="{FF2B5EF4-FFF2-40B4-BE49-F238E27FC236}">
                    <a16:creationId xmlns:a16="http://schemas.microsoft.com/office/drawing/2014/main" id="{A352F9A8-55DF-8D0B-EFC0-4523985B4F6C}"/>
                  </a:ext>
                </a:extLst>
              </p:cNvPr>
              <p:cNvSpPr txBox="1"/>
              <p:nvPr/>
            </p:nvSpPr>
            <p:spPr>
              <a:xfrm>
                <a:off x="1974987" y="1631082"/>
                <a:ext cx="8387687" cy="4003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Địa</a:t>
                </a:r>
                <a:r>
                  <a:rPr lang="en-US" sz="18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chỉ</a:t>
                </a:r>
                <a:r>
                  <a:rPr lang="en-US" sz="18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504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Đại</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lộ</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Bình Dương,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Hiệp</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Thành,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Thủ</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Dầu</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Một</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Bình Dương, Việt Nam</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grpSp>
      <p:sp>
        <p:nvSpPr>
          <p:cNvPr id="112" name="Google Shape;112;p1">
            <a:extLst>
              <a:ext uri="{FF2B5EF4-FFF2-40B4-BE49-F238E27FC236}">
                <a16:creationId xmlns:a16="http://schemas.microsoft.com/office/drawing/2014/main" id="{3F361AEA-6601-9490-67B1-C148D6980C06}"/>
              </a:ext>
            </a:extLst>
          </p:cNvPr>
          <p:cNvSpPr txBox="1"/>
          <p:nvPr/>
        </p:nvSpPr>
        <p:spPr>
          <a:xfrm>
            <a:off x="2237026" y="573478"/>
            <a:ext cx="4760173" cy="438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cs typeface="Times New Roman" panose="02020603050405020304" pitchFamily="18" charset="0"/>
                <a:sym typeface="Times New Roman"/>
              </a:rPr>
              <a:t>Nguyễn Tấn Tính - 22050093</a:t>
            </a:r>
            <a:endParaRPr dirty="0">
              <a:latin typeface="Times New Roman" panose="02020603050405020304" pitchFamily="18" charset="0"/>
              <a:cs typeface="Times New Roman" panose="02020603050405020304" pitchFamily="18" charset="0"/>
            </a:endParaRPr>
          </a:p>
        </p:txBody>
      </p:sp>
      <p:pic>
        <p:nvPicPr>
          <p:cNvPr id="113" name="Google Shape;113;p1" descr="https://scontent.fsgn4-1.fna.fbcdn.net/v/t1.15752-9/62051849_2266962956954617_1513589798445514752_n.png?_nc_cat=103&amp;_nc_eui2=AeFYja56I2y3AmK-_O8OA5c7QQu2aO-JzFGTWMYO9mhbkjk38ClGEtxFelX-T6GltU-qH-hR7PYPssMs5JG20WI295XNNZmZzyLheXTqWmEWgw&amp;_nc_oc=AQmMZXnOQPd2pgWhRrQqpr3ekV27qhmdsz7iqyf0O0aZmxgYdL62wXhAaRKzDjOI2Os&amp;_nc_ht=scontent.fsgn4-1.fna&amp;oh=9a26d5d9c4fc790dccb5fa7e3896d41f&amp;oe=5D95AD5F">
            <a:extLst>
              <a:ext uri="{FF2B5EF4-FFF2-40B4-BE49-F238E27FC236}">
                <a16:creationId xmlns:a16="http://schemas.microsoft.com/office/drawing/2014/main" id="{F53542E1-4EFF-8A87-A4B8-9683C459C26A}"/>
              </a:ext>
            </a:extLst>
          </p:cNvPr>
          <p:cNvPicPr preferRelativeResize="0"/>
          <p:nvPr/>
        </p:nvPicPr>
        <p:blipFill rotWithShape="1">
          <a:blip r:embed="rId4">
            <a:alphaModFix/>
          </a:blip>
          <a:srcRect l="1905" t="22049" r="59199" b="20786"/>
          <a:stretch/>
        </p:blipFill>
        <p:spPr>
          <a:xfrm>
            <a:off x="6951615" y="642451"/>
            <a:ext cx="418962" cy="281392"/>
          </a:xfrm>
          <a:prstGeom prst="rect">
            <a:avLst/>
          </a:prstGeom>
          <a:noFill/>
          <a:ln>
            <a:noFill/>
          </a:ln>
        </p:spPr>
      </p:pic>
      <p:sp>
        <p:nvSpPr>
          <p:cNvPr id="114" name="Google Shape;114;p1">
            <a:extLst>
              <a:ext uri="{FF2B5EF4-FFF2-40B4-BE49-F238E27FC236}">
                <a16:creationId xmlns:a16="http://schemas.microsoft.com/office/drawing/2014/main" id="{5C638532-FBB6-630B-E610-1B6AB56565FD}"/>
              </a:ext>
            </a:extLst>
          </p:cNvPr>
          <p:cNvSpPr txBox="1"/>
          <p:nvPr/>
        </p:nvSpPr>
        <p:spPr>
          <a:xfrm>
            <a:off x="7641984" y="563856"/>
            <a:ext cx="4138696"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22050093</a:t>
            </a:r>
            <a:r>
              <a:rPr lang="en-US"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@student.bdu.edu.vn</a:t>
            </a:r>
            <a:endParaRPr dirty="0">
              <a:latin typeface="Times New Roman" panose="02020603050405020304" pitchFamily="18" charset="0"/>
              <a:cs typeface="Times New Roman" panose="02020603050405020304" pitchFamily="18" charset="0"/>
            </a:endParaRPr>
          </a:p>
        </p:txBody>
      </p:sp>
      <p:sp>
        <p:nvSpPr>
          <p:cNvPr id="115" name="Google Shape;115;p1">
            <a:extLst>
              <a:ext uri="{FF2B5EF4-FFF2-40B4-BE49-F238E27FC236}">
                <a16:creationId xmlns:a16="http://schemas.microsoft.com/office/drawing/2014/main" id="{D41FDFA3-6AFE-B0D4-221E-552E0BFF2E31}"/>
              </a:ext>
            </a:extLst>
          </p:cNvPr>
          <p:cNvSpPr txBox="1"/>
          <p:nvPr/>
        </p:nvSpPr>
        <p:spPr>
          <a:xfrm>
            <a:off x="10746836" y="6141403"/>
            <a:ext cx="1717879" cy="867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79" i="1" dirty="0" err="1">
                <a:solidFill>
                  <a:schemeClr val="dk1"/>
                </a:solidFill>
                <a:latin typeface="Times New Roman" panose="02020603050405020304" pitchFamily="18" charset="0"/>
                <a:ea typeface="Times New Roman"/>
                <a:cs typeface="Times New Roman" panose="02020603050405020304" pitchFamily="18" charset="0"/>
                <a:sym typeface="Times New Roman"/>
              </a:rPr>
              <a:t>Một</a:t>
            </a:r>
            <a:r>
              <a:rPr lang="en-US"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679" i="1" dirty="0" err="1">
                <a:solidFill>
                  <a:schemeClr val="dk1"/>
                </a:solidFill>
                <a:latin typeface="Times New Roman" panose="02020603050405020304" pitchFamily="18" charset="0"/>
                <a:ea typeface="Times New Roman"/>
                <a:cs typeface="Times New Roman" panose="02020603050405020304" pitchFamily="18" charset="0"/>
                <a:sym typeface="Times New Roman"/>
              </a:rPr>
              <a:t>số</a:t>
            </a:r>
            <a:r>
              <a:rPr lang="en-US"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vi-VN"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trang </a:t>
            </a:r>
            <a:r>
              <a:rPr lang="en-US" sz="1679" i="1" dirty="0" err="1">
                <a:solidFill>
                  <a:schemeClr val="dk1"/>
                </a:solidFill>
                <a:latin typeface="Times New Roman" panose="02020603050405020304" pitchFamily="18" charset="0"/>
                <a:ea typeface="Times New Roman"/>
                <a:cs typeface="Times New Roman" panose="02020603050405020304" pitchFamily="18" charset="0"/>
                <a:sym typeface="Times New Roman"/>
              </a:rPr>
              <a:t>nổi</a:t>
            </a:r>
            <a:r>
              <a:rPr lang="en-US"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679" i="1" dirty="0" err="1">
                <a:solidFill>
                  <a:schemeClr val="dk1"/>
                </a:solidFill>
                <a:latin typeface="Times New Roman" panose="02020603050405020304" pitchFamily="18" charset="0"/>
                <a:ea typeface="Times New Roman"/>
                <a:cs typeface="Times New Roman" panose="02020603050405020304" pitchFamily="18" charset="0"/>
                <a:sym typeface="Times New Roman"/>
              </a:rPr>
              <a:t>bật</a:t>
            </a:r>
            <a:r>
              <a:rPr lang="en-US"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679" i="1" dirty="0" err="1">
                <a:solidFill>
                  <a:schemeClr val="dk1"/>
                </a:solidFill>
                <a:latin typeface="Times New Roman" panose="02020603050405020304" pitchFamily="18" charset="0"/>
                <a:ea typeface="Times New Roman"/>
                <a:cs typeface="Times New Roman" panose="02020603050405020304" pitchFamily="18" charset="0"/>
                <a:sym typeface="Times New Roman"/>
              </a:rPr>
              <a:t>của</a:t>
            </a:r>
            <a:r>
              <a:rPr lang="en-US"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vi-VN" sz="1679" i="1" dirty="0">
                <a:solidFill>
                  <a:schemeClr val="dk1"/>
                </a:solidFill>
                <a:latin typeface="Times New Roman" panose="02020603050405020304" pitchFamily="18" charset="0"/>
                <a:ea typeface="Times New Roman"/>
                <a:cs typeface="Times New Roman" panose="02020603050405020304" pitchFamily="18" charset="0"/>
                <a:sym typeface="Times New Roman"/>
              </a:rPr>
              <a:t>trang web bookstore</a:t>
            </a:r>
            <a:endParaRPr sz="1679" i="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16" name="Google Shape;116;p1">
            <a:extLst>
              <a:ext uri="{FF2B5EF4-FFF2-40B4-BE49-F238E27FC236}">
                <a16:creationId xmlns:a16="http://schemas.microsoft.com/office/drawing/2014/main" id="{08683541-EDCD-EC6D-CF95-B0E470E7AE35}"/>
              </a:ext>
            </a:extLst>
          </p:cNvPr>
          <p:cNvSpPr/>
          <p:nvPr/>
        </p:nvSpPr>
        <p:spPr>
          <a:xfrm>
            <a:off x="3547333" y="6716299"/>
            <a:ext cx="637062" cy="131043"/>
          </a:xfrm>
          <a:prstGeom prst="rect">
            <a:avLst/>
          </a:prstGeom>
          <a:solidFill>
            <a:schemeClr val="lt1"/>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Google Shape;112;p1">
            <a:extLst>
              <a:ext uri="{FF2B5EF4-FFF2-40B4-BE49-F238E27FC236}">
                <a16:creationId xmlns:a16="http://schemas.microsoft.com/office/drawing/2014/main" id="{23B73093-74E2-99AA-0C6E-629DF7CC6768}"/>
              </a:ext>
            </a:extLst>
          </p:cNvPr>
          <p:cNvSpPr txBox="1"/>
          <p:nvPr/>
        </p:nvSpPr>
        <p:spPr>
          <a:xfrm>
            <a:off x="2192913" y="936397"/>
            <a:ext cx="4731461" cy="438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cs typeface="Times New Roman" panose="02020603050405020304" pitchFamily="18" charset="0"/>
                <a:sym typeface="Times New Roman"/>
              </a:rPr>
              <a:t>Đỗ Sơn Tùng - 22050110 </a:t>
            </a:r>
            <a:endParaRPr dirty="0">
              <a:latin typeface="Times New Roman" panose="02020603050405020304" pitchFamily="18" charset="0"/>
              <a:cs typeface="Times New Roman" panose="02020603050405020304" pitchFamily="18" charset="0"/>
            </a:endParaRPr>
          </a:p>
        </p:txBody>
      </p:sp>
      <p:sp>
        <p:nvSpPr>
          <p:cNvPr id="4" name="Google Shape;112;p1">
            <a:extLst>
              <a:ext uri="{FF2B5EF4-FFF2-40B4-BE49-F238E27FC236}">
                <a16:creationId xmlns:a16="http://schemas.microsoft.com/office/drawing/2014/main" id="{AD8CD36B-2364-FDAD-1725-4839229E6086}"/>
              </a:ext>
            </a:extLst>
          </p:cNvPr>
          <p:cNvSpPr txBox="1"/>
          <p:nvPr/>
        </p:nvSpPr>
        <p:spPr>
          <a:xfrm>
            <a:off x="2164201" y="1299358"/>
            <a:ext cx="4760173" cy="438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cs typeface="Times New Roman" panose="02020603050405020304" pitchFamily="18" charset="0"/>
                <a:sym typeface="Times New Roman"/>
              </a:rPr>
              <a:t>Nguyễn Lâm Hùng - 22050111</a:t>
            </a:r>
            <a:endParaRPr dirty="0">
              <a:latin typeface="Times New Roman" panose="02020603050405020304" pitchFamily="18" charset="0"/>
              <a:cs typeface="Times New Roman" panose="02020603050405020304" pitchFamily="18" charset="0"/>
            </a:endParaRPr>
          </a:p>
        </p:txBody>
      </p:sp>
      <p:pic>
        <p:nvPicPr>
          <p:cNvPr id="11" name="Google Shape;113;p1" descr="https://scontent.fsgn4-1.fna.fbcdn.net/v/t1.15752-9/62051849_2266962956954617_1513589798445514752_n.png?_nc_cat=103&amp;_nc_eui2=AeFYja56I2y3AmK-_O8OA5c7QQu2aO-JzFGTWMYO9mhbkjk38ClGEtxFelX-T6GltU-qH-hR7PYPssMs5JG20WI295XNNZmZzyLheXTqWmEWgw&amp;_nc_oc=AQmMZXnOQPd2pgWhRrQqpr3ekV27qhmdsz7iqyf0O0aZmxgYdL62wXhAaRKzDjOI2Os&amp;_nc_ht=scontent.fsgn4-1.fna&amp;oh=9a26d5d9c4fc790dccb5fa7e3896d41f&amp;oe=5D95AD5F">
            <a:extLst>
              <a:ext uri="{FF2B5EF4-FFF2-40B4-BE49-F238E27FC236}">
                <a16:creationId xmlns:a16="http://schemas.microsoft.com/office/drawing/2014/main" id="{692FB6EC-655C-754A-F654-11A9D4116997}"/>
              </a:ext>
            </a:extLst>
          </p:cNvPr>
          <p:cNvPicPr preferRelativeResize="0"/>
          <p:nvPr/>
        </p:nvPicPr>
        <p:blipFill rotWithShape="1">
          <a:blip r:embed="rId4">
            <a:alphaModFix/>
          </a:blip>
          <a:srcRect l="1905" t="22049" r="59199" b="20786"/>
          <a:stretch/>
        </p:blipFill>
        <p:spPr>
          <a:xfrm>
            <a:off x="6951615" y="1014972"/>
            <a:ext cx="418962" cy="281392"/>
          </a:xfrm>
          <a:prstGeom prst="rect">
            <a:avLst/>
          </a:prstGeom>
          <a:noFill/>
          <a:ln>
            <a:noFill/>
          </a:ln>
        </p:spPr>
      </p:pic>
      <p:sp>
        <p:nvSpPr>
          <p:cNvPr id="12" name="Google Shape;114;p1">
            <a:extLst>
              <a:ext uri="{FF2B5EF4-FFF2-40B4-BE49-F238E27FC236}">
                <a16:creationId xmlns:a16="http://schemas.microsoft.com/office/drawing/2014/main" id="{651B47F8-6496-5FBA-1312-5CE42FFC3DA0}"/>
              </a:ext>
            </a:extLst>
          </p:cNvPr>
          <p:cNvSpPr txBox="1"/>
          <p:nvPr/>
        </p:nvSpPr>
        <p:spPr>
          <a:xfrm>
            <a:off x="7641984" y="914850"/>
            <a:ext cx="4138696"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22050110</a:t>
            </a:r>
            <a:r>
              <a:rPr lang="en-US"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@student.bdu.edu.vn</a:t>
            </a:r>
            <a:endParaRPr dirty="0">
              <a:latin typeface="Times New Roman" panose="02020603050405020304" pitchFamily="18" charset="0"/>
              <a:cs typeface="Times New Roman" panose="02020603050405020304" pitchFamily="18" charset="0"/>
            </a:endParaRPr>
          </a:p>
        </p:txBody>
      </p:sp>
      <p:pic>
        <p:nvPicPr>
          <p:cNvPr id="13" name="Google Shape;113;p1" descr="https://scontent.fsgn4-1.fna.fbcdn.net/v/t1.15752-9/62051849_2266962956954617_1513589798445514752_n.png?_nc_cat=103&amp;_nc_eui2=AeFYja56I2y3AmK-_O8OA5c7QQu2aO-JzFGTWMYO9mhbkjk38ClGEtxFelX-T6GltU-qH-hR7PYPssMs5JG20WI295XNNZmZzyLheXTqWmEWgw&amp;_nc_oc=AQmMZXnOQPd2pgWhRrQqpr3ekV27qhmdsz7iqyf0O0aZmxgYdL62wXhAaRKzDjOI2Os&amp;_nc_ht=scontent.fsgn4-1.fna&amp;oh=9a26d5d9c4fc790dccb5fa7e3896d41f&amp;oe=5D95AD5F">
            <a:extLst>
              <a:ext uri="{FF2B5EF4-FFF2-40B4-BE49-F238E27FC236}">
                <a16:creationId xmlns:a16="http://schemas.microsoft.com/office/drawing/2014/main" id="{4DBF28A4-8BE5-0BB1-44C8-0D376429062E}"/>
              </a:ext>
            </a:extLst>
          </p:cNvPr>
          <p:cNvPicPr preferRelativeResize="0"/>
          <p:nvPr/>
        </p:nvPicPr>
        <p:blipFill rotWithShape="1">
          <a:blip r:embed="rId4">
            <a:alphaModFix/>
          </a:blip>
          <a:srcRect l="1905" t="22049" r="59199" b="20786"/>
          <a:stretch/>
        </p:blipFill>
        <p:spPr>
          <a:xfrm>
            <a:off x="6951615" y="1387493"/>
            <a:ext cx="418962" cy="281392"/>
          </a:xfrm>
          <a:prstGeom prst="rect">
            <a:avLst/>
          </a:prstGeom>
          <a:noFill/>
          <a:ln>
            <a:noFill/>
          </a:ln>
        </p:spPr>
      </p:pic>
      <p:sp>
        <p:nvSpPr>
          <p:cNvPr id="15" name="Google Shape;114;p1">
            <a:extLst>
              <a:ext uri="{FF2B5EF4-FFF2-40B4-BE49-F238E27FC236}">
                <a16:creationId xmlns:a16="http://schemas.microsoft.com/office/drawing/2014/main" id="{8BF076D0-273E-B9AE-E1F1-4A92C54CB0E4}"/>
              </a:ext>
            </a:extLst>
          </p:cNvPr>
          <p:cNvSpPr txBox="1"/>
          <p:nvPr/>
        </p:nvSpPr>
        <p:spPr>
          <a:xfrm>
            <a:off x="7641984" y="1299337"/>
            <a:ext cx="4138696"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22050111</a:t>
            </a:r>
            <a:r>
              <a:rPr lang="en-US" sz="2250" i="1" dirty="0">
                <a:solidFill>
                  <a:schemeClr val="dk1"/>
                </a:solidFill>
                <a:latin typeface="Times New Roman" panose="02020603050405020304" pitchFamily="18" charset="0"/>
                <a:ea typeface="Times New Roman"/>
                <a:cs typeface="Times New Roman" panose="02020603050405020304" pitchFamily="18" charset="0"/>
                <a:sym typeface="Times New Roman"/>
              </a:rPr>
              <a:t>@student.bdu.edu.vn</a:t>
            </a:r>
            <a:endParaRPr dirty="0">
              <a:latin typeface="Times New Roman" panose="02020603050405020304" pitchFamily="18" charset="0"/>
              <a:cs typeface="Times New Roman" panose="02020603050405020304" pitchFamily="18" charset="0"/>
            </a:endParaRPr>
          </a:p>
        </p:txBody>
      </p:sp>
      <p:sp>
        <p:nvSpPr>
          <p:cNvPr id="16" name="Google Shape;98;p1">
            <a:extLst>
              <a:ext uri="{FF2B5EF4-FFF2-40B4-BE49-F238E27FC236}">
                <a16:creationId xmlns:a16="http://schemas.microsoft.com/office/drawing/2014/main" id="{25E8AE9B-A8F2-E247-4EF5-388431C1BE7B}"/>
              </a:ext>
            </a:extLst>
          </p:cNvPr>
          <p:cNvSpPr txBox="1"/>
          <p:nvPr/>
        </p:nvSpPr>
        <p:spPr>
          <a:xfrm>
            <a:off x="-15824" y="2489434"/>
            <a:ext cx="4834780" cy="304694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rtl="0"/>
            <a:r>
              <a:rPr lang="vi-VN" sz="1600" dirty="0">
                <a:latin typeface="Times New Roman" panose="02020603050405020304" pitchFamily="18" charset="0"/>
                <a:cs typeface="Times New Roman" panose="02020603050405020304" pitchFamily="18" charset="0"/>
              </a:rPr>
              <a:t> 	Trong bối cảnh công nghệ thông tin phát triển mạnh mẽ và xu hướng mua sắm trực tuyến ngày càng phổ biến, các trang web bán sách trực tuyến đã trở thành một kênh quan trọng để đáp ứng nhu cầu đọc sách của người tiêu dùng. Một trang web bán sách hiệu quả không chỉ đóng vai trò như một nền tảng thương mại điện tử mà còn là cầu nối giữa nhà xuất bản, nhà sách và độc giả, mang lại sự tiện lợi, tiết kiệm thời gian và chi phí. Các trang web này thường được thiết kế với giao diện thân thiện, tích hợp nhiều tính năng như tìm kiếm sách theo từ khóa, thể loại, tác giả, quản lý giỏ hàng, thanh toán trực tuyến và theo dõi đơn hàng.</a:t>
            </a:r>
          </a:p>
        </p:txBody>
      </p:sp>
      <p:pic>
        <p:nvPicPr>
          <p:cNvPr id="18" name="Picture 17">
            <a:extLst>
              <a:ext uri="{FF2B5EF4-FFF2-40B4-BE49-F238E27FC236}">
                <a16:creationId xmlns:a16="http://schemas.microsoft.com/office/drawing/2014/main" id="{33D61508-6314-4E2A-23C3-7C649C095844}"/>
              </a:ext>
            </a:extLst>
          </p:cNvPr>
          <p:cNvPicPr>
            <a:picLocks noChangeAspect="1"/>
          </p:cNvPicPr>
          <p:nvPr/>
        </p:nvPicPr>
        <p:blipFill>
          <a:blip r:embed="rId5"/>
          <a:stretch>
            <a:fillRect/>
          </a:stretch>
        </p:blipFill>
        <p:spPr>
          <a:xfrm>
            <a:off x="-11124" y="5903471"/>
            <a:ext cx="4657279" cy="3568133"/>
          </a:xfrm>
          <a:prstGeom prst="rect">
            <a:avLst/>
          </a:prstGeom>
        </p:spPr>
      </p:pic>
      <p:pic>
        <p:nvPicPr>
          <p:cNvPr id="23" name="Picture 22">
            <a:extLst>
              <a:ext uri="{FF2B5EF4-FFF2-40B4-BE49-F238E27FC236}">
                <a16:creationId xmlns:a16="http://schemas.microsoft.com/office/drawing/2014/main" id="{F643E5CD-6375-3447-C3E0-2A21A2C5136C}"/>
              </a:ext>
            </a:extLst>
          </p:cNvPr>
          <p:cNvPicPr>
            <a:picLocks noChangeAspect="1"/>
          </p:cNvPicPr>
          <p:nvPr/>
        </p:nvPicPr>
        <p:blipFill>
          <a:blip r:embed="rId6"/>
          <a:stretch>
            <a:fillRect/>
          </a:stretch>
        </p:blipFill>
        <p:spPr>
          <a:xfrm>
            <a:off x="9000717" y="2445069"/>
            <a:ext cx="3774385" cy="2727877"/>
          </a:xfrm>
          <a:prstGeom prst="rect">
            <a:avLst/>
          </a:prstGeom>
        </p:spPr>
      </p:pic>
      <p:pic>
        <p:nvPicPr>
          <p:cNvPr id="25" name="Picture 24">
            <a:extLst>
              <a:ext uri="{FF2B5EF4-FFF2-40B4-BE49-F238E27FC236}">
                <a16:creationId xmlns:a16="http://schemas.microsoft.com/office/drawing/2014/main" id="{A94ABD6D-6872-AE30-EF2A-C02C954E344A}"/>
              </a:ext>
            </a:extLst>
          </p:cNvPr>
          <p:cNvPicPr>
            <a:picLocks noChangeAspect="1"/>
          </p:cNvPicPr>
          <p:nvPr/>
        </p:nvPicPr>
        <p:blipFill>
          <a:blip r:embed="rId7"/>
          <a:stretch>
            <a:fillRect/>
          </a:stretch>
        </p:blipFill>
        <p:spPr>
          <a:xfrm>
            <a:off x="4836741" y="2447265"/>
            <a:ext cx="4036708" cy="2763643"/>
          </a:xfrm>
          <a:prstGeom prst="rect">
            <a:avLst/>
          </a:prstGeom>
        </p:spPr>
      </p:pic>
      <p:pic>
        <p:nvPicPr>
          <p:cNvPr id="36" name="Picture 35">
            <a:extLst>
              <a:ext uri="{FF2B5EF4-FFF2-40B4-BE49-F238E27FC236}">
                <a16:creationId xmlns:a16="http://schemas.microsoft.com/office/drawing/2014/main" id="{47D6C56A-3A3A-4D17-4D5B-3DA04CFDD1A4}"/>
              </a:ext>
            </a:extLst>
          </p:cNvPr>
          <p:cNvPicPr>
            <a:picLocks noChangeAspect="1"/>
          </p:cNvPicPr>
          <p:nvPr/>
        </p:nvPicPr>
        <p:blipFill>
          <a:blip r:embed="rId8"/>
          <a:stretch>
            <a:fillRect/>
          </a:stretch>
        </p:blipFill>
        <p:spPr>
          <a:xfrm>
            <a:off x="5608326" y="5226117"/>
            <a:ext cx="4713069" cy="2487838"/>
          </a:xfrm>
          <a:prstGeom prst="rect">
            <a:avLst/>
          </a:prstGeom>
        </p:spPr>
      </p:pic>
    </p:spTree>
    <p:extLst>
      <p:ext uri="{BB962C8B-B14F-4D97-AF65-F5344CB8AC3E}">
        <p14:creationId xmlns:p14="http://schemas.microsoft.com/office/powerpoint/2010/main" val="21862454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339</Words>
  <Application>Microsoft Office PowerPoint</Application>
  <PresentationFormat>A3 Paper (297x420 mm)</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Khánh Đồng</dc:creator>
  <cp:lastModifiedBy>DELL</cp:lastModifiedBy>
  <cp:revision>7</cp:revision>
  <dcterms:created xsi:type="dcterms:W3CDTF">2019-06-04T05:51:11Z</dcterms:created>
  <dcterms:modified xsi:type="dcterms:W3CDTF">2025-05-10T15:18:17Z</dcterms:modified>
</cp:coreProperties>
</file>