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Montserrat Bold" charset="1" panose="00000800000000000000"/>
      <p:regular r:id="rId16"/>
    </p:embeddedFont>
    <p:embeddedFont>
      <p:font typeface="Montserrat Ultra-Bold" charset="1" panose="00000900000000000000"/>
      <p:regular r:id="rId17"/>
    </p:embeddedFont>
    <p:embeddedFont>
      <p:font typeface="Montserrat" charset="1" panose="00000500000000000000"/>
      <p:regular r:id="rId18"/>
    </p:embeddedFont>
    <p:embeddedFont>
      <p:font typeface="DejaVu Serif Bold" charset="1" panose="02060803050605020204"/>
      <p:regular r:id="rId19"/>
    </p:embeddedFont>
    <p:embeddedFont>
      <p:font typeface="Noto Serif Display" charset="1" panose="02020502080505020204"/>
      <p:regular r:id="rId20"/>
    </p:embeddedFont>
    <p:embeddedFont>
      <p:font typeface="Poppins Bold" charset="1" panose="00000800000000000000"/>
      <p:regular r:id="rId21"/>
    </p:embeddedFont>
    <p:embeddedFont>
      <p:font typeface="Poppins" charset="1" panose="000005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76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13522" y="7658998"/>
            <a:ext cx="2492175" cy="678132"/>
            <a:chOff x="0" y="0"/>
            <a:chExt cx="656375" cy="1786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56375" cy="178603"/>
            </a:xfrm>
            <a:custGeom>
              <a:avLst/>
              <a:gdLst/>
              <a:ahLst/>
              <a:cxnLst/>
              <a:rect r="r" b="b" t="t" l="l"/>
              <a:pathLst>
                <a:path h="178603" w="656375">
                  <a:moveTo>
                    <a:pt x="46597" y="0"/>
                  </a:moveTo>
                  <a:lnTo>
                    <a:pt x="609778" y="0"/>
                  </a:lnTo>
                  <a:cubicBezTo>
                    <a:pt x="635513" y="0"/>
                    <a:pt x="656375" y="20862"/>
                    <a:pt x="656375" y="46597"/>
                  </a:cubicBezTo>
                  <a:lnTo>
                    <a:pt x="656375" y="132005"/>
                  </a:lnTo>
                  <a:cubicBezTo>
                    <a:pt x="656375" y="157740"/>
                    <a:pt x="635513" y="178603"/>
                    <a:pt x="609778" y="178603"/>
                  </a:cubicBezTo>
                  <a:lnTo>
                    <a:pt x="46597" y="178603"/>
                  </a:lnTo>
                  <a:cubicBezTo>
                    <a:pt x="20862" y="178603"/>
                    <a:pt x="0" y="157740"/>
                    <a:pt x="0" y="132005"/>
                  </a:cubicBezTo>
                  <a:lnTo>
                    <a:pt x="0" y="46597"/>
                  </a:lnTo>
                  <a:cubicBezTo>
                    <a:pt x="0" y="20862"/>
                    <a:pt x="20862" y="0"/>
                    <a:pt x="46597" y="0"/>
                  </a:cubicBezTo>
                  <a:close/>
                </a:path>
              </a:pathLst>
            </a:custGeom>
            <a:solidFill>
              <a:srgbClr val="07B98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656375" cy="292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3022589">
            <a:off x="9028339" y="-6392231"/>
            <a:ext cx="13614672" cy="11584254"/>
            <a:chOff x="0" y="0"/>
            <a:chExt cx="477631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7631" cy="406400"/>
            </a:xfrm>
            <a:custGeom>
              <a:avLst/>
              <a:gdLst/>
              <a:ahLst/>
              <a:cxnLst/>
              <a:rect r="r" b="b" t="t" l="l"/>
              <a:pathLst>
                <a:path h="406400" w="477631">
                  <a:moveTo>
                    <a:pt x="274431" y="0"/>
                  </a:moveTo>
                  <a:cubicBezTo>
                    <a:pt x="386656" y="0"/>
                    <a:pt x="477631" y="90976"/>
                    <a:pt x="477631" y="203200"/>
                  </a:cubicBezTo>
                  <a:cubicBezTo>
                    <a:pt x="477631" y="315424"/>
                    <a:pt x="386656" y="406400"/>
                    <a:pt x="27443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48C6B">
                <a:alpha val="47843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14300"/>
              <a:ext cx="477631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3022589">
            <a:off x="16453287" y="1303783"/>
            <a:ext cx="3750229" cy="1875115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lnTo>
                    <a:pt x="6096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7B98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14300"/>
              <a:ext cx="812800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1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69350" y="1984135"/>
            <a:ext cx="6957854" cy="695785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7B98E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-3022589">
            <a:off x="-4123402" y="4699420"/>
            <a:ext cx="12838903" cy="6419452"/>
            <a:chOff x="0" y="0"/>
            <a:chExt cx="812800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48C6B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114300"/>
              <a:ext cx="812800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313522" y="2744706"/>
            <a:ext cx="4340458" cy="957082"/>
            <a:chOff x="0" y="0"/>
            <a:chExt cx="1338376" cy="29511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338376" cy="295115"/>
            </a:xfrm>
            <a:custGeom>
              <a:avLst/>
              <a:gdLst/>
              <a:ahLst/>
              <a:cxnLst/>
              <a:rect r="r" b="b" t="t" l="l"/>
              <a:pathLst>
                <a:path h="295115" w="1338376">
                  <a:moveTo>
                    <a:pt x="37457" y="0"/>
                  </a:moveTo>
                  <a:lnTo>
                    <a:pt x="1300919" y="0"/>
                  </a:lnTo>
                  <a:cubicBezTo>
                    <a:pt x="1321606" y="0"/>
                    <a:pt x="1338376" y="16770"/>
                    <a:pt x="1338376" y="37457"/>
                  </a:cubicBezTo>
                  <a:lnTo>
                    <a:pt x="1338376" y="257658"/>
                  </a:lnTo>
                  <a:cubicBezTo>
                    <a:pt x="1338376" y="267593"/>
                    <a:pt x="1334429" y="277120"/>
                    <a:pt x="1327405" y="284144"/>
                  </a:cubicBezTo>
                  <a:cubicBezTo>
                    <a:pt x="1320380" y="291169"/>
                    <a:pt x="1310853" y="295115"/>
                    <a:pt x="1300919" y="295115"/>
                  </a:cubicBezTo>
                  <a:lnTo>
                    <a:pt x="37457" y="295115"/>
                  </a:lnTo>
                  <a:cubicBezTo>
                    <a:pt x="16770" y="295115"/>
                    <a:pt x="0" y="278345"/>
                    <a:pt x="0" y="257658"/>
                  </a:cubicBezTo>
                  <a:lnTo>
                    <a:pt x="0" y="37457"/>
                  </a:lnTo>
                  <a:cubicBezTo>
                    <a:pt x="0" y="16770"/>
                    <a:pt x="16770" y="0"/>
                    <a:pt x="374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114300"/>
              <a:ext cx="1338376" cy="4094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71044" y="2485829"/>
            <a:ext cx="5954467" cy="595446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44117" t="0" r="-44117" b="0"/>
              </a:stretch>
            </a:blipFill>
            <a:ln w="152400" cap="sq">
              <a:solidFill>
                <a:srgbClr val="FFFFFF"/>
              </a:solidFill>
              <a:prstDash val="solid"/>
              <a:miter/>
            </a:ln>
          </p:spPr>
        </p:sp>
      </p:grpSp>
      <p:grpSp>
        <p:nvGrpSpPr>
          <p:cNvPr name="Group 22" id="22"/>
          <p:cNvGrpSpPr/>
          <p:nvPr/>
        </p:nvGrpSpPr>
        <p:grpSpPr>
          <a:xfrm rot="0">
            <a:off x="1266786" y="6479666"/>
            <a:ext cx="2058527" cy="2058527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-38100"/>
              <a:ext cx="660400" cy="774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0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6277230" y="9177056"/>
            <a:ext cx="982070" cy="162488"/>
          </a:xfrm>
          <a:custGeom>
            <a:avLst/>
            <a:gdLst/>
            <a:ahLst/>
            <a:cxnLst/>
            <a:rect r="r" b="b" t="t" l="l"/>
            <a:pathLst>
              <a:path h="162488" w="982070">
                <a:moveTo>
                  <a:pt x="0" y="0"/>
                </a:moveTo>
                <a:lnTo>
                  <a:pt x="982070" y="0"/>
                </a:lnTo>
                <a:lnTo>
                  <a:pt x="982070" y="162488"/>
                </a:lnTo>
                <a:lnTo>
                  <a:pt x="0" y="1624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378315" y="2485829"/>
            <a:ext cx="982070" cy="162488"/>
          </a:xfrm>
          <a:custGeom>
            <a:avLst/>
            <a:gdLst/>
            <a:ahLst/>
            <a:cxnLst/>
            <a:rect r="r" b="b" t="t" l="l"/>
            <a:pathLst>
              <a:path h="162488" w="982070">
                <a:moveTo>
                  <a:pt x="0" y="0"/>
                </a:moveTo>
                <a:lnTo>
                  <a:pt x="982070" y="0"/>
                </a:lnTo>
                <a:lnTo>
                  <a:pt x="982070" y="162487"/>
                </a:lnTo>
                <a:lnTo>
                  <a:pt x="0" y="1624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60385" y="6860890"/>
            <a:ext cx="1745813" cy="1476239"/>
          </a:xfrm>
          <a:custGeom>
            <a:avLst/>
            <a:gdLst/>
            <a:ahLst/>
            <a:cxnLst/>
            <a:rect r="r" b="b" t="t" l="l"/>
            <a:pathLst>
              <a:path h="1476239" w="1745813">
                <a:moveTo>
                  <a:pt x="0" y="0"/>
                </a:moveTo>
                <a:lnTo>
                  <a:pt x="1745813" y="0"/>
                </a:lnTo>
                <a:lnTo>
                  <a:pt x="1745813" y="1476239"/>
                </a:lnTo>
                <a:lnTo>
                  <a:pt x="0" y="147623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8" id="28"/>
          <p:cNvSpPr txBox="true"/>
          <p:nvPr/>
        </p:nvSpPr>
        <p:spPr>
          <a:xfrm rot="0">
            <a:off x="8313522" y="4016465"/>
            <a:ext cx="8945778" cy="2683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81"/>
              </a:lnSpc>
              <a:spcBef>
                <a:spcPct val="0"/>
              </a:spcBef>
            </a:pPr>
            <a:r>
              <a:rPr lang="en-US" b="true" sz="10710" spc="-48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WEBSITE BÁN SÁCH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380407" y="2981610"/>
            <a:ext cx="4206687" cy="607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666"/>
              </a:lnSpc>
              <a:spcBef>
                <a:spcPct val="0"/>
              </a:spcBef>
            </a:pPr>
            <a:r>
              <a:rPr lang="en-US" b="true" sz="4860" spc="-218">
                <a:solidFill>
                  <a:srgbClr val="00765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Welcome To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796297" y="6728526"/>
            <a:ext cx="5620757" cy="22212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6"/>
              </a:lnSpc>
            </a:pPr>
            <a:r>
              <a:rPr lang="en-US" sz="2547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GVHD: thS. Nguyễn Thanh Sơn</a:t>
            </a:r>
          </a:p>
          <a:p>
            <a:pPr algn="l">
              <a:lnSpc>
                <a:spcPts val="3566"/>
              </a:lnSpc>
            </a:pPr>
            <a:r>
              <a:rPr lang="en-US" sz="2547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Nhóm 5</a:t>
            </a:r>
          </a:p>
          <a:p>
            <a:pPr algn="l" marL="550020" indent="-275010" lvl="1">
              <a:lnSpc>
                <a:spcPts val="3566"/>
              </a:lnSpc>
              <a:buFont typeface="Arial"/>
              <a:buChar char="•"/>
            </a:pPr>
            <a:r>
              <a:rPr lang="en-US" b="true" sz="254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Nguyễn Tấn Tính-22050093</a:t>
            </a:r>
          </a:p>
          <a:p>
            <a:pPr algn="l" marL="550020" indent="-275010" lvl="1">
              <a:lnSpc>
                <a:spcPts val="3566"/>
              </a:lnSpc>
              <a:buFont typeface="Arial"/>
              <a:buChar char="•"/>
            </a:pPr>
            <a:r>
              <a:rPr lang="en-US" b="true" sz="254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Đỗ Sơn Tùng-22050110</a:t>
            </a:r>
          </a:p>
          <a:p>
            <a:pPr algn="l" marL="550020" indent="-275010" lvl="1">
              <a:lnSpc>
                <a:spcPts val="3566"/>
              </a:lnSpc>
              <a:buFont typeface="Arial"/>
              <a:buChar char="•"/>
            </a:pPr>
            <a:r>
              <a:rPr lang="en-US" b="true" sz="2547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Nguyễn Lâm Hùng-22050111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462746" y="7709176"/>
            <a:ext cx="2193727" cy="46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0"/>
              </a:lnSpc>
              <a:spcBef>
                <a:spcPct val="0"/>
              </a:spcBef>
            </a:pPr>
            <a:r>
              <a:rPr lang="en-US" b="true" sz="2300" spc="149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Start Slide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28700" y="8983272"/>
            <a:ext cx="3798767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https://fit.bdu.edu.vn/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2078527" y="1107281"/>
            <a:ext cx="927891" cy="33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3816043" y="1107281"/>
            <a:ext cx="927891" cy="33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About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5835674" y="1107281"/>
            <a:ext cx="1149472" cy="33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Contact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516330" y="1003233"/>
            <a:ext cx="4849763" cy="3292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446"/>
              </a:lnSpc>
              <a:spcBef>
                <a:spcPct val="0"/>
              </a:spcBef>
            </a:pPr>
            <a:r>
              <a:rPr lang="en-US" b="true" sz="2548" spc="-114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Trường Đại học Bình Dương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452877" y="7586086"/>
            <a:ext cx="5282882" cy="514170"/>
            <a:chOff x="0" y="0"/>
            <a:chExt cx="1628971" cy="15854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28971" cy="158544"/>
            </a:xfrm>
            <a:custGeom>
              <a:avLst/>
              <a:gdLst/>
              <a:ahLst/>
              <a:cxnLst/>
              <a:rect r="r" b="b" t="t" l="l"/>
              <a:pathLst>
                <a:path h="158544" w="1628971">
                  <a:moveTo>
                    <a:pt x="21982" y="0"/>
                  </a:moveTo>
                  <a:lnTo>
                    <a:pt x="1606989" y="0"/>
                  </a:lnTo>
                  <a:cubicBezTo>
                    <a:pt x="1619130" y="0"/>
                    <a:pt x="1628971" y="9842"/>
                    <a:pt x="1628971" y="21982"/>
                  </a:cubicBezTo>
                  <a:lnTo>
                    <a:pt x="1628971" y="136562"/>
                  </a:lnTo>
                  <a:cubicBezTo>
                    <a:pt x="1628971" y="148702"/>
                    <a:pt x="1619130" y="158544"/>
                    <a:pt x="1606989" y="158544"/>
                  </a:cubicBezTo>
                  <a:lnTo>
                    <a:pt x="21982" y="158544"/>
                  </a:lnTo>
                  <a:cubicBezTo>
                    <a:pt x="9842" y="158544"/>
                    <a:pt x="0" y="148702"/>
                    <a:pt x="0" y="136562"/>
                  </a:cubicBezTo>
                  <a:lnTo>
                    <a:pt x="0" y="21982"/>
                  </a:lnTo>
                  <a:cubicBezTo>
                    <a:pt x="0" y="9842"/>
                    <a:pt x="9842" y="0"/>
                    <a:pt x="21982" y="0"/>
                  </a:cubicBezTo>
                  <a:close/>
                </a:path>
              </a:pathLst>
            </a:custGeom>
            <a:solidFill>
              <a:srgbClr val="07B98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14300"/>
              <a:ext cx="1628971" cy="2728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481249" y="7587501"/>
            <a:ext cx="2150090" cy="514170"/>
            <a:chOff x="0" y="0"/>
            <a:chExt cx="662978" cy="15854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62978" cy="158544"/>
            </a:xfrm>
            <a:custGeom>
              <a:avLst/>
              <a:gdLst/>
              <a:ahLst/>
              <a:cxnLst/>
              <a:rect r="r" b="b" t="t" l="l"/>
              <a:pathLst>
                <a:path h="158544" w="662978">
                  <a:moveTo>
                    <a:pt x="54011" y="0"/>
                  </a:moveTo>
                  <a:lnTo>
                    <a:pt x="608967" y="0"/>
                  </a:lnTo>
                  <a:cubicBezTo>
                    <a:pt x="623292" y="0"/>
                    <a:pt x="637030" y="5690"/>
                    <a:pt x="647159" y="15819"/>
                  </a:cubicBezTo>
                  <a:cubicBezTo>
                    <a:pt x="657288" y="25949"/>
                    <a:pt x="662978" y="39686"/>
                    <a:pt x="662978" y="54011"/>
                  </a:cubicBezTo>
                  <a:lnTo>
                    <a:pt x="662978" y="104533"/>
                  </a:lnTo>
                  <a:cubicBezTo>
                    <a:pt x="662978" y="134362"/>
                    <a:pt x="638797" y="158544"/>
                    <a:pt x="608967" y="158544"/>
                  </a:cubicBezTo>
                  <a:lnTo>
                    <a:pt x="54011" y="158544"/>
                  </a:lnTo>
                  <a:cubicBezTo>
                    <a:pt x="39686" y="158544"/>
                    <a:pt x="25949" y="152853"/>
                    <a:pt x="15819" y="142724"/>
                  </a:cubicBezTo>
                  <a:cubicBezTo>
                    <a:pt x="5690" y="132595"/>
                    <a:pt x="0" y="118857"/>
                    <a:pt x="0" y="104533"/>
                  </a:cubicBezTo>
                  <a:lnTo>
                    <a:pt x="0" y="54011"/>
                  </a:lnTo>
                  <a:cubicBezTo>
                    <a:pt x="0" y="24182"/>
                    <a:pt x="24182" y="0"/>
                    <a:pt x="5401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14300"/>
              <a:ext cx="662978" cy="2728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0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3022589">
            <a:off x="-3067569" y="5981685"/>
            <a:ext cx="13614672" cy="11584254"/>
            <a:chOff x="0" y="0"/>
            <a:chExt cx="477631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77631" cy="406400"/>
            </a:xfrm>
            <a:custGeom>
              <a:avLst/>
              <a:gdLst/>
              <a:ahLst/>
              <a:cxnLst/>
              <a:rect r="r" b="b" t="t" l="l"/>
              <a:pathLst>
                <a:path h="406400" w="477631">
                  <a:moveTo>
                    <a:pt x="274431" y="0"/>
                  </a:moveTo>
                  <a:cubicBezTo>
                    <a:pt x="386656" y="0"/>
                    <a:pt x="477631" y="90976"/>
                    <a:pt x="477631" y="203200"/>
                  </a:cubicBezTo>
                  <a:cubicBezTo>
                    <a:pt x="477631" y="315424"/>
                    <a:pt x="386656" y="406400"/>
                    <a:pt x="27443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48C6B">
                <a:alpha val="47843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14300"/>
              <a:ext cx="477631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3523869" y="7584672"/>
            <a:ext cx="5766880" cy="514170"/>
            <a:chOff x="0" y="0"/>
            <a:chExt cx="1778212" cy="15854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78212" cy="158544"/>
            </a:xfrm>
            <a:custGeom>
              <a:avLst/>
              <a:gdLst/>
              <a:ahLst/>
              <a:cxnLst/>
              <a:rect r="r" b="b" t="t" l="l"/>
              <a:pathLst>
                <a:path h="158544" w="1778212">
                  <a:moveTo>
                    <a:pt x="20137" y="0"/>
                  </a:moveTo>
                  <a:lnTo>
                    <a:pt x="1758075" y="0"/>
                  </a:lnTo>
                  <a:cubicBezTo>
                    <a:pt x="1763416" y="0"/>
                    <a:pt x="1768538" y="2122"/>
                    <a:pt x="1772314" y="5898"/>
                  </a:cubicBezTo>
                  <a:cubicBezTo>
                    <a:pt x="1776090" y="9675"/>
                    <a:pt x="1778212" y="14796"/>
                    <a:pt x="1778212" y="20137"/>
                  </a:cubicBezTo>
                  <a:lnTo>
                    <a:pt x="1778212" y="138407"/>
                  </a:lnTo>
                  <a:cubicBezTo>
                    <a:pt x="1778212" y="143747"/>
                    <a:pt x="1776090" y="148869"/>
                    <a:pt x="1772314" y="152646"/>
                  </a:cubicBezTo>
                  <a:cubicBezTo>
                    <a:pt x="1768538" y="156422"/>
                    <a:pt x="1763416" y="158544"/>
                    <a:pt x="1758075" y="158544"/>
                  </a:cubicBezTo>
                  <a:lnTo>
                    <a:pt x="20137" y="158544"/>
                  </a:lnTo>
                  <a:cubicBezTo>
                    <a:pt x="14796" y="158544"/>
                    <a:pt x="9675" y="156422"/>
                    <a:pt x="5898" y="152646"/>
                  </a:cubicBezTo>
                  <a:cubicBezTo>
                    <a:pt x="2122" y="148869"/>
                    <a:pt x="0" y="143747"/>
                    <a:pt x="0" y="138407"/>
                  </a:cubicBezTo>
                  <a:lnTo>
                    <a:pt x="0" y="20137"/>
                  </a:lnTo>
                  <a:cubicBezTo>
                    <a:pt x="0" y="14796"/>
                    <a:pt x="2122" y="9675"/>
                    <a:pt x="5898" y="5898"/>
                  </a:cubicBezTo>
                  <a:cubicBezTo>
                    <a:pt x="9675" y="2122"/>
                    <a:pt x="14796" y="0"/>
                    <a:pt x="20137" y="0"/>
                  </a:cubicBezTo>
                  <a:close/>
                </a:path>
              </a:pathLst>
            </a:custGeom>
            <a:solidFill>
              <a:srgbClr val="07B98E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14300"/>
              <a:ext cx="1778212" cy="2728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552241" y="7586086"/>
            <a:ext cx="2290890" cy="514170"/>
            <a:chOff x="0" y="0"/>
            <a:chExt cx="706394" cy="15854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06394" cy="158544"/>
            </a:xfrm>
            <a:custGeom>
              <a:avLst/>
              <a:gdLst/>
              <a:ahLst/>
              <a:cxnLst/>
              <a:rect r="r" b="b" t="t" l="l"/>
              <a:pathLst>
                <a:path h="158544" w="706394">
                  <a:moveTo>
                    <a:pt x="50692" y="0"/>
                  </a:moveTo>
                  <a:lnTo>
                    <a:pt x="655702" y="0"/>
                  </a:lnTo>
                  <a:cubicBezTo>
                    <a:pt x="683698" y="0"/>
                    <a:pt x="706394" y="22695"/>
                    <a:pt x="706394" y="50692"/>
                  </a:cubicBezTo>
                  <a:lnTo>
                    <a:pt x="706394" y="107852"/>
                  </a:lnTo>
                  <a:cubicBezTo>
                    <a:pt x="706394" y="135848"/>
                    <a:pt x="683698" y="158544"/>
                    <a:pt x="655702" y="158544"/>
                  </a:cubicBezTo>
                  <a:lnTo>
                    <a:pt x="50692" y="158544"/>
                  </a:lnTo>
                  <a:cubicBezTo>
                    <a:pt x="22695" y="158544"/>
                    <a:pt x="0" y="135848"/>
                    <a:pt x="0" y="107852"/>
                  </a:cubicBezTo>
                  <a:lnTo>
                    <a:pt x="0" y="50692"/>
                  </a:lnTo>
                  <a:cubicBezTo>
                    <a:pt x="0" y="22695"/>
                    <a:pt x="22695" y="0"/>
                    <a:pt x="5069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114300"/>
              <a:ext cx="706394" cy="2728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-3022589">
            <a:off x="-2284179" y="6647115"/>
            <a:ext cx="3750229" cy="1875115"/>
            <a:chOff x="0" y="0"/>
            <a:chExt cx="812800" cy="406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lnTo>
                    <a:pt x="6096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7B98E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114300"/>
              <a:ext cx="812800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-3022589">
            <a:off x="9028339" y="-6392231"/>
            <a:ext cx="13614672" cy="11584254"/>
            <a:chOff x="0" y="0"/>
            <a:chExt cx="477631" cy="4064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77631" cy="406400"/>
            </a:xfrm>
            <a:custGeom>
              <a:avLst/>
              <a:gdLst/>
              <a:ahLst/>
              <a:cxnLst/>
              <a:rect r="r" b="b" t="t" l="l"/>
              <a:pathLst>
                <a:path h="406400" w="477631">
                  <a:moveTo>
                    <a:pt x="274431" y="0"/>
                  </a:moveTo>
                  <a:cubicBezTo>
                    <a:pt x="386656" y="0"/>
                    <a:pt x="477631" y="90976"/>
                    <a:pt x="477631" y="203200"/>
                  </a:cubicBezTo>
                  <a:cubicBezTo>
                    <a:pt x="477631" y="315424"/>
                    <a:pt x="386656" y="406400"/>
                    <a:pt x="27443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48C6B">
                <a:alpha val="47843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114300"/>
              <a:ext cx="477631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0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-3022589">
            <a:off x="16453287" y="1303783"/>
            <a:ext cx="3750229" cy="1875115"/>
            <a:chOff x="0" y="0"/>
            <a:chExt cx="812800" cy="406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lnTo>
                    <a:pt x="6096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7B98E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114300"/>
              <a:ext cx="812800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10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16277230" y="9177056"/>
            <a:ext cx="982070" cy="162488"/>
          </a:xfrm>
          <a:custGeom>
            <a:avLst/>
            <a:gdLst/>
            <a:ahLst/>
            <a:cxnLst/>
            <a:rect r="r" b="b" t="t" l="l"/>
            <a:pathLst>
              <a:path h="162488" w="982070">
                <a:moveTo>
                  <a:pt x="0" y="0"/>
                </a:moveTo>
                <a:lnTo>
                  <a:pt x="982070" y="0"/>
                </a:lnTo>
                <a:lnTo>
                  <a:pt x="982070" y="162488"/>
                </a:lnTo>
                <a:lnTo>
                  <a:pt x="0" y="1624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378315" y="2485829"/>
            <a:ext cx="982070" cy="162488"/>
          </a:xfrm>
          <a:custGeom>
            <a:avLst/>
            <a:gdLst/>
            <a:ahLst/>
            <a:cxnLst/>
            <a:rect r="r" b="b" t="t" l="l"/>
            <a:pathLst>
              <a:path h="162488" w="982070">
                <a:moveTo>
                  <a:pt x="0" y="0"/>
                </a:moveTo>
                <a:lnTo>
                  <a:pt x="982070" y="0"/>
                </a:lnTo>
                <a:lnTo>
                  <a:pt x="982070" y="162487"/>
                </a:lnTo>
                <a:lnTo>
                  <a:pt x="0" y="1624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197965" y="2876354"/>
            <a:ext cx="16204780" cy="4386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729"/>
              </a:lnSpc>
            </a:pPr>
            <a:r>
              <a:rPr lang="en-US" b="true" sz="17426" spc="-784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Thank You</a:t>
            </a:r>
          </a:p>
          <a:p>
            <a:pPr algn="ctr" marL="0" indent="0" lvl="0">
              <a:lnSpc>
                <a:spcPts val="16729"/>
              </a:lnSpc>
              <a:spcBef>
                <a:spcPct val="0"/>
              </a:spcBef>
            </a:pPr>
            <a:r>
              <a:rPr lang="en-US" b="true" sz="17426" spc="-784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For Attention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28700" y="8983272"/>
            <a:ext cx="3798767" cy="356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www.reallygreatsite.com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2078527" y="1107281"/>
            <a:ext cx="927891" cy="33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3816043" y="1107281"/>
            <a:ext cx="927891" cy="33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About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5835674" y="1107281"/>
            <a:ext cx="1149472" cy="33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Contact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28700" y="1076325"/>
            <a:ext cx="1618908" cy="56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55"/>
              </a:lnSpc>
              <a:spcBef>
                <a:spcPct val="0"/>
              </a:spcBef>
            </a:pPr>
            <a:r>
              <a:rPr lang="en-US" b="true" sz="2245" spc="-10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Liceria Company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993256" y="7546596"/>
            <a:ext cx="5146220" cy="475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56"/>
              </a:lnSpc>
              <a:spcBef>
                <a:spcPct val="0"/>
              </a:spcBef>
            </a:pPr>
            <a:r>
              <a:rPr lang="en-US" sz="2268">
                <a:solidFill>
                  <a:srgbClr val="FFFFFF">
                    <a:alpha val="6980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123 Anywhere St., Any City, ST 12345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655676" y="7632321"/>
            <a:ext cx="2145853" cy="37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06"/>
              </a:lnSpc>
              <a:spcBef>
                <a:spcPct val="0"/>
              </a:spcBef>
            </a:pPr>
            <a:r>
              <a:rPr lang="en-US" b="true" sz="2147" strike="noStrike" u="none">
                <a:solidFill>
                  <a:srgbClr val="00765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Our Address :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853628" y="7537330"/>
            <a:ext cx="4759021" cy="475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56"/>
              </a:lnSpc>
              <a:spcBef>
                <a:spcPct val="0"/>
              </a:spcBef>
            </a:pPr>
            <a:r>
              <a:rPr lang="en-US" sz="2268">
                <a:solidFill>
                  <a:srgbClr val="FFFFFF">
                    <a:alpha val="69804"/>
                  </a:srgbClr>
                </a:solidFill>
                <a:latin typeface="Poppins"/>
                <a:ea typeface="Poppins"/>
                <a:cs typeface="Poppins"/>
                <a:sym typeface="Poppins"/>
              </a:rPr>
              <a:t>+123-456-7890 / 123-456-7890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524636" y="7632321"/>
            <a:ext cx="1992916" cy="374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006"/>
              </a:lnSpc>
              <a:spcBef>
                <a:spcPct val="0"/>
              </a:spcBef>
            </a:pPr>
            <a:r>
              <a:rPr lang="en-US" b="true" sz="2147" strike="noStrike" u="none">
                <a:solidFill>
                  <a:srgbClr val="00765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Our Phone :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76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022589">
            <a:off x="16453287" y="1303783"/>
            <a:ext cx="3750229" cy="187511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lnTo>
                    <a:pt x="6096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7B98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812800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277230" y="9177056"/>
            <a:ext cx="982070" cy="162488"/>
          </a:xfrm>
          <a:custGeom>
            <a:avLst/>
            <a:gdLst/>
            <a:ahLst/>
            <a:cxnLst/>
            <a:rect r="r" b="b" t="t" l="l"/>
            <a:pathLst>
              <a:path h="162488" w="982070">
                <a:moveTo>
                  <a:pt x="0" y="0"/>
                </a:moveTo>
                <a:lnTo>
                  <a:pt x="982070" y="0"/>
                </a:lnTo>
                <a:lnTo>
                  <a:pt x="982070" y="162488"/>
                </a:lnTo>
                <a:lnTo>
                  <a:pt x="0" y="16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78315" y="2485829"/>
            <a:ext cx="982070" cy="162488"/>
          </a:xfrm>
          <a:custGeom>
            <a:avLst/>
            <a:gdLst/>
            <a:ahLst/>
            <a:cxnLst/>
            <a:rect r="r" b="b" t="t" l="l"/>
            <a:pathLst>
              <a:path h="162488" w="982070">
                <a:moveTo>
                  <a:pt x="0" y="0"/>
                </a:moveTo>
                <a:lnTo>
                  <a:pt x="982070" y="0"/>
                </a:lnTo>
                <a:lnTo>
                  <a:pt x="982070" y="162487"/>
                </a:lnTo>
                <a:lnTo>
                  <a:pt x="0" y="1624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-3022589">
            <a:off x="-2977529" y="5981685"/>
            <a:ext cx="13614672" cy="11584254"/>
            <a:chOff x="0" y="0"/>
            <a:chExt cx="477631" cy="406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77631" cy="406400"/>
            </a:xfrm>
            <a:custGeom>
              <a:avLst/>
              <a:gdLst/>
              <a:ahLst/>
              <a:cxnLst/>
              <a:rect r="r" b="b" t="t" l="l"/>
              <a:pathLst>
                <a:path h="406400" w="477631">
                  <a:moveTo>
                    <a:pt x="274431" y="0"/>
                  </a:moveTo>
                  <a:cubicBezTo>
                    <a:pt x="386656" y="0"/>
                    <a:pt x="477631" y="90976"/>
                    <a:pt x="477631" y="203200"/>
                  </a:cubicBezTo>
                  <a:cubicBezTo>
                    <a:pt x="477631" y="315424"/>
                    <a:pt x="386656" y="406400"/>
                    <a:pt x="27443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48C6B">
                <a:alpha val="47843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14300"/>
              <a:ext cx="477631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-3022589">
            <a:off x="-2284179" y="6647115"/>
            <a:ext cx="3750229" cy="1875115"/>
            <a:chOff x="0" y="0"/>
            <a:chExt cx="812800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lnTo>
                    <a:pt x="6096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7B98E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114300"/>
              <a:ext cx="812800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79176" y="1183877"/>
            <a:ext cx="9082555" cy="854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12"/>
              </a:lnSpc>
              <a:spcBef>
                <a:spcPct val="0"/>
              </a:spcBef>
            </a:pPr>
            <a:r>
              <a:rPr lang="en-US" b="true" sz="6575" spc="-29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NỘI DUNG BÁO CÁO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0" y="2872419"/>
            <a:ext cx="8135915" cy="6761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22361" indent="-511181" lvl="1">
              <a:lnSpc>
                <a:spcPts val="6629"/>
              </a:lnSpc>
              <a:buAutoNum type="arabicPeriod" startAt="1"/>
            </a:pPr>
            <a:r>
              <a:rPr lang="en-US" b="true" sz="4735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Giới thiệu đề tài          </a:t>
            </a:r>
          </a:p>
          <a:p>
            <a:pPr algn="ctr" marL="1022361" indent="-511181" lvl="1">
              <a:lnSpc>
                <a:spcPts val="6629"/>
              </a:lnSpc>
              <a:buAutoNum type="arabicPeriod" startAt="1"/>
            </a:pPr>
            <a:r>
              <a:rPr lang="en-US" b="true" sz="4735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Chức năng chính     </a:t>
            </a:r>
          </a:p>
          <a:p>
            <a:pPr algn="ctr" marL="1022361" indent="-511181" lvl="1">
              <a:lnSpc>
                <a:spcPts val="6629"/>
              </a:lnSpc>
              <a:buAutoNum type="arabicPeriod" startAt="1"/>
            </a:pPr>
            <a:r>
              <a:rPr lang="en-US" b="true" sz="4735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Công nghệ sử dụng  </a:t>
            </a:r>
          </a:p>
          <a:p>
            <a:pPr algn="ctr" marL="1022361" indent="-511181" lvl="1">
              <a:lnSpc>
                <a:spcPts val="6629"/>
              </a:lnSpc>
              <a:buAutoNum type="arabicPeriod" startAt="1"/>
            </a:pPr>
            <a:r>
              <a:rPr lang="en-US" b="true" sz="4735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Usecase tổng quát    </a:t>
            </a:r>
          </a:p>
          <a:p>
            <a:pPr algn="ctr" marL="1022361" indent="-511181" lvl="1">
              <a:lnSpc>
                <a:spcPts val="6629"/>
              </a:lnSpc>
              <a:buAutoNum type="arabicPeriod" startAt="1"/>
            </a:pPr>
            <a:r>
              <a:rPr lang="en-US" b="true" sz="4735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Database                   </a:t>
            </a:r>
          </a:p>
          <a:p>
            <a:pPr algn="ctr" marL="1022361" indent="-511181" lvl="1">
              <a:lnSpc>
                <a:spcPts val="6629"/>
              </a:lnSpc>
              <a:buAutoNum type="arabicPeriod" startAt="1"/>
            </a:pPr>
            <a:r>
              <a:rPr lang="en-US" b="true" sz="4735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 Sơ đồ hệ thống            </a:t>
            </a:r>
          </a:p>
          <a:p>
            <a:pPr algn="ctr" marL="1022361" indent="-511181" lvl="1">
              <a:lnSpc>
                <a:spcPts val="6629"/>
              </a:lnSpc>
              <a:buAutoNum type="arabicPeriod" startAt="1"/>
            </a:pPr>
            <a:r>
              <a:rPr lang="en-US" b="true" sz="4735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Giao diện                                                </a:t>
            </a:r>
          </a:p>
          <a:p>
            <a:pPr algn="ctr">
              <a:lnSpc>
                <a:spcPts val="6629"/>
              </a:lnSpc>
              <a:spcBef>
                <a:spcPct val="0"/>
              </a:spcBef>
            </a:pPr>
            <a:r>
              <a:rPr lang="en-US" b="true" sz="4735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8.Triển khai lên cloud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76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022589">
            <a:off x="-3067569" y="5981685"/>
            <a:ext cx="13614672" cy="11584254"/>
            <a:chOff x="0" y="0"/>
            <a:chExt cx="477631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7631" cy="406400"/>
            </a:xfrm>
            <a:custGeom>
              <a:avLst/>
              <a:gdLst/>
              <a:ahLst/>
              <a:cxnLst/>
              <a:rect r="r" b="b" t="t" l="l"/>
              <a:pathLst>
                <a:path h="406400" w="477631">
                  <a:moveTo>
                    <a:pt x="274431" y="0"/>
                  </a:moveTo>
                  <a:cubicBezTo>
                    <a:pt x="386656" y="0"/>
                    <a:pt x="477631" y="90976"/>
                    <a:pt x="477631" y="203200"/>
                  </a:cubicBezTo>
                  <a:cubicBezTo>
                    <a:pt x="477631" y="315424"/>
                    <a:pt x="386656" y="406400"/>
                    <a:pt x="27443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48C6B">
                <a:alpha val="47843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477631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3022589">
            <a:off x="16453287" y="1303783"/>
            <a:ext cx="3750229" cy="1875115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lnTo>
                    <a:pt x="6096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7B98E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14300"/>
              <a:ext cx="812800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277230" y="9177056"/>
            <a:ext cx="982070" cy="162488"/>
          </a:xfrm>
          <a:custGeom>
            <a:avLst/>
            <a:gdLst/>
            <a:ahLst/>
            <a:cxnLst/>
            <a:rect r="r" b="b" t="t" l="l"/>
            <a:pathLst>
              <a:path h="162488" w="982070">
                <a:moveTo>
                  <a:pt x="0" y="0"/>
                </a:moveTo>
                <a:lnTo>
                  <a:pt x="982070" y="0"/>
                </a:lnTo>
                <a:lnTo>
                  <a:pt x="982070" y="162488"/>
                </a:lnTo>
                <a:lnTo>
                  <a:pt x="0" y="16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78315" y="2485829"/>
            <a:ext cx="982070" cy="162488"/>
          </a:xfrm>
          <a:custGeom>
            <a:avLst/>
            <a:gdLst/>
            <a:ahLst/>
            <a:cxnLst/>
            <a:rect r="r" b="b" t="t" l="l"/>
            <a:pathLst>
              <a:path h="162488" w="982070">
                <a:moveTo>
                  <a:pt x="0" y="0"/>
                </a:moveTo>
                <a:lnTo>
                  <a:pt x="982070" y="0"/>
                </a:lnTo>
                <a:lnTo>
                  <a:pt x="982070" y="162487"/>
                </a:lnTo>
                <a:lnTo>
                  <a:pt x="0" y="1624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-3022589">
            <a:off x="-2284179" y="6647115"/>
            <a:ext cx="3750229" cy="1875115"/>
            <a:chOff x="0" y="0"/>
            <a:chExt cx="812800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lnTo>
                    <a:pt x="6096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7B98E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114300"/>
              <a:ext cx="812800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710762" y="683348"/>
            <a:ext cx="8433238" cy="854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419752" indent="-709876" lvl="1">
              <a:lnSpc>
                <a:spcPts val="6312"/>
              </a:lnSpc>
              <a:spcBef>
                <a:spcPct val="0"/>
              </a:spcBef>
              <a:buAutoNum type="arabicPeriod" startAt="1"/>
            </a:pPr>
            <a:r>
              <a:rPr lang="en-US" b="true" sz="6575" spc="-29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Giới thiệu đề tài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78315" y="3308786"/>
            <a:ext cx="11000058" cy="6030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33"/>
              </a:lnSpc>
            </a:pPr>
            <a:r>
              <a:rPr lang="en-US" sz="3809">
                <a:solidFill>
                  <a:srgbClr val="FFFFFF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Đề tài: website bán sách</a:t>
            </a:r>
          </a:p>
          <a:p>
            <a:pPr algn="l">
              <a:lnSpc>
                <a:spcPts val="5333"/>
              </a:lnSpc>
            </a:pPr>
            <a:r>
              <a:rPr lang="en-US" sz="3809">
                <a:solidFill>
                  <a:srgbClr val="FFFFFF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-Thực trạng: Việc mua sách truyền thống gặp khó khăn sau dịch, nhu cầu online tăng.</a:t>
            </a:r>
          </a:p>
          <a:p>
            <a:pPr algn="l">
              <a:lnSpc>
                <a:spcPts val="5333"/>
              </a:lnSpc>
            </a:pPr>
          </a:p>
          <a:p>
            <a:pPr algn="l">
              <a:lnSpc>
                <a:spcPts val="5333"/>
              </a:lnSpc>
            </a:pPr>
            <a:r>
              <a:rPr lang="en-US" sz="3809">
                <a:solidFill>
                  <a:srgbClr val="FFFFFF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-</a:t>
            </a:r>
            <a:r>
              <a:rPr lang="en-US" sz="3809">
                <a:solidFill>
                  <a:srgbClr val="FFFFFF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Xây dựng một hệ thống website cho phép:</a:t>
            </a:r>
          </a:p>
          <a:p>
            <a:pPr algn="l">
              <a:lnSpc>
                <a:spcPts val="5333"/>
              </a:lnSpc>
            </a:pPr>
            <a:r>
              <a:rPr lang="en-US" sz="3809">
                <a:solidFill>
                  <a:srgbClr val="FFFFFF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+</a:t>
            </a:r>
            <a:r>
              <a:rPr lang="en-US" sz="3809">
                <a:solidFill>
                  <a:srgbClr val="FFFFFF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Người dùng dễ dàng tìm kiếm, mua sách.</a:t>
            </a:r>
          </a:p>
          <a:p>
            <a:pPr algn="l">
              <a:lnSpc>
                <a:spcPts val="5333"/>
              </a:lnSpc>
            </a:pPr>
            <a:r>
              <a:rPr lang="en-US" sz="3809">
                <a:solidFill>
                  <a:srgbClr val="FFFFFF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+</a:t>
            </a:r>
            <a:r>
              <a:rPr lang="en-US" sz="3809">
                <a:solidFill>
                  <a:srgbClr val="FFFFFF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Quản trị viên dễ dàng quản lý sách, đơn hàng.</a:t>
            </a:r>
          </a:p>
          <a:p>
            <a:pPr algn="ctr">
              <a:lnSpc>
                <a:spcPts val="5333"/>
              </a:lnSpc>
            </a:pPr>
          </a:p>
          <a:p>
            <a:pPr algn="ctr" marL="0" indent="0" lvl="0">
              <a:lnSpc>
                <a:spcPts val="5333"/>
              </a:lnSpc>
              <a:spcBef>
                <a:spcPct val="0"/>
              </a:spcBef>
            </a:pPr>
            <a:r>
              <a:rPr lang="en-US" sz="3809">
                <a:solidFill>
                  <a:srgbClr val="FFFFFF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76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022589">
            <a:off x="16453287" y="1303783"/>
            <a:ext cx="3750229" cy="1875115"/>
            <a:chOff x="0" y="0"/>
            <a:chExt cx="812800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lnTo>
                    <a:pt x="6096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7B98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812800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78315" y="2485829"/>
            <a:ext cx="982070" cy="162488"/>
          </a:xfrm>
          <a:custGeom>
            <a:avLst/>
            <a:gdLst/>
            <a:ahLst/>
            <a:cxnLst/>
            <a:rect r="r" b="b" t="t" l="l"/>
            <a:pathLst>
              <a:path h="162488" w="982070">
                <a:moveTo>
                  <a:pt x="0" y="0"/>
                </a:moveTo>
                <a:lnTo>
                  <a:pt x="982070" y="0"/>
                </a:lnTo>
                <a:lnTo>
                  <a:pt x="982070" y="162487"/>
                </a:lnTo>
                <a:lnTo>
                  <a:pt x="0" y="1624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-3022589">
            <a:off x="-2612005" y="6710214"/>
            <a:ext cx="3750229" cy="1875115"/>
            <a:chOff x="0" y="0"/>
            <a:chExt cx="812800" cy="4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lnTo>
                    <a:pt x="6096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7B98E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14300"/>
              <a:ext cx="812800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78315" y="1719369"/>
            <a:ext cx="10221978" cy="8567631"/>
          </a:xfrm>
          <a:custGeom>
            <a:avLst/>
            <a:gdLst/>
            <a:ahLst/>
            <a:cxnLst/>
            <a:rect r="r" b="b" t="t" l="l"/>
            <a:pathLst>
              <a:path h="8567631" w="10221978">
                <a:moveTo>
                  <a:pt x="0" y="0"/>
                </a:moveTo>
                <a:lnTo>
                  <a:pt x="10221977" y="0"/>
                </a:lnTo>
                <a:lnTo>
                  <a:pt x="10221977" y="8567631"/>
                </a:lnTo>
                <a:lnTo>
                  <a:pt x="0" y="856763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0" y="861708"/>
            <a:ext cx="8929100" cy="857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12"/>
              </a:lnSpc>
              <a:spcBef>
                <a:spcPct val="0"/>
              </a:spcBef>
            </a:pPr>
            <a:r>
              <a:rPr lang="en-US" b="true" sz="6575" spc="-29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2. Chức năng chính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76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022589">
            <a:off x="-3067569" y="5981685"/>
            <a:ext cx="13614672" cy="11584254"/>
            <a:chOff x="0" y="0"/>
            <a:chExt cx="477631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7631" cy="406400"/>
            </a:xfrm>
            <a:custGeom>
              <a:avLst/>
              <a:gdLst/>
              <a:ahLst/>
              <a:cxnLst/>
              <a:rect r="r" b="b" t="t" l="l"/>
              <a:pathLst>
                <a:path h="406400" w="477631">
                  <a:moveTo>
                    <a:pt x="274431" y="0"/>
                  </a:moveTo>
                  <a:cubicBezTo>
                    <a:pt x="386656" y="0"/>
                    <a:pt x="477631" y="90976"/>
                    <a:pt x="477631" y="203200"/>
                  </a:cubicBezTo>
                  <a:cubicBezTo>
                    <a:pt x="477631" y="315424"/>
                    <a:pt x="386656" y="406400"/>
                    <a:pt x="27443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48C6B">
                <a:alpha val="47843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477631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3022589">
            <a:off x="9028339" y="-6392231"/>
            <a:ext cx="13614672" cy="11584254"/>
            <a:chOff x="0" y="0"/>
            <a:chExt cx="477631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7631" cy="406400"/>
            </a:xfrm>
            <a:custGeom>
              <a:avLst/>
              <a:gdLst/>
              <a:ahLst/>
              <a:cxnLst/>
              <a:rect r="r" b="b" t="t" l="l"/>
              <a:pathLst>
                <a:path h="406400" w="477631">
                  <a:moveTo>
                    <a:pt x="274431" y="0"/>
                  </a:moveTo>
                  <a:cubicBezTo>
                    <a:pt x="386656" y="0"/>
                    <a:pt x="477631" y="90976"/>
                    <a:pt x="477631" y="203200"/>
                  </a:cubicBezTo>
                  <a:cubicBezTo>
                    <a:pt x="477631" y="315424"/>
                    <a:pt x="386656" y="406400"/>
                    <a:pt x="27443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48C6B">
                <a:alpha val="47843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14300"/>
              <a:ext cx="477631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3022589">
            <a:off x="16453287" y="1303783"/>
            <a:ext cx="3750229" cy="1875115"/>
            <a:chOff x="0" y="0"/>
            <a:chExt cx="812800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lnTo>
                    <a:pt x="6096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7B98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114300"/>
              <a:ext cx="812800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6277230" y="9177056"/>
            <a:ext cx="982070" cy="162488"/>
          </a:xfrm>
          <a:custGeom>
            <a:avLst/>
            <a:gdLst/>
            <a:ahLst/>
            <a:cxnLst/>
            <a:rect r="r" b="b" t="t" l="l"/>
            <a:pathLst>
              <a:path h="162488" w="982070">
                <a:moveTo>
                  <a:pt x="0" y="0"/>
                </a:moveTo>
                <a:lnTo>
                  <a:pt x="982070" y="0"/>
                </a:lnTo>
                <a:lnTo>
                  <a:pt x="982070" y="162488"/>
                </a:lnTo>
                <a:lnTo>
                  <a:pt x="0" y="16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78315" y="2485829"/>
            <a:ext cx="982070" cy="162488"/>
          </a:xfrm>
          <a:custGeom>
            <a:avLst/>
            <a:gdLst/>
            <a:ahLst/>
            <a:cxnLst/>
            <a:rect r="r" b="b" t="t" l="l"/>
            <a:pathLst>
              <a:path h="162488" w="982070">
                <a:moveTo>
                  <a:pt x="0" y="0"/>
                </a:moveTo>
                <a:lnTo>
                  <a:pt x="982070" y="0"/>
                </a:lnTo>
                <a:lnTo>
                  <a:pt x="982070" y="162487"/>
                </a:lnTo>
                <a:lnTo>
                  <a:pt x="0" y="1624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-3022589">
            <a:off x="-2284179" y="6647115"/>
            <a:ext cx="3750229" cy="1875115"/>
            <a:chOff x="0" y="0"/>
            <a:chExt cx="812800" cy="406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lnTo>
                    <a:pt x="6096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7B98E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114300"/>
              <a:ext cx="812800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0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2542473" y="1860463"/>
            <a:ext cx="5352265" cy="2676133"/>
          </a:xfrm>
          <a:custGeom>
            <a:avLst/>
            <a:gdLst/>
            <a:ahLst/>
            <a:cxnLst/>
            <a:rect r="r" b="b" t="t" l="l"/>
            <a:pathLst>
              <a:path h="2676133" w="5352265">
                <a:moveTo>
                  <a:pt x="0" y="0"/>
                </a:moveTo>
                <a:lnTo>
                  <a:pt x="5352265" y="0"/>
                </a:lnTo>
                <a:lnTo>
                  <a:pt x="5352265" y="2676133"/>
                </a:lnTo>
                <a:lnTo>
                  <a:pt x="0" y="26761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1173131" y="4283568"/>
            <a:ext cx="4662543" cy="2611024"/>
          </a:xfrm>
          <a:custGeom>
            <a:avLst/>
            <a:gdLst/>
            <a:ahLst/>
            <a:cxnLst/>
            <a:rect r="r" b="b" t="t" l="l"/>
            <a:pathLst>
              <a:path h="2611024" w="4662543">
                <a:moveTo>
                  <a:pt x="0" y="0"/>
                </a:moveTo>
                <a:lnTo>
                  <a:pt x="4662543" y="0"/>
                </a:lnTo>
                <a:lnTo>
                  <a:pt x="4662543" y="2611024"/>
                </a:lnTo>
                <a:lnTo>
                  <a:pt x="0" y="26110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8713870" y="6602527"/>
            <a:ext cx="5400666" cy="3024373"/>
          </a:xfrm>
          <a:custGeom>
            <a:avLst/>
            <a:gdLst/>
            <a:ahLst/>
            <a:cxnLst/>
            <a:rect r="r" b="b" t="t" l="l"/>
            <a:pathLst>
              <a:path h="3024373" w="5400666">
                <a:moveTo>
                  <a:pt x="0" y="0"/>
                </a:moveTo>
                <a:lnTo>
                  <a:pt x="5400666" y="0"/>
                </a:lnTo>
                <a:lnTo>
                  <a:pt x="5400666" y="3024373"/>
                </a:lnTo>
                <a:lnTo>
                  <a:pt x="0" y="30243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583852" y="1006187"/>
            <a:ext cx="9350685" cy="854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12"/>
              </a:lnSpc>
              <a:spcBef>
                <a:spcPct val="0"/>
              </a:spcBef>
            </a:pPr>
            <a:r>
              <a:rPr lang="en-US" b="true" sz="6575" spc="-29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3. Công nghệ sử dụng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27041" y="2731803"/>
            <a:ext cx="5861686" cy="2810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15"/>
              </a:lnSpc>
            </a:pPr>
            <a:r>
              <a:rPr lang="en-US" sz="5367">
                <a:solidFill>
                  <a:srgbClr val="FFFFFF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-Database: Mysql</a:t>
            </a:r>
          </a:p>
          <a:p>
            <a:pPr algn="ctr">
              <a:lnSpc>
                <a:spcPts val="7515"/>
              </a:lnSpc>
            </a:pPr>
            <a:r>
              <a:rPr lang="en-US" sz="5367">
                <a:solidFill>
                  <a:srgbClr val="FFFFFF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-Backend: Django</a:t>
            </a:r>
          </a:p>
          <a:p>
            <a:pPr algn="ctr" marL="0" indent="0" lvl="0">
              <a:lnSpc>
                <a:spcPts val="7515"/>
              </a:lnSpc>
              <a:spcBef>
                <a:spcPct val="0"/>
              </a:spcBef>
            </a:pPr>
            <a:r>
              <a:rPr lang="en-US" sz="5367">
                <a:solidFill>
                  <a:srgbClr val="FFFFFF"/>
                </a:solidFill>
                <a:latin typeface="Noto Serif Display"/>
                <a:ea typeface="Noto Serif Display"/>
                <a:cs typeface="Noto Serif Display"/>
                <a:sym typeface="Noto Serif Display"/>
              </a:rPr>
              <a:t>-Frontend: Reactjs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76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8315" y="2485829"/>
            <a:ext cx="982070" cy="162488"/>
          </a:xfrm>
          <a:custGeom>
            <a:avLst/>
            <a:gdLst/>
            <a:ahLst/>
            <a:cxnLst/>
            <a:rect r="r" b="b" t="t" l="l"/>
            <a:pathLst>
              <a:path h="162488" w="982070">
                <a:moveTo>
                  <a:pt x="0" y="0"/>
                </a:moveTo>
                <a:lnTo>
                  <a:pt x="982070" y="0"/>
                </a:lnTo>
                <a:lnTo>
                  <a:pt x="982070" y="162487"/>
                </a:lnTo>
                <a:lnTo>
                  <a:pt x="0" y="1624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3022589">
            <a:off x="-3067569" y="5981685"/>
            <a:ext cx="13614672" cy="11584254"/>
            <a:chOff x="0" y="0"/>
            <a:chExt cx="477631" cy="406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77631" cy="406400"/>
            </a:xfrm>
            <a:custGeom>
              <a:avLst/>
              <a:gdLst/>
              <a:ahLst/>
              <a:cxnLst/>
              <a:rect r="r" b="b" t="t" l="l"/>
              <a:pathLst>
                <a:path h="406400" w="477631">
                  <a:moveTo>
                    <a:pt x="274431" y="0"/>
                  </a:moveTo>
                  <a:cubicBezTo>
                    <a:pt x="386656" y="0"/>
                    <a:pt x="477631" y="90976"/>
                    <a:pt x="477631" y="203200"/>
                  </a:cubicBezTo>
                  <a:cubicBezTo>
                    <a:pt x="477631" y="315424"/>
                    <a:pt x="386656" y="406400"/>
                    <a:pt x="27443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48C6B">
                <a:alpha val="47843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14300"/>
              <a:ext cx="477631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3022589">
            <a:off x="-2284179" y="6647115"/>
            <a:ext cx="3750229" cy="1875115"/>
            <a:chOff x="0" y="0"/>
            <a:chExt cx="812800" cy="4064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lnTo>
                    <a:pt x="6096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7B98E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114300"/>
              <a:ext cx="812800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0" y="1746223"/>
            <a:ext cx="11659763" cy="8540777"/>
          </a:xfrm>
          <a:custGeom>
            <a:avLst/>
            <a:gdLst/>
            <a:ahLst/>
            <a:cxnLst/>
            <a:rect r="r" b="b" t="t" l="l"/>
            <a:pathLst>
              <a:path h="8540777" w="11659763">
                <a:moveTo>
                  <a:pt x="0" y="0"/>
                </a:moveTo>
                <a:lnTo>
                  <a:pt x="11659763" y="0"/>
                </a:lnTo>
                <a:lnTo>
                  <a:pt x="11659763" y="8540777"/>
                </a:lnTo>
                <a:lnTo>
                  <a:pt x="0" y="854077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78315" y="891947"/>
            <a:ext cx="8867214" cy="854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12"/>
              </a:lnSpc>
              <a:spcBef>
                <a:spcPct val="0"/>
              </a:spcBef>
            </a:pPr>
            <a:r>
              <a:rPr lang="en-US" b="true" sz="6575" spc="-29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4. Usecase tổng quát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76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022589">
            <a:off x="9028339" y="-6392231"/>
            <a:ext cx="13614672" cy="11584254"/>
            <a:chOff x="0" y="0"/>
            <a:chExt cx="477631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7631" cy="406400"/>
            </a:xfrm>
            <a:custGeom>
              <a:avLst/>
              <a:gdLst/>
              <a:ahLst/>
              <a:cxnLst/>
              <a:rect r="r" b="b" t="t" l="l"/>
              <a:pathLst>
                <a:path h="406400" w="477631">
                  <a:moveTo>
                    <a:pt x="274431" y="0"/>
                  </a:moveTo>
                  <a:cubicBezTo>
                    <a:pt x="386656" y="0"/>
                    <a:pt x="477631" y="90976"/>
                    <a:pt x="477631" y="203200"/>
                  </a:cubicBezTo>
                  <a:cubicBezTo>
                    <a:pt x="477631" y="315424"/>
                    <a:pt x="386656" y="406400"/>
                    <a:pt x="27443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48C6B">
                <a:alpha val="47843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477631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3022589">
            <a:off x="16453287" y="1303783"/>
            <a:ext cx="3750229" cy="1875115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lnTo>
                    <a:pt x="6096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7B98E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14300"/>
              <a:ext cx="812800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277230" y="9177056"/>
            <a:ext cx="982070" cy="162488"/>
          </a:xfrm>
          <a:custGeom>
            <a:avLst/>
            <a:gdLst/>
            <a:ahLst/>
            <a:cxnLst/>
            <a:rect r="r" b="b" t="t" l="l"/>
            <a:pathLst>
              <a:path h="162488" w="982070">
                <a:moveTo>
                  <a:pt x="0" y="0"/>
                </a:moveTo>
                <a:lnTo>
                  <a:pt x="982070" y="0"/>
                </a:lnTo>
                <a:lnTo>
                  <a:pt x="982070" y="162488"/>
                </a:lnTo>
                <a:lnTo>
                  <a:pt x="0" y="16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78315" y="2485829"/>
            <a:ext cx="982070" cy="162488"/>
          </a:xfrm>
          <a:custGeom>
            <a:avLst/>
            <a:gdLst/>
            <a:ahLst/>
            <a:cxnLst/>
            <a:rect r="r" b="b" t="t" l="l"/>
            <a:pathLst>
              <a:path h="162488" w="982070">
                <a:moveTo>
                  <a:pt x="0" y="0"/>
                </a:moveTo>
                <a:lnTo>
                  <a:pt x="982070" y="0"/>
                </a:lnTo>
                <a:lnTo>
                  <a:pt x="982070" y="162487"/>
                </a:lnTo>
                <a:lnTo>
                  <a:pt x="0" y="1624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-5400000">
            <a:off x="691201" y="5808973"/>
            <a:ext cx="8974222" cy="7635855"/>
            <a:chOff x="0" y="0"/>
            <a:chExt cx="477631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77631" cy="406400"/>
            </a:xfrm>
            <a:custGeom>
              <a:avLst/>
              <a:gdLst/>
              <a:ahLst/>
              <a:cxnLst/>
              <a:rect r="r" b="b" t="t" l="l"/>
              <a:pathLst>
                <a:path h="406400" w="477631">
                  <a:moveTo>
                    <a:pt x="274431" y="0"/>
                  </a:moveTo>
                  <a:cubicBezTo>
                    <a:pt x="386656" y="0"/>
                    <a:pt x="477631" y="90976"/>
                    <a:pt x="477631" y="203200"/>
                  </a:cubicBezTo>
                  <a:cubicBezTo>
                    <a:pt x="477631" y="315424"/>
                    <a:pt x="386656" y="406400"/>
                    <a:pt x="27443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48C6B">
                <a:alpha val="47843"/>
              </a:srgbClr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14300"/>
              <a:ext cx="477631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-3022589">
            <a:off x="-2284179" y="6647115"/>
            <a:ext cx="3750229" cy="1875115"/>
            <a:chOff x="0" y="0"/>
            <a:chExt cx="812800" cy="4064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lnTo>
                    <a:pt x="6096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7B98E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114300"/>
              <a:ext cx="812800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0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86228" y="1935982"/>
            <a:ext cx="10184168" cy="8351018"/>
          </a:xfrm>
          <a:custGeom>
            <a:avLst/>
            <a:gdLst/>
            <a:ahLst/>
            <a:cxnLst/>
            <a:rect r="r" b="b" t="t" l="l"/>
            <a:pathLst>
              <a:path h="8351018" w="10184168">
                <a:moveTo>
                  <a:pt x="0" y="0"/>
                </a:moveTo>
                <a:lnTo>
                  <a:pt x="10184168" y="0"/>
                </a:lnTo>
                <a:lnTo>
                  <a:pt x="10184168" y="8351018"/>
                </a:lnTo>
                <a:lnTo>
                  <a:pt x="0" y="83510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539250" y="1081706"/>
            <a:ext cx="7381496" cy="854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12"/>
              </a:lnSpc>
              <a:spcBef>
                <a:spcPct val="0"/>
              </a:spcBef>
            </a:pPr>
            <a:r>
              <a:rPr lang="en-US" b="true" sz="6575" spc="-29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5. Database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76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022589">
            <a:off x="9028339" y="-6392231"/>
            <a:ext cx="13614672" cy="11584254"/>
            <a:chOff x="0" y="0"/>
            <a:chExt cx="477631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7631" cy="406400"/>
            </a:xfrm>
            <a:custGeom>
              <a:avLst/>
              <a:gdLst/>
              <a:ahLst/>
              <a:cxnLst/>
              <a:rect r="r" b="b" t="t" l="l"/>
              <a:pathLst>
                <a:path h="406400" w="477631">
                  <a:moveTo>
                    <a:pt x="274431" y="0"/>
                  </a:moveTo>
                  <a:cubicBezTo>
                    <a:pt x="386656" y="0"/>
                    <a:pt x="477631" y="90976"/>
                    <a:pt x="477631" y="203200"/>
                  </a:cubicBezTo>
                  <a:cubicBezTo>
                    <a:pt x="477631" y="315424"/>
                    <a:pt x="386656" y="406400"/>
                    <a:pt x="27443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48C6B">
                <a:alpha val="47843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477631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3022589">
            <a:off x="-3067569" y="5981685"/>
            <a:ext cx="13614672" cy="11584254"/>
            <a:chOff x="0" y="0"/>
            <a:chExt cx="477631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7631" cy="406400"/>
            </a:xfrm>
            <a:custGeom>
              <a:avLst/>
              <a:gdLst/>
              <a:ahLst/>
              <a:cxnLst/>
              <a:rect r="r" b="b" t="t" l="l"/>
              <a:pathLst>
                <a:path h="406400" w="477631">
                  <a:moveTo>
                    <a:pt x="274431" y="0"/>
                  </a:moveTo>
                  <a:cubicBezTo>
                    <a:pt x="386656" y="0"/>
                    <a:pt x="477631" y="90976"/>
                    <a:pt x="477631" y="203200"/>
                  </a:cubicBezTo>
                  <a:cubicBezTo>
                    <a:pt x="477631" y="315424"/>
                    <a:pt x="386656" y="406400"/>
                    <a:pt x="27443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48C6B">
                <a:alpha val="47843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14300"/>
              <a:ext cx="477631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7420771" y="8582108"/>
            <a:ext cx="982070" cy="162488"/>
          </a:xfrm>
          <a:custGeom>
            <a:avLst/>
            <a:gdLst/>
            <a:ahLst/>
            <a:cxnLst/>
            <a:rect r="r" b="b" t="t" l="l"/>
            <a:pathLst>
              <a:path h="162488" w="982070">
                <a:moveTo>
                  <a:pt x="0" y="0"/>
                </a:moveTo>
                <a:lnTo>
                  <a:pt x="982070" y="0"/>
                </a:lnTo>
                <a:lnTo>
                  <a:pt x="982070" y="162488"/>
                </a:lnTo>
                <a:lnTo>
                  <a:pt x="0" y="1624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78315" y="2485829"/>
            <a:ext cx="982070" cy="162488"/>
          </a:xfrm>
          <a:custGeom>
            <a:avLst/>
            <a:gdLst/>
            <a:ahLst/>
            <a:cxnLst/>
            <a:rect r="r" b="b" t="t" l="l"/>
            <a:pathLst>
              <a:path h="162488" w="982070">
                <a:moveTo>
                  <a:pt x="0" y="0"/>
                </a:moveTo>
                <a:lnTo>
                  <a:pt x="982070" y="0"/>
                </a:lnTo>
                <a:lnTo>
                  <a:pt x="982070" y="162487"/>
                </a:lnTo>
                <a:lnTo>
                  <a:pt x="0" y="1624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-3022589">
            <a:off x="-2284179" y="6647115"/>
            <a:ext cx="3750229" cy="1875115"/>
            <a:chOff x="0" y="0"/>
            <a:chExt cx="812800" cy="4064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lnTo>
                    <a:pt x="6096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7B98E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114300"/>
              <a:ext cx="812800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0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56666" y="1171575"/>
            <a:ext cx="7617344" cy="8542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12"/>
              </a:lnSpc>
              <a:spcBef>
                <a:spcPct val="0"/>
              </a:spcBef>
            </a:pPr>
            <a:r>
              <a:rPr lang="en-US" b="true" sz="6575" spc="-29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6. Sơ đồ hệ thống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765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022589">
            <a:off x="9028339" y="-6392231"/>
            <a:ext cx="13614672" cy="11584254"/>
            <a:chOff x="0" y="0"/>
            <a:chExt cx="477631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77631" cy="406400"/>
            </a:xfrm>
            <a:custGeom>
              <a:avLst/>
              <a:gdLst/>
              <a:ahLst/>
              <a:cxnLst/>
              <a:rect r="r" b="b" t="t" l="l"/>
              <a:pathLst>
                <a:path h="406400" w="477631">
                  <a:moveTo>
                    <a:pt x="274431" y="0"/>
                  </a:moveTo>
                  <a:cubicBezTo>
                    <a:pt x="386656" y="0"/>
                    <a:pt x="477631" y="90976"/>
                    <a:pt x="477631" y="203200"/>
                  </a:cubicBezTo>
                  <a:cubicBezTo>
                    <a:pt x="477631" y="315424"/>
                    <a:pt x="386656" y="406400"/>
                    <a:pt x="27443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48C6B">
                <a:alpha val="47843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14300"/>
              <a:ext cx="477631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-3022589">
            <a:off x="16453287" y="1303783"/>
            <a:ext cx="3750229" cy="1875115"/>
            <a:chOff x="0" y="0"/>
            <a:chExt cx="812800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lnTo>
                    <a:pt x="6096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7B98E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114300"/>
              <a:ext cx="812800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378315" y="2485829"/>
            <a:ext cx="982070" cy="162488"/>
          </a:xfrm>
          <a:custGeom>
            <a:avLst/>
            <a:gdLst/>
            <a:ahLst/>
            <a:cxnLst/>
            <a:rect r="r" b="b" t="t" l="l"/>
            <a:pathLst>
              <a:path h="162488" w="982070">
                <a:moveTo>
                  <a:pt x="0" y="0"/>
                </a:moveTo>
                <a:lnTo>
                  <a:pt x="982070" y="0"/>
                </a:lnTo>
                <a:lnTo>
                  <a:pt x="982070" y="162487"/>
                </a:lnTo>
                <a:lnTo>
                  <a:pt x="0" y="1624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3022589">
            <a:off x="-3067569" y="5981685"/>
            <a:ext cx="13614672" cy="11584254"/>
            <a:chOff x="0" y="0"/>
            <a:chExt cx="477631" cy="4064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77631" cy="406400"/>
            </a:xfrm>
            <a:custGeom>
              <a:avLst/>
              <a:gdLst/>
              <a:ahLst/>
              <a:cxnLst/>
              <a:rect r="r" b="b" t="t" l="l"/>
              <a:pathLst>
                <a:path h="406400" w="477631">
                  <a:moveTo>
                    <a:pt x="274431" y="0"/>
                  </a:moveTo>
                  <a:cubicBezTo>
                    <a:pt x="386656" y="0"/>
                    <a:pt x="477631" y="90976"/>
                    <a:pt x="477631" y="203200"/>
                  </a:cubicBezTo>
                  <a:cubicBezTo>
                    <a:pt x="477631" y="315424"/>
                    <a:pt x="386656" y="406400"/>
                    <a:pt x="27443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48C6B">
                <a:alpha val="47843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14300"/>
              <a:ext cx="477631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3022589">
            <a:off x="-2612005" y="6710214"/>
            <a:ext cx="3750229" cy="1875115"/>
            <a:chOff x="0" y="0"/>
            <a:chExt cx="812800" cy="4064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406400"/>
            </a:xfrm>
            <a:custGeom>
              <a:avLst/>
              <a:gdLst/>
              <a:ahLst/>
              <a:cxnLst/>
              <a:rect r="r" b="b" t="t" l="l"/>
              <a:pathLst>
                <a:path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lnTo>
                    <a:pt x="6096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7B98E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114300"/>
              <a:ext cx="812800" cy="520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910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4679450" y="2384215"/>
            <a:ext cx="8929100" cy="857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12"/>
              </a:lnSpc>
              <a:spcBef>
                <a:spcPct val="0"/>
              </a:spcBef>
            </a:pPr>
            <a:r>
              <a:rPr lang="en-US" b="true" sz="6575" spc="-295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Our Service Pricelist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078527" y="1107281"/>
            <a:ext cx="927891" cy="33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Home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816043" y="1107281"/>
            <a:ext cx="927891" cy="33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About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835674" y="1107281"/>
            <a:ext cx="1149472" cy="330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Contact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1076325"/>
            <a:ext cx="1618908" cy="5649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55"/>
              </a:lnSpc>
              <a:spcBef>
                <a:spcPct val="0"/>
              </a:spcBef>
            </a:pPr>
            <a:r>
              <a:rPr lang="en-US" b="true" sz="2245" spc="-10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Liceria Company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6743521" y="3741042"/>
            <a:ext cx="4908694" cy="4936885"/>
            <a:chOff x="0" y="0"/>
            <a:chExt cx="1292825" cy="130024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92825" cy="1300249"/>
            </a:xfrm>
            <a:custGeom>
              <a:avLst/>
              <a:gdLst/>
              <a:ahLst/>
              <a:cxnLst/>
              <a:rect r="r" b="b" t="t" l="l"/>
              <a:pathLst>
                <a:path h="1300249" w="1292825">
                  <a:moveTo>
                    <a:pt x="39430" y="0"/>
                  </a:moveTo>
                  <a:lnTo>
                    <a:pt x="1253395" y="0"/>
                  </a:lnTo>
                  <a:cubicBezTo>
                    <a:pt x="1275171" y="0"/>
                    <a:pt x="1292825" y="17653"/>
                    <a:pt x="1292825" y="39430"/>
                  </a:cubicBezTo>
                  <a:lnTo>
                    <a:pt x="1292825" y="1260820"/>
                  </a:lnTo>
                  <a:cubicBezTo>
                    <a:pt x="1292825" y="1271277"/>
                    <a:pt x="1288671" y="1281306"/>
                    <a:pt x="1281276" y="1288701"/>
                  </a:cubicBezTo>
                  <a:cubicBezTo>
                    <a:pt x="1273882" y="1296095"/>
                    <a:pt x="1263853" y="1300249"/>
                    <a:pt x="1253395" y="1300249"/>
                  </a:cubicBezTo>
                  <a:lnTo>
                    <a:pt x="39430" y="1300249"/>
                  </a:lnTo>
                  <a:cubicBezTo>
                    <a:pt x="17653" y="1300249"/>
                    <a:pt x="0" y="1282596"/>
                    <a:pt x="0" y="1260820"/>
                  </a:cubicBezTo>
                  <a:lnTo>
                    <a:pt x="0" y="39430"/>
                  </a:lnTo>
                  <a:cubicBezTo>
                    <a:pt x="0" y="28972"/>
                    <a:pt x="4154" y="18943"/>
                    <a:pt x="11549" y="11549"/>
                  </a:cubicBezTo>
                  <a:cubicBezTo>
                    <a:pt x="18943" y="4154"/>
                    <a:pt x="28972" y="0"/>
                    <a:pt x="39430" y="0"/>
                  </a:cubicBezTo>
                  <a:close/>
                </a:path>
              </a:pathLst>
            </a:custGeom>
            <a:solidFill>
              <a:srgbClr val="048C6B">
                <a:alpha val="47843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114300"/>
              <a:ext cx="1292825" cy="14145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1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7294316" y="7742069"/>
            <a:ext cx="3714498" cy="516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58"/>
              </a:lnSpc>
              <a:spcBef>
                <a:spcPct val="0"/>
              </a:spcBef>
            </a:pPr>
            <a:r>
              <a:rPr lang="en-US" b="true" sz="4019" spc="-180" strike="noStrike" u="non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$240/Month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740860" y="5132543"/>
            <a:ext cx="2821410" cy="47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0"/>
              </a:lnSpc>
              <a:spcBef>
                <a:spcPct val="0"/>
              </a:spcBef>
            </a:pPr>
            <a:r>
              <a:rPr lang="en-US" b="true" sz="2300" spc="14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Our Service 01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787163" y="5858134"/>
            <a:ext cx="2821410" cy="47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0"/>
              </a:lnSpc>
              <a:spcBef>
                <a:spcPct val="0"/>
              </a:spcBef>
            </a:pPr>
            <a:r>
              <a:rPr lang="en-US" b="true" sz="2300" spc="14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Our Service 02</a:t>
            </a:r>
          </a:p>
        </p:txBody>
      </p:sp>
      <p:sp>
        <p:nvSpPr>
          <p:cNvPr name="AutoShape 26" id="26"/>
          <p:cNvSpPr/>
          <p:nvPr/>
        </p:nvSpPr>
        <p:spPr>
          <a:xfrm>
            <a:off x="7053722" y="5781426"/>
            <a:ext cx="4303767" cy="0"/>
          </a:xfrm>
          <a:prstGeom prst="line">
            <a:avLst/>
          </a:prstGeom>
          <a:ln cap="flat" w="38100">
            <a:solidFill>
              <a:srgbClr val="07B98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7" id="27"/>
          <p:cNvSpPr txBox="true"/>
          <p:nvPr/>
        </p:nvSpPr>
        <p:spPr>
          <a:xfrm rot="0">
            <a:off x="7787163" y="6607868"/>
            <a:ext cx="2821410" cy="47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0"/>
              </a:lnSpc>
              <a:spcBef>
                <a:spcPct val="0"/>
              </a:spcBef>
            </a:pPr>
            <a:r>
              <a:rPr lang="en-US" b="true" sz="2300" spc="14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Our Service 03</a:t>
            </a:r>
          </a:p>
        </p:txBody>
      </p:sp>
      <p:sp>
        <p:nvSpPr>
          <p:cNvPr name="AutoShape 28" id="28"/>
          <p:cNvSpPr/>
          <p:nvPr/>
        </p:nvSpPr>
        <p:spPr>
          <a:xfrm>
            <a:off x="7053722" y="6531160"/>
            <a:ext cx="4303767" cy="0"/>
          </a:xfrm>
          <a:prstGeom prst="line">
            <a:avLst/>
          </a:prstGeom>
          <a:ln cap="flat" w="38100">
            <a:solidFill>
              <a:srgbClr val="07B98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9" id="29"/>
          <p:cNvGrpSpPr/>
          <p:nvPr/>
        </p:nvGrpSpPr>
        <p:grpSpPr>
          <a:xfrm rot="0">
            <a:off x="6895921" y="3961105"/>
            <a:ext cx="4594881" cy="990815"/>
            <a:chOff x="0" y="0"/>
            <a:chExt cx="1210174" cy="260955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210174" cy="260955"/>
            </a:xfrm>
            <a:custGeom>
              <a:avLst/>
              <a:gdLst/>
              <a:ahLst/>
              <a:cxnLst/>
              <a:rect r="r" b="b" t="t" l="l"/>
              <a:pathLst>
                <a:path h="260955" w="1210174">
                  <a:moveTo>
                    <a:pt x="40438" y="0"/>
                  </a:moveTo>
                  <a:lnTo>
                    <a:pt x="1169737" y="0"/>
                  </a:lnTo>
                  <a:cubicBezTo>
                    <a:pt x="1192070" y="0"/>
                    <a:pt x="1210174" y="18105"/>
                    <a:pt x="1210174" y="40438"/>
                  </a:cubicBezTo>
                  <a:lnTo>
                    <a:pt x="1210174" y="220518"/>
                  </a:lnTo>
                  <a:cubicBezTo>
                    <a:pt x="1210174" y="242851"/>
                    <a:pt x="1192070" y="260955"/>
                    <a:pt x="1169737" y="260955"/>
                  </a:cubicBezTo>
                  <a:lnTo>
                    <a:pt x="40438" y="260955"/>
                  </a:lnTo>
                  <a:cubicBezTo>
                    <a:pt x="18105" y="260955"/>
                    <a:pt x="0" y="242851"/>
                    <a:pt x="0" y="220518"/>
                  </a:cubicBezTo>
                  <a:lnTo>
                    <a:pt x="0" y="40438"/>
                  </a:lnTo>
                  <a:cubicBezTo>
                    <a:pt x="0" y="18105"/>
                    <a:pt x="18105" y="0"/>
                    <a:pt x="40438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123825"/>
              <a:ext cx="1210174" cy="3847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1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7135942" y="4261755"/>
            <a:ext cx="4123851" cy="475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41"/>
              </a:lnSpc>
              <a:spcBef>
                <a:spcPct val="0"/>
              </a:spcBef>
            </a:pPr>
            <a:r>
              <a:rPr lang="en-US" b="true" sz="3689" spc="-166">
                <a:solidFill>
                  <a:srgbClr val="00765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Golden Package</a:t>
            </a:r>
          </a:p>
        </p:txBody>
      </p:sp>
      <p:sp>
        <p:nvSpPr>
          <p:cNvPr name="AutoShape 33" id="33"/>
          <p:cNvSpPr/>
          <p:nvPr/>
        </p:nvSpPr>
        <p:spPr>
          <a:xfrm>
            <a:off x="7053722" y="7279000"/>
            <a:ext cx="4303767" cy="0"/>
          </a:xfrm>
          <a:prstGeom prst="line">
            <a:avLst/>
          </a:prstGeom>
          <a:ln cap="flat" w="38100">
            <a:solidFill>
              <a:srgbClr val="07B98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4" id="34"/>
          <p:cNvGrpSpPr/>
          <p:nvPr/>
        </p:nvGrpSpPr>
        <p:grpSpPr>
          <a:xfrm rot="0">
            <a:off x="12350606" y="3741042"/>
            <a:ext cx="4908694" cy="4936885"/>
            <a:chOff x="0" y="0"/>
            <a:chExt cx="1292825" cy="1300249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292825" cy="1300249"/>
            </a:xfrm>
            <a:custGeom>
              <a:avLst/>
              <a:gdLst/>
              <a:ahLst/>
              <a:cxnLst/>
              <a:rect r="r" b="b" t="t" l="l"/>
              <a:pathLst>
                <a:path h="1300249" w="1292825">
                  <a:moveTo>
                    <a:pt x="39430" y="0"/>
                  </a:moveTo>
                  <a:lnTo>
                    <a:pt x="1253395" y="0"/>
                  </a:lnTo>
                  <a:cubicBezTo>
                    <a:pt x="1275171" y="0"/>
                    <a:pt x="1292825" y="17653"/>
                    <a:pt x="1292825" y="39430"/>
                  </a:cubicBezTo>
                  <a:lnTo>
                    <a:pt x="1292825" y="1260820"/>
                  </a:lnTo>
                  <a:cubicBezTo>
                    <a:pt x="1292825" y="1271277"/>
                    <a:pt x="1288671" y="1281306"/>
                    <a:pt x="1281276" y="1288701"/>
                  </a:cubicBezTo>
                  <a:cubicBezTo>
                    <a:pt x="1273882" y="1296095"/>
                    <a:pt x="1263853" y="1300249"/>
                    <a:pt x="1253395" y="1300249"/>
                  </a:cubicBezTo>
                  <a:lnTo>
                    <a:pt x="39430" y="1300249"/>
                  </a:lnTo>
                  <a:cubicBezTo>
                    <a:pt x="17653" y="1300249"/>
                    <a:pt x="0" y="1282596"/>
                    <a:pt x="0" y="1260820"/>
                  </a:cubicBezTo>
                  <a:lnTo>
                    <a:pt x="0" y="39430"/>
                  </a:lnTo>
                  <a:cubicBezTo>
                    <a:pt x="0" y="28972"/>
                    <a:pt x="4154" y="18943"/>
                    <a:pt x="11549" y="11549"/>
                  </a:cubicBezTo>
                  <a:cubicBezTo>
                    <a:pt x="18943" y="4154"/>
                    <a:pt x="28972" y="0"/>
                    <a:pt x="39430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114300"/>
              <a:ext cx="1292825" cy="14145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1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2901401" y="7742069"/>
            <a:ext cx="3714498" cy="516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58"/>
              </a:lnSpc>
              <a:spcBef>
                <a:spcPct val="0"/>
              </a:spcBef>
            </a:pPr>
            <a:r>
              <a:rPr lang="en-US" b="true" sz="4019" spc="-180" strike="noStrike" u="none">
                <a:solidFill>
                  <a:srgbClr val="00765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$350/Month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3347945" y="5132543"/>
            <a:ext cx="2821410" cy="47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0"/>
              </a:lnSpc>
              <a:spcBef>
                <a:spcPct val="0"/>
              </a:spcBef>
            </a:pPr>
            <a:r>
              <a:rPr lang="en-US" b="true" sz="2300" spc="149">
                <a:solidFill>
                  <a:srgbClr val="00765A"/>
                </a:solidFill>
                <a:latin typeface="Poppins Bold"/>
                <a:ea typeface="Poppins Bold"/>
                <a:cs typeface="Poppins Bold"/>
                <a:sym typeface="Poppins Bold"/>
              </a:rPr>
              <a:t>Our Service 01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3394248" y="5858134"/>
            <a:ext cx="2821410" cy="47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0"/>
              </a:lnSpc>
              <a:spcBef>
                <a:spcPct val="0"/>
              </a:spcBef>
            </a:pPr>
            <a:r>
              <a:rPr lang="en-US" b="true" sz="2300" spc="149">
                <a:solidFill>
                  <a:srgbClr val="00765A"/>
                </a:solidFill>
                <a:latin typeface="Poppins Bold"/>
                <a:ea typeface="Poppins Bold"/>
                <a:cs typeface="Poppins Bold"/>
                <a:sym typeface="Poppins Bold"/>
              </a:rPr>
              <a:t>Our Service 02</a:t>
            </a:r>
          </a:p>
        </p:txBody>
      </p:sp>
      <p:sp>
        <p:nvSpPr>
          <p:cNvPr name="AutoShape 40" id="40"/>
          <p:cNvSpPr/>
          <p:nvPr/>
        </p:nvSpPr>
        <p:spPr>
          <a:xfrm>
            <a:off x="12660807" y="5781426"/>
            <a:ext cx="4303767" cy="0"/>
          </a:xfrm>
          <a:prstGeom prst="line">
            <a:avLst/>
          </a:prstGeom>
          <a:ln cap="flat" w="38100">
            <a:solidFill>
              <a:srgbClr val="07B98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1" id="41"/>
          <p:cNvSpPr txBox="true"/>
          <p:nvPr/>
        </p:nvSpPr>
        <p:spPr>
          <a:xfrm rot="0">
            <a:off x="13394248" y="6607868"/>
            <a:ext cx="2821410" cy="47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0"/>
              </a:lnSpc>
              <a:spcBef>
                <a:spcPct val="0"/>
              </a:spcBef>
            </a:pPr>
            <a:r>
              <a:rPr lang="en-US" b="true" sz="2300" spc="149">
                <a:solidFill>
                  <a:srgbClr val="00765A"/>
                </a:solidFill>
                <a:latin typeface="Poppins Bold"/>
                <a:ea typeface="Poppins Bold"/>
                <a:cs typeface="Poppins Bold"/>
                <a:sym typeface="Poppins Bold"/>
              </a:rPr>
              <a:t>Our Service 03</a:t>
            </a:r>
          </a:p>
        </p:txBody>
      </p:sp>
      <p:sp>
        <p:nvSpPr>
          <p:cNvPr name="AutoShape 42" id="42"/>
          <p:cNvSpPr/>
          <p:nvPr/>
        </p:nvSpPr>
        <p:spPr>
          <a:xfrm>
            <a:off x="12660807" y="6531160"/>
            <a:ext cx="4303767" cy="0"/>
          </a:xfrm>
          <a:prstGeom prst="line">
            <a:avLst/>
          </a:prstGeom>
          <a:ln cap="flat" w="38100">
            <a:solidFill>
              <a:srgbClr val="07B98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3" id="43"/>
          <p:cNvGrpSpPr/>
          <p:nvPr/>
        </p:nvGrpSpPr>
        <p:grpSpPr>
          <a:xfrm rot="0">
            <a:off x="12503006" y="3961105"/>
            <a:ext cx="4594881" cy="990815"/>
            <a:chOff x="0" y="0"/>
            <a:chExt cx="1210174" cy="260955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1210174" cy="260955"/>
            </a:xfrm>
            <a:custGeom>
              <a:avLst/>
              <a:gdLst/>
              <a:ahLst/>
              <a:cxnLst/>
              <a:rect r="r" b="b" t="t" l="l"/>
              <a:pathLst>
                <a:path h="260955" w="1210174">
                  <a:moveTo>
                    <a:pt x="40438" y="0"/>
                  </a:moveTo>
                  <a:lnTo>
                    <a:pt x="1169737" y="0"/>
                  </a:lnTo>
                  <a:cubicBezTo>
                    <a:pt x="1192070" y="0"/>
                    <a:pt x="1210174" y="18105"/>
                    <a:pt x="1210174" y="40438"/>
                  </a:cubicBezTo>
                  <a:lnTo>
                    <a:pt x="1210174" y="220518"/>
                  </a:lnTo>
                  <a:cubicBezTo>
                    <a:pt x="1210174" y="242851"/>
                    <a:pt x="1192070" y="260955"/>
                    <a:pt x="1169737" y="260955"/>
                  </a:cubicBezTo>
                  <a:lnTo>
                    <a:pt x="40438" y="260955"/>
                  </a:lnTo>
                  <a:cubicBezTo>
                    <a:pt x="18105" y="260955"/>
                    <a:pt x="0" y="242851"/>
                    <a:pt x="0" y="220518"/>
                  </a:cubicBezTo>
                  <a:lnTo>
                    <a:pt x="0" y="40438"/>
                  </a:lnTo>
                  <a:cubicBezTo>
                    <a:pt x="0" y="18105"/>
                    <a:pt x="18105" y="0"/>
                    <a:pt x="40438" y="0"/>
                  </a:cubicBezTo>
                  <a:close/>
                </a:path>
              </a:pathLst>
            </a:custGeom>
            <a:solidFill>
              <a:srgbClr val="048C6B"/>
            </a:solidFill>
            <a:ln cap="rnd">
              <a:noFill/>
              <a:prstDash val="solid"/>
              <a:round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0" y="-123825"/>
              <a:ext cx="1210174" cy="3847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1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46" id="46"/>
          <p:cNvSpPr txBox="true"/>
          <p:nvPr/>
        </p:nvSpPr>
        <p:spPr>
          <a:xfrm rot="0">
            <a:off x="12743027" y="4261755"/>
            <a:ext cx="4123851" cy="475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41"/>
              </a:lnSpc>
              <a:spcBef>
                <a:spcPct val="0"/>
              </a:spcBef>
            </a:pPr>
            <a:r>
              <a:rPr lang="en-US" b="true" sz="3689" spc="-166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Expert Package</a:t>
            </a:r>
          </a:p>
        </p:txBody>
      </p:sp>
      <p:sp>
        <p:nvSpPr>
          <p:cNvPr name="AutoShape 47" id="47"/>
          <p:cNvSpPr/>
          <p:nvPr/>
        </p:nvSpPr>
        <p:spPr>
          <a:xfrm>
            <a:off x="12660807" y="7279000"/>
            <a:ext cx="4303767" cy="0"/>
          </a:xfrm>
          <a:prstGeom prst="line">
            <a:avLst/>
          </a:prstGeom>
          <a:ln cap="flat" w="38100">
            <a:solidFill>
              <a:srgbClr val="07B98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8" id="48"/>
          <p:cNvGrpSpPr/>
          <p:nvPr/>
        </p:nvGrpSpPr>
        <p:grpSpPr>
          <a:xfrm rot="0">
            <a:off x="1028700" y="3741042"/>
            <a:ext cx="4908694" cy="4936885"/>
            <a:chOff x="0" y="0"/>
            <a:chExt cx="1292825" cy="1300249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292825" cy="1300249"/>
            </a:xfrm>
            <a:custGeom>
              <a:avLst/>
              <a:gdLst/>
              <a:ahLst/>
              <a:cxnLst/>
              <a:rect r="r" b="b" t="t" l="l"/>
              <a:pathLst>
                <a:path h="1300249" w="1292825">
                  <a:moveTo>
                    <a:pt x="39430" y="0"/>
                  </a:moveTo>
                  <a:lnTo>
                    <a:pt x="1253395" y="0"/>
                  </a:lnTo>
                  <a:cubicBezTo>
                    <a:pt x="1275171" y="0"/>
                    <a:pt x="1292825" y="17653"/>
                    <a:pt x="1292825" y="39430"/>
                  </a:cubicBezTo>
                  <a:lnTo>
                    <a:pt x="1292825" y="1260820"/>
                  </a:lnTo>
                  <a:cubicBezTo>
                    <a:pt x="1292825" y="1271277"/>
                    <a:pt x="1288671" y="1281306"/>
                    <a:pt x="1281276" y="1288701"/>
                  </a:cubicBezTo>
                  <a:cubicBezTo>
                    <a:pt x="1273882" y="1296095"/>
                    <a:pt x="1263853" y="1300249"/>
                    <a:pt x="1253395" y="1300249"/>
                  </a:cubicBezTo>
                  <a:lnTo>
                    <a:pt x="39430" y="1300249"/>
                  </a:lnTo>
                  <a:cubicBezTo>
                    <a:pt x="17653" y="1300249"/>
                    <a:pt x="0" y="1282596"/>
                    <a:pt x="0" y="1260820"/>
                  </a:cubicBezTo>
                  <a:lnTo>
                    <a:pt x="0" y="39430"/>
                  </a:lnTo>
                  <a:cubicBezTo>
                    <a:pt x="0" y="28972"/>
                    <a:pt x="4154" y="18943"/>
                    <a:pt x="11549" y="11549"/>
                  </a:cubicBezTo>
                  <a:cubicBezTo>
                    <a:pt x="18943" y="4154"/>
                    <a:pt x="28972" y="0"/>
                    <a:pt x="39430" y="0"/>
                  </a:cubicBezTo>
                  <a:close/>
                </a:path>
              </a:pathLst>
            </a:custGeom>
            <a:solidFill>
              <a:srgbClr val="048C6B">
                <a:alpha val="47843"/>
              </a:srgbClr>
            </a:solidFill>
            <a:ln cap="rnd">
              <a:noFill/>
              <a:prstDash val="solid"/>
              <a:round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114300"/>
              <a:ext cx="1292825" cy="14145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1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1" id="51"/>
          <p:cNvSpPr txBox="true"/>
          <p:nvPr/>
        </p:nvSpPr>
        <p:spPr>
          <a:xfrm rot="0">
            <a:off x="1579495" y="7742069"/>
            <a:ext cx="3714498" cy="516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58"/>
              </a:lnSpc>
              <a:spcBef>
                <a:spcPct val="0"/>
              </a:spcBef>
            </a:pPr>
            <a:r>
              <a:rPr lang="en-US" b="true" sz="4019" spc="-180" strike="noStrike" u="non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$140/Month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2026039" y="5132543"/>
            <a:ext cx="2821410" cy="47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0"/>
              </a:lnSpc>
              <a:spcBef>
                <a:spcPct val="0"/>
              </a:spcBef>
            </a:pPr>
            <a:r>
              <a:rPr lang="en-US" b="true" sz="2300" spc="14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Our Service 01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2072342" y="5858134"/>
            <a:ext cx="2821410" cy="47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0"/>
              </a:lnSpc>
              <a:spcBef>
                <a:spcPct val="0"/>
              </a:spcBef>
            </a:pPr>
            <a:r>
              <a:rPr lang="en-US" b="true" sz="2300" spc="14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Our Service 02</a:t>
            </a:r>
          </a:p>
        </p:txBody>
      </p:sp>
      <p:sp>
        <p:nvSpPr>
          <p:cNvPr name="AutoShape 54" id="54"/>
          <p:cNvSpPr/>
          <p:nvPr/>
        </p:nvSpPr>
        <p:spPr>
          <a:xfrm>
            <a:off x="1338901" y="5781426"/>
            <a:ext cx="4303767" cy="0"/>
          </a:xfrm>
          <a:prstGeom prst="line">
            <a:avLst/>
          </a:prstGeom>
          <a:ln cap="flat" w="38100">
            <a:solidFill>
              <a:srgbClr val="07B98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5" id="55"/>
          <p:cNvSpPr txBox="true"/>
          <p:nvPr/>
        </p:nvSpPr>
        <p:spPr>
          <a:xfrm rot="0">
            <a:off x="2072342" y="6607868"/>
            <a:ext cx="2821410" cy="47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10"/>
              </a:lnSpc>
              <a:spcBef>
                <a:spcPct val="0"/>
              </a:spcBef>
            </a:pPr>
            <a:r>
              <a:rPr lang="en-US" b="true" sz="2300" spc="14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Our Service 03</a:t>
            </a:r>
          </a:p>
        </p:txBody>
      </p:sp>
      <p:sp>
        <p:nvSpPr>
          <p:cNvPr name="AutoShape 56" id="56"/>
          <p:cNvSpPr/>
          <p:nvPr/>
        </p:nvSpPr>
        <p:spPr>
          <a:xfrm>
            <a:off x="1338901" y="6531160"/>
            <a:ext cx="4303767" cy="0"/>
          </a:xfrm>
          <a:prstGeom prst="line">
            <a:avLst/>
          </a:prstGeom>
          <a:ln cap="flat" w="38100">
            <a:solidFill>
              <a:srgbClr val="07B98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7" id="57"/>
          <p:cNvGrpSpPr/>
          <p:nvPr/>
        </p:nvGrpSpPr>
        <p:grpSpPr>
          <a:xfrm rot="0">
            <a:off x="1181100" y="3961105"/>
            <a:ext cx="4594881" cy="990815"/>
            <a:chOff x="0" y="0"/>
            <a:chExt cx="1210174" cy="260955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1210174" cy="260955"/>
            </a:xfrm>
            <a:custGeom>
              <a:avLst/>
              <a:gdLst/>
              <a:ahLst/>
              <a:cxnLst/>
              <a:rect r="r" b="b" t="t" l="l"/>
              <a:pathLst>
                <a:path h="260955" w="1210174">
                  <a:moveTo>
                    <a:pt x="40438" y="0"/>
                  </a:moveTo>
                  <a:lnTo>
                    <a:pt x="1169737" y="0"/>
                  </a:lnTo>
                  <a:cubicBezTo>
                    <a:pt x="1192070" y="0"/>
                    <a:pt x="1210174" y="18105"/>
                    <a:pt x="1210174" y="40438"/>
                  </a:cubicBezTo>
                  <a:lnTo>
                    <a:pt x="1210174" y="220518"/>
                  </a:lnTo>
                  <a:cubicBezTo>
                    <a:pt x="1210174" y="242851"/>
                    <a:pt x="1192070" y="260955"/>
                    <a:pt x="1169737" y="260955"/>
                  </a:cubicBezTo>
                  <a:lnTo>
                    <a:pt x="40438" y="260955"/>
                  </a:lnTo>
                  <a:cubicBezTo>
                    <a:pt x="18105" y="260955"/>
                    <a:pt x="0" y="242851"/>
                    <a:pt x="0" y="220518"/>
                  </a:cubicBezTo>
                  <a:lnTo>
                    <a:pt x="0" y="40438"/>
                  </a:lnTo>
                  <a:cubicBezTo>
                    <a:pt x="0" y="18105"/>
                    <a:pt x="18105" y="0"/>
                    <a:pt x="40438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0" y="-123825"/>
              <a:ext cx="1210174" cy="3847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91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0" id="60"/>
          <p:cNvSpPr txBox="true"/>
          <p:nvPr/>
        </p:nvSpPr>
        <p:spPr>
          <a:xfrm rot="0">
            <a:off x="1421121" y="4261755"/>
            <a:ext cx="4123851" cy="475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41"/>
              </a:lnSpc>
              <a:spcBef>
                <a:spcPct val="0"/>
              </a:spcBef>
            </a:pPr>
            <a:r>
              <a:rPr lang="en-US" b="true" sz="3689" spc="-166">
                <a:solidFill>
                  <a:srgbClr val="00765A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Basic Package</a:t>
            </a:r>
          </a:p>
        </p:txBody>
      </p:sp>
      <p:sp>
        <p:nvSpPr>
          <p:cNvPr name="AutoShape 61" id="61"/>
          <p:cNvSpPr/>
          <p:nvPr/>
        </p:nvSpPr>
        <p:spPr>
          <a:xfrm>
            <a:off x="1338901" y="7279000"/>
            <a:ext cx="4303767" cy="0"/>
          </a:xfrm>
          <a:prstGeom prst="line">
            <a:avLst/>
          </a:prstGeom>
          <a:ln cap="flat" w="38100">
            <a:solidFill>
              <a:srgbClr val="07B98E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DAGnDt5Wkw0</dc:identifier>
  <dcterms:modified xsi:type="dcterms:W3CDTF">2011-08-01T06:04:30Z</dcterms:modified>
  <cp:revision>1</cp:revision>
  <dc:title>Trường Đại học Bình Dương</dc:title>
</cp:coreProperties>
</file>