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custDataLst>
    <p:tags r:id="rId18"/>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tags" Target="tags/tag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F4796-A6FB-42CC-9412-12DCEA157A48}" type="datetimeFigureOut">
              <a:rPr lang="en-US" smtClean="0"/>
              <a:t>10/9/2023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22D0F3-6760-4D21-AFE6-4DF8F546C125}" type="slidenum">
              <a:rPr lang="en-US" smtClean="0"/>
              <a:t>‹#›</a:t>
            </a:fld>
            <a:endParaRPr lang="en-US"/>
          </a:p>
        </p:txBody>
      </p:sp>
    </p:spTree>
    <p:extLst>
      <p:ext uri="{BB962C8B-B14F-4D97-AF65-F5344CB8AC3E}">
        <p14:creationId xmlns:p14="http://schemas.microsoft.com/office/powerpoint/2010/main" val="388339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22D0F3-6760-4D21-AFE6-4DF8F546C125}"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22D0F3-6760-4D21-AFE6-4DF8F546C125}"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42FB139-7026-4EFC-A6D7-F1989EB6CFDA}" type="datetimeFigureOut">
              <a:rPr lang="en-US" smtClean="0"/>
              <a:t>10/9/2023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079F5A4-BF64-4597-860A-E440D4B9C3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79F5A4-BF64-4597-860A-E440D4B9C3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79F5A4-BF64-4597-860A-E440D4B9C3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79F5A4-BF64-4597-860A-E440D4B9C3D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079F5A4-BF64-4597-860A-E440D4B9C3D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79F5A4-BF64-4597-860A-E440D4B9C3D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079F5A4-BF64-4597-860A-E440D4B9C3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079F5A4-BF64-4597-860A-E440D4B9C3D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42FB139-7026-4EFC-A6D7-F1989EB6CFDA}" type="datetimeFigureOut">
              <a:rPr lang="en-US" smtClean="0"/>
              <a:t>10/9/2023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079F5A4-BF64-4597-860A-E440D4B9C3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42FB139-7026-4EFC-A6D7-F1989EB6CFDA}" type="datetimeFigureOut">
              <a:rPr lang="en-US" smtClean="0"/>
              <a:t>10/9/2023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079F5A4-BF64-4597-860A-E440D4B9C3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42FB139-7026-4EFC-A6D7-F1989EB6CFDA}" type="datetimeFigureOut">
              <a:rPr lang="en-US" smtClean="0"/>
              <a:t>10/9/2023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079F5A4-BF64-4597-860A-E440D4B9C3D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42FB139-7026-4EFC-A6D7-F1989EB6CFDA}" type="datetimeFigureOut">
              <a:rPr lang="en-US" smtClean="0"/>
              <a:t>10/9/2023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079F5A4-BF64-4597-860A-E440D4B9C3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96" name="Shape 8196"/>
        <p:cNvGrpSpPr/>
        <p:nvPr/>
      </p:nvGrpSpPr>
      <p:grpSpPr>
        <a:xfrm>
          <a:off x="0" y="0"/>
          <a:ext cx="0" cy="0"/>
          <a:chOff x="0" y="0"/>
          <a:chExt cx="0" cy="0"/>
        </a:xfrm>
      </p:grpSpPr>
      <p:sp>
        <p:nvSpPr>
          <p:cNvPr id="8197" name="Google Shape;8197;p1"/>
          <p:cNvSpPr txBox="1"/>
          <p:nvPr>
            <p:ph idx="1" type="body"/>
          </p:nvPr>
        </p:nvSpPr>
        <p:spPr>
          <a:xfrm>
            <a:off x="323528" y="4005064"/>
            <a:ext cx="8229600" cy="2125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56032" lvl="0" marL="365760" rtl="0" algn="ctr">
              <a:spcBef>
                <a:spcPts val="0"/>
              </a:spcBef>
              <a:spcAft>
                <a:spcPts val="0"/>
              </a:spcAft>
              <a:buSzPts val="1836"/>
              <a:buNone/>
            </a:pPr>
            <a:r>
              <a:rPr lang="en-IN">
                <a:solidFill>
                  <a:srgbClr val="C90D98"/>
                </a:solidFill>
                <a:latin typeface="Impact"/>
                <a:ea typeface="Impact"/>
                <a:cs typeface="Impact"/>
                <a:sym typeface="Impact"/>
              </a:rPr>
              <a:t>TEAM ID: NM2023TMID15887    </a:t>
            </a:r>
            <a:endParaRPr/>
          </a:p>
          <a:p>
            <a:pPr indent="-256032" lvl="0" marL="365760" rtl="0" algn="ctr">
              <a:spcBef>
                <a:spcPts val="400"/>
              </a:spcBef>
              <a:spcAft>
                <a:spcPts val="0"/>
              </a:spcAft>
              <a:buSzPts val="1904"/>
              <a:buNone/>
            </a:pPr>
            <a:r>
              <a:rPr lang="en-IN" sz="2800">
                <a:solidFill>
                  <a:srgbClr val="1BB522"/>
                </a:solidFill>
                <a:latin typeface="Impact"/>
                <a:ea typeface="Impact"/>
                <a:cs typeface="Impact"/>
                <a:sym typeface="Impact"/>
              </a:rPr>
              <a:t>III  B. sc MATHEMATICS E/M</a:t>
            </a:r>
            <a:endParaRPr/>
          </a:p>
          <a:p>
            <a:pPr indent="-256032" lvl="0" marL="365760" rtl="0" algn="ctr">
              <a:spcBef>
                <a:spcPts val="400"/>
              </a:spcBef>
              <a:spcAft>
                <a:spcPts val="0"/>
              </a:spcAft>
              <a:buSzPts val="1632"/>
              <a:buNone/>
            </a:pPr>
            <a:r>
              <a:rPr lang="en-IN" sz="2400">
                <a:latin typeface="Impact"/>
                <a:ea typeface="Impact"/>
                <a:cs typeface="Impact"/>
                <a:sym typeface="Impact"/>
              </a:rPr>
              <a:t>KALAINGAR KARUNANIDHI GOVERNMENT ARTS COLLEGE FOR WOMEN (A),PUDUKKOTTAI - 622001</a:t>
            </a:r>
            <a:endParaRPr sz="2400">
              <a:latin typeface="Impact"/>
              <a:ea typeface="Impact"/>
              <a:cs typeface="Impact"/>
              <a:sym typeface="Impact"/>
            </a:endParaRPr>
          </a:p>
        </p:txBody>
      </p:sp>
      <p:sp>
        <p:nvSpPr>
          <p:cNvPr id="8198" name="Google Shape;8198;p1"/>
          <p:cNvSpPr txBox="1"/>
          <p:nvPr>
            <p:ph type="title"/>
          </p:nvPr>
        </p:nvSpPr>
        <p:spPr>
          <a:xfrm>
            <a:off x="509710" y="227687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A10D6"/>
              </a:buClr>
              <a:buSzPts val="2800"/>
              <a:buFont typeface="Impact"/>
              <a:buNone/>
            </a:pPr>
            <a:r>
              <a:rPr b="1" lang="en-IN" sz="2800">
                <a:solidFill>
                  <a:srgbClr val="3A10D6"/>
                </a:solidFill>
                <a:latin typeface="Impact"/>
                <a:ea typeface="Impact"/>
                <a:cs typeface="Impact"/>
                <a:sym typeface="Impact"/>
              </a:rPr>
              <a:t>Irevolution: A Data-driven Exploration of Apple's iPhone Impact in India</a:t>
            </a:r>
            <a:endParaRPr sz="2800">
              <a:solidFill>
                <a:srgbClr val="3A10D6"/>
              </a:solidFill>
              <a:latin typeface="Impact"/>
              <a:ea typeface="Impact"/>
              <a:cs typeface="Impact"/>
              <a:sym typeface="Impact"/>
            </a:endParaRPr>
          </a:p>
        </p:txBody>
      </p:sp>
      <p:pic>
        <p:nvPicPr>
          <p:cNvPr id="8199" name="Google Shape;8199;p1"/>
          <p:cNvPicPr preferRelativeResize="0"/>
          <p:nvPr/>
        </p:nvPicPr>
        <p:blipFill rotWithShape="1">
          <a:blip r:embed="rId2">
            <a:alphaModFix/>
          </a:blip>
          <a:srcRect b="0" l="0" r="0" t="0"/>
          <a:stretch/>
        </p:blipFill>
        <p:spPr>
          <a:xfrm>
            <a:off x="500034" y="428604"/>
            <a:ext cx="2355835" cy="1285884"/>
          </a:xfrm>
          <a:prstGeom prst="rect">
            <a:avLst/>
          </a:prstGeom>
          <a:noFill/>
          <a:ln>
            <a:noFill/>
          </a:ln>
        </p:spPr>
      </p:pic>
      <p:pic>
        <p:nvPicPr>
          <p:cNvPr id="8200" name="Google Shape;8200;p1"/>
          <p:cNvPicPr preferRelativeResize="0"/>
          <p:nvPr/>
        </p:nvPicPr>
        <p:blipFill rotWithShape="1">
          <a:blip r:embed="rId3">
            <a:alphaModFix/>
          </a:blip>
          <a:srcRect b="0" l="0" r="0" t="0"/>
          <a:stretch/>
        </p:blipFill>
        <p:spPr>
          <a:xfrm>
            <a:off x="6072198" y="571480"/>
            <a:ext cx="2047876" cy="10715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0" name="Shape 8220"/>
        <p:cNvGrpSpPr/>
        <p:nvPr/>
      </p:nvGrpSpPr>
      <p:grpSpPr>
        <a:xfrm>
          <a:off x="0" y="0"/>
          <a:ext cx="0" cy="0"/>
          <a:chOff x="0" y="0"/>
          <a:chExt cx="0" cy="0"/>
        </a:xfrm>
      </p:grpSpPr>
      <p:pic>
        <p:nvPicPr>
          <p:cNvPr id="8221" name="Google Shape;8221;p7"/>
          <p:cNvPicPr preferRelativeResize="0"/>
          <p:nvPr/>
        </p:nvPicPr>
        <p:blipFill rotWithShape="1">
          <a:blip r:embed="rId3">
            <a:alphaModFix/>
          </a:blip>
          <a:srcRect b="0" l="2874" r="2865" t="0"/>
          <a:stretch/>
        </p:blipFill>
        <p:spPr>
          <a:xfrm>
            <a:off x="500034" y="1071546"/>
            <a:ext cx="8143931" cy="4857784"/>
          </a:xfrm>
          <a:prstGeom prst="rect">
            <a:avLst/>
          </a:prstGeom>
          <a:noFill/>
          <a:ln>
            <a:noFill/>
          </a:ln>
        </p:spPr>
      </p:pic>
      <p:sp>
        <p:nvSpPr>
          <p:cNvPr id="8222" name="Google Shape;8222;p7"/>
          <p:cNvSpPr txBox="1"/>
          <p:nvPr/>
        </p:nvSpPr>
        <p:spPr>
          <a:xfrm>
            <a:off x="3428992" y="285728"/>
            <a:ext cx="1962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2800">
                <a:solidFill>
                  <a:schemeClr val="dk1"/>
                </a:solidFill>
                <a:latin typeface="Impact"/>
                <a:ea typeface="Impact"/>
                <a:cs typeface="Impact"/>
                <a:sym typeface="Impact"/>
              </a:rPr>
              <a:t>Story Board </a:t>
            </a:r>
            <a:endParaRPr sz="2800">
              <a:solidFill>
                <a:schemeClr val="dk1"/>
              </a:solidFill>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643050"/>
            <a:ext cx="7215238" cy="4893647"/>
          </a:xfrm>
          <a:prstGeom prst="rect">
            <a:avLst/>
          </a:prstGeom>
        </p:spPr>
        <p:txBody>
          <a:bodyPr wrap="square">
            <a:spAutoFit/>
          </a:bodyPr>
          <a:lstStyle/>
          <a:p>
            <a:r>
              <a:rPr lang="en-US" sz="2400" dirty="0">
                <a:latin typeface="Arial Black" pitchFamily="34" charset="0"/>
              </a:rPr>
              <a:t>The </a:t>
            </a:r>
            <a:r>
              <a:rPr lang="en-US" sz="2400" dirty="0" smtClean="0">
                <a:latin typeface="Arial Black" pitchFamily="34" charset="0"/>
              </a:rPr>
              <a:t>“</a:t>
            </a:r>
            <a:r>
              <a:rPr lang="en-US" sz="2400" dirty="0" err="1" smtClean="0">
                <a:latin typeface="Arial Black" pitchFamily="34" charset="0"/>
              </a:rPr>
              <a:t>Irevolution</a:t>
            </a:r>
            <a:r>
              <a:rPr lang="en-US" sz="2400" dirty="0">
                <a:latin typeface="Arial Black" pitchFamily="34" charset="0"/>
              </a:rPr>
              <a:t>" project, through its data-driven exploration, provides a nuanced understanding of the impact of Apple's iPhone in India. The findings and visualizations generated through Tableau offer actionable insights for Apple's strategic decision-making, marketing endeavors, and potential collaborations in the dynamic Indian market. This project exemplifies the transformative potential of data analytics in unraveling the multifaceted impacts of technology on societies and economies</a:t>
            </a:r>
          </a:p>
        </p:txBody>
      </p:sp>
      <p:sp>
        <p:nvSpPr>
          <p:cNvPr id="3" name="TextBox 2"/>
          <p:cNvSpPr txBox="1"/>
          <p:nvPr/>
        </p:nvSpPr>
        <p:spPr>
          <a:xfrm>
            <a:off x="2643174" y="1000108"/>
            <a:ext cx="2206053" cy="523220"/>
          </a:xfrm>
          <a:prstGeom prst="rect">
            <a:avLst/>
          </a:prstGeom>
          <a:noFill/>
        </p:spPr>
        <p:txBody>
          <a:bodyPr wrap="none" rtlCol="0">
            <a:spAutoFit/>
          </a:bodyPr>
          <a:lstStyle/>
          <a:p>
            <a:r>
              <a:rPr lang="en-IN" sz="2800" u="dbl" dirty="0" smtClean="0">
                <a:solidFill>
                  <a:srgbClr val="7030A0"/>
                </a:solidFill>
                <a:latin typeface="Algerian" pitchFamily="82" charset="0"/>
              </a:rPr>
              <a:t>Conclusion</a:t>
            </a:r>
            <a:endParaRPr lang="en-US" sz="2800" u="dbl" dirty="0">
              <a:solidFill>
                <a:srgbClr val="7030A0"/>
              </a:solidFill>
              <a:latin typeface="Algerian"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2643182"/>
            <a:ext cx="7143800" cy="2308324"/>
          </a:xfrm>
          <a:prstGeom prst="rect">
            <a:avLst/>
          </a:prstGeom>
        </p:spPr>
        <p:txBody>
          <a:bodyPr wrap="square">
            <a:spAutoFit/>
          </a:bodyPr>
          <a:lstStyle/>
          <a:p>
            <a:r>
              <a:rPr lang="en-US" dirty="0" smtClean="0"/>
              <a:t>“</a:t>
            </a:r>
            <a:r>
              <a:rPr lang="en-US" sz="2400" dirty="0" err="1" smtClean="0">
                <a:latin typeface="Impact" pitchFamily="34" charset="0"/>
              </a:rPr>
              <a:t>Irevolution</a:t>
            </a:r>
            <a:r>
              <a:rPr lang="en-US" sz="2400" dirty="0">
                <a:latin typeface="Impact" pitchFamily="34" charset="0"/>
              </a:rPr>
              <a:t>" offers valuable advantages while necessitating thoughtful consideration of potential challenges. Its future scope indicates opportunities for more advanced and comprehensive research, ensuring Apple's continued relevance and success in the Indian market</a:t>
            </a:r>
          </a:p>
        </p:txBody>
      </p:sp>
      <p:sp>
        <p:nvSpPr>
          <p:cNvPr id="3" name="TextBox 2"/>
          <p:cNvSpPr txBox="1"/>
          <p:nvPr/>
        </p:nvSpPr>
        <p:spPr>
          <a:xfrm>
            <a:off x="2928926" y="1785926"/>
            <a:ext cx="2722220" cy="523220"/>
          </a:xfrm>
          <a:prstGeom prst="rect">
            <a:avLst/>
          </a:prstGeom>
          <a:noFill/>
        </p:spPr>
        <p:txBody>
          <a:bodyPr wrap="none" rtlCol="0">
            <a:spAutoFit/>
          </a:bodyPr>
          <a:lstStyle/>
          <a:p>
            <a:r>
              <a:rPr lang="en-IN" sz="2800" u="dbl" dirty="0" smtClean="0">
                <a:solidFill>
                  <a:srgbClr val="7030A0"/>
                </a:solidFill>
                <a:latin typeface="Algerian" pitchFamily="82" charset="0"/>
              </a:rPr>
              <a:t>Future Scope </a:t>
            </a:r>
            <a:endParaRPr lang="en-US" sz="2800" u="dbl" dirty="0">
              <a:solidFill>
                <a:srgbClr val="7030A0"/>
              </a:solidFill>
              <a:latin typeface="Algerian" pitchFamily="8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836712"/>
            <a:ext cx="7632848"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663275"/>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01" name="Shape 8201"/>
        <p:cNvGrpSpPr/>
        <p:nvPr/>
      </p:nvGrpSpPr>
      <p:grpSpPr>
        <a:xfrm>
          <a:off x="0" y="0"/>
          <a:ext cx="0" cy="0"/>
          <a:chOff x="0" y="0"/>
          <a:chExt cx="0" cy="0"/>
        </a:xfrm>
      </p:grpSpPr>
      <p:sp>
        <p:nvSpPr>
          <p:cNvPr id="8202" name="Google Shape;8202;p2"/>
          <p:cNvSpPr txBox="1"/>
          <p:nvPr>
            <p:ph idx="2" type="body"/>
          </p:nvPr>
        </p:nvSpPr>
        <p:spPr>
          <a:xfrm>
            <a:off x="990597" y="1214438"/>
            <a:ext cx="7162800" cy="3143100"/>
          </a:xfrm>
          <a:prstGeom prst="rect">
            <a:avLst/>
          </a:prstGeom>
          <a:noFill/>
          <a:ln>
            <a:noFill/>
          </a:ln>
        </p:spPr>
        <p:txBody>
          <a:bodyPr anchorCtr="0" anchor="t" bIns="45700" lIns="91425" spcFirstLastPara="1" rIns="91425" wrap="square" tIns="0">
            <a:normAutofit/>
          </a:bodyPr>
          <a:lstStyle/>
          <a:p>
            <a:pPr indent="0" lvl="0" marL="0" rtl="0" algn="l">
              <a:spcBef>
                <a:spcPts val="0"/>
              </a:spcBef>
              <a:spcAft>
                <a:spcPts val="0"/>
              </a:spcAft>
              <a:buSzPts val="1632"/>
              <a:buNone/>
            </a:pPr>
            <a:r>
              <a:rPr lang="en-IN" sz="2400">
                <a:solidFill>
                  <a:srgbClr val="7030A0"/>
                </a:solidFill>
                <a:latin typeface="Impact"/>
                <a:ea typeface="Impact"/>
                <a:cs typeface="Impact"/>
                <a:sym typeface="Impact"/>
              </a:rPr>
              <a:t>TEAM LEADER</a:t>
            </a:r>
            <a:r>
              <a:rPr lang="en-IN" sz="2400">
                <a:latin typeface="Impact"/>
                <a:ea typeface="Impact"/>
                <a:cs typeface="Impact"/>
                <a:sym typeface="Impact"/>
              </a:rPr>
              <a:t>:</a:t>
            </a:r>
            <a:endParaRPr/>
          </a:p>
          <a:p>
            <a:pPr indent="0" lvl="0" marL="0" rtl="0" algn="l">
              <a:spcBef>
                <a:spcPts val="400"/>
              </a:spcBef>
              <a:spcAft>
                <a:spcPts val="0"/>
              </a:spcAft>
              <a:buSzPts val="1224"/>
              <a:buNone/>
            </a:pPr>
            <a:r>
              <a:rPr lang="en-IN" sz="1800">
                <a:latin typeface="Impact"/>
                <a:ea typeface="Impact"/>
                <a:cs typeface="Impact"/>
                <a:sym typeface="Impact"/>
              </a:rPr>
              <a:t>               R.Pavithra- bdu1621ME1226</a:t>
            </a:r>
            <a:endParaRPr/>
          </a:p>
          <a:p>
            <a:pPr indent="0" lvl="0" marL="0" rtl="0" algn="l">
              <a:spcBef>
                <a:spcPts val="400"/>
              </a:spcBef>
              <a:spcAft>
                <a:spcPts val="0"/>
              </a:spcAft>
              <a:buSzPts val="1632"/>
              <a:buNone/>
            </a:pPr>
            <a:r>
              <a:rPr lang="en-IN" sz="2400">
                <a:solidFill>
                  <a:srgbClr val="7030A0"/>
                </a:solidFill>
                <a:latin typeface="Impact"/>
                <a:ea typeface="Impact"/>
                <a:cs typeface="Impact"/>
                <a:sym typeface="Impact"/>
              </a:rPr>
              <a:t>TEAM MATES </a:t>
            </a:r>
            <a:r>
              <a:rPr lang="en-IN" sz="2400">
                <a:latin typeface="Impact"/>
                <a:ea typeface="Impact"/>
                <a:cs typeface="Impact"/>
                <a:sym typeface="Impact"/>
              </a:rPr>
              <a:t>:</a:t>
            </a:r>
            <a:endParaRPr/>
          </a:p>
          <a:p>
            <a:pPr indent="0" lvl="0" marL="0" rtl="0" algn="l">
              <a:spcBef>
                <a:spcPts val="400"/>
              </a:spcBef>
              <a:spcAft>
                <a:spcPts val="0"/>
              </a:spcAft>
              <a:buSzPts val="1224"/>
              <a:buNone/>
            </a:pPr>
            <a:r>
              <a:rPr lang="en-IN" sz="1800">
                <a:latin typeface="Impact"/>
                <a:ea typeface="Impact"/>
                <a:cs typeface="Impact"/>
                <a:sym typeface="Impact"/>
              </a:rPr>
              <a:t>                K.R.Ponnammal- bdu1621ME1227</a:t>
            </a:r>
            <a:endParaRPr/>
          </a:p>
          <a:p>
            <a:pPr indent="0" lvl="0" marL="0" rtl="0" algn="l">
              <a:spcBef>
                <a:spcPts val="400"/>
              </a:spcBef>
              <a:spcAft>
                <a:spcPts val="0"/>
              </a:spcAft>
              <a:buSzPts val="1224"/>
              <a:buNone/>
            </a:pPr>
            <a:r>
              <a:rPr lang="en-IN" sz="1800">
                <a:latin typeface="Impact"/>
                <a:ea typeface="Impact"/>
                <a:cs typeface="Impact"/>
                <a:sym typeface="Impact"/>
              </a:rPr>
              <a:t>                 S.Priyadharshini - bdu1621ME1228</a:t>
            </a:r>
            <a:endParaRPr/>
          </a:p>
          <a:p>
            <a:pPr indent="0" lvl="0" marL="0" rtl="0" algn="l">
              <a:spcBef>
                <a:spcPts val="400"/>
              </a:spcBef>
              <a:spcAft>
                <a:spcPts val="0"/>
              </a:spcAft>
              <a:buSzPts val="1224"/>
              <a:buNone/>
            </a:pPr>
            <a:r>
              <a:rPr lang="en-IN" sz="1800">
                <a:latin typeface="Impact"/>
                <a:ea typeface="Impact"/>
                <a:cs typeface="Impact"/>
                <a:sym typeface="Impact"/>
              </a:rPr>
              <a:t>                 G.Priyadharshini– bdu1621ME1229</a:t>
            </a:r>
            <a:endParaRPr/>
          </a:p>
          <a:p>
            <a:pPr indent="0" lvl="0" marL="0" rtl="0" algn="l">
              <a:spcBef>
                <a:spcPts val="400"/>
              </a:spcBef>
              <a:spcAft>
                <a:spcPts val="0"/>
              </a:spcAft>
              <a:buSzPts val="1224"/>
              <a:buNone/>
            </a:pPr>
            <a:r>
              <a:rPr lang="en-IN" sz="1800">
                <a:latin typeface="Impact"/>
                <a:ea typeface="Impact"/>
                <a:cs typeface="Impact"/>
                <a:sym typeface="Impact"/>
              </a:rPr>
              <a:t>           </a:t>
            </a:r>
            <a:endParaRPr sz="1800">
              <a:latin typeface="Impact"/>
              <a:ea typeface="Impact"/>
              <a:cs typeface="Impact"/>
              <a:sym typeface="Impact"/>
            </a:endParaRPr>
          </a:p>
        </p:txBody>
      </p:sp>
      <p:sp>
        <p:nvSpPr>
          <p:cNvPr id="8203" name="Google Shape;8203;p2"/>
          <p:cNvSpPr txBox="1"/>
          <p:nvPr>
            <p:ph type="title"/>
          </p:nvPr>
        </p:nvSpPr>
        <p:spPr>
          <a:xfrm>
            <a:off x="357158" y="285728"/>
            <a:ext cx="8075400" cy="5628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760888"/>
              </a:buClr>
              <a:buSzPct val="100000"/>
              <a:buFont typeface="Algerian"/>
              <a:buNone/>
            </a:pPr>
            <a:r>
              <a:rPr i="1" lang="en-IN" sz="3600" u="sng">
                <a:solidFill>
                  <a:srgbClr val="760888"/>
                </a:solidFill>
                <a:latin typeface="Algerian"/>
                <a:ea typeface="Algerian"/>
                <a:cs typeface="Algerian"/>
                <a:sym typeface="Algerian"/>
              </a:rPr>
              <a:t>TEAM MEMBERS </a:t>
            </a:r>
            <a:endParaRPr i="1" sz="3600" u="sng">
              <a:solidFill>
                <a:srgbClr val="760888"/>
              </a:solidFill>
              <a:latin typeface="Algerian"/>
              <a:ea typeface="Algerian"/>
              <a:cs typeface="Algerian"/>
              <a:sym typeface="Algerian"/>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i="1" u="dbl" dirty="0" smtClean="0">
                <a:solidFill>
                  <a:srgbClr val="760888"/>
                </a:solidFill>
                <a:latin typeface="Algerian" pitchFamily="82" charset="0"/>
              </a:rPr>
              <a:t>INTRODUCTION</a:t>
            </a:r>
            <a:r>
              <a:rPr lang="en-IN" i="1" u="dbl" dirty="0" smtClean="0">
                <a:solidFill>
                  <a:schemeClr val="tx1"/>
                </a:solidFill>
                <a:latin typeface="Algerian" pitchFamily="82" charset="0"/>
              </a:rPr>
              <a:t> </a:t>
            </a:r>
            <a:endParaRPr lang="en-US" sz="2800" i="1" u="dbl" dirty="0">
              <a:solidFill>
                <a:schemeClr val="tx1"/>
              </a:solidFill>
              <a:latin typeface="Algerian" pitchFamily="82" charset="0"/>
            </a:endParaRPr>
          </a:p>
        </p:txBody>
      </p:sp>
      <p:sp>
        <p:nvSpPr>
          <p:cNvPr id="3" name="Rectangle 2"/>
          <p:cNvSpPr/>
          <p:nvPr/>
        </p:nvSpPr>
        <p:spPr>
          <a:xfrm>
            <a:off x="1571604" y="1500174"/>
            <a:ext cx="6357982" cy="4401205"/>
          </a:xfrm>
          <a:prstGeom prst="rect">
            <a:avLst/>
          </a:prstGeom>
        </p:spPr>
        <p:txBody>
          <a:bodyPr wrap="square">
            <a:spAutoFit/>
          </a:bodyPr>
          <a:lstStyle/>
          <a:p>
            <a:r>
              <a:rPr lang="en-US" sz="2000" dirty="0">
                <a:latin typeface="Arial Black" pitchFamily="34" charset="0"/>
              </a:rPr>
              <a:t>The global landscape has undergone significant transformations with the widespread adoption of </a:t>
            </a:r>
            <a:r>
              <a:rPr lang="en-US" sz="2000" dirty="0" err="1">
                <a:latin typeface="Arial Black" pitchFamily="34" charset="0"/>
              </a:rPr>
              <a:t>smartphones</a:t>
            </a:r>
            <a:r>
              <a:rPr lang="en-US" sz="2000" dirty="0">
                <a:latin typeface="Arial Black" pitchFamily="34" charset="0"/>
              </a:rPr>
              <a:t>, fostering enhanced communication, connectivity, and a paradigm shift in various industries. Apple Inc., a key player in the </a:t>
            </a:r>
            <a:r>
              <a:rPr lang="en-US" sz="2000" dirty="0" err="1">
                <a:latin typeface="Arial Black" pitchFamily="34" charset="0"/>
              </a:rPr>
              <a:t>smartphone</a:t>
            </a:r>
            <a:r>
              <a:rPr lang="en-US" sz="2000" dirty="0">
                <a:latin typeface="Arial Black" pitchFamily="34" charset="0"/>
              </a:rPr>
              <a:t> market with its flagship product, the </a:t>
            </a:r>
            <a:r>
              <a:rPr lang="en-US" sz="2000" dirty="0" err="1">
                <a:latin typeface="Arial Black" pitchFamily="34" charset="0"/>
              </a:rPr>
              <a:t>iPhone</a:t>
            </a:r>
            <a:r>
              <a:rPr lang="en-US" sz="2000" dirty="0">
                <a:latin typeface="Arial Black" pitchFamily="34" charset="0"/>
              </a:rPr>
              <a:t>, has secured a substantial presence across international markets. Notably, in India, a rapidly growing economy, the surge in </a:t>
            </a:r>
            <a:r>
              <a:rPr lang="en-US" sz="2000" dirty="0" err="1">
                <a:latin typeface="Arial Black" pitchFamily="34" charset="0"/>
              </a:rPr>
              <a:t>smartphone</a:t>
            </a:r>
            <a:r>
              <a:rPr lang="en-US" sz="2000" dirty="0">
                <a:latin typeface="Arial Black" pitchFamily="34" charset="0"/>
              </a:rPr>
              <a:t> usage has positioned it as a compelling market for studying the repercussions of Apple's </a:t>
            </a:r>
            <a:r>
              <a:rPr lang="en-US" sz="2000" dirty="0" err="1">
                <a:latin typeface="Arial Black" pitchFamily="34" charset="0"/>
              </a:rPr>
              <a:t>iPhone</a:t>
            </a:r>
            <a:r>
              <a:rPr lang="en-US" sz="2000" dirty="0">
                <a:latin typeface="Arial Black"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i="1" u="dbl" dirty="0" smtClean="0">
                <a:solidFill>
                  <a:srgbClr val="7030A0"/>
                </a:solidFill>
                <a:latin typeface="Algerian" pitchFamily="82" charset="0"/>
              </a:rPr>
              <a:t>VISUALIZATIONS</a:t>
            </a:r>
            <a:r>
              <a:rPr lang="en-IN" sz="3600" dirty="0" smtClean="0">
                <a:latin typeface="Algerian" pitchFamily="82" charset="0"/>
              </a:rPr>
              <a:t> </a:t>
            </a:r>
            <a:endParaRPr lang="en-US" sz="3600" dirty="0">
              <a:latin typeface="Algerian" pitchFamily="82" charset="0"/>
            </a:endParaRPr>
          </a:p>
        </p:txBody>
      </p:sp>
      <p:sp>
        <p:nvSpPr>
          <p:cNvPr id="3" name="Rectangle 2"/>
          <p:cNvSpPr/>
          <p:nvPr/>
        </p:nvSpPr>
        <p:spPr>
          <a:xfrm>
            <a:off x="928662" y="1484784"/>
            <a:ext cx="7215238" cy="4893647"/>
          </a:xfrm>
          <a:prstGeom prst="rect">
            <a:avLst/>
          </a:prstGeom>
        </p:spPr>
        <p:txBody>
          <a:bodyPr wrap="square">
            <a:spAutoFit/>
          </a:bodyPr>
          <a:lstStyle/>
          <a:p>
            <a:r>
              <a:rPr lang="en-US" sz="2400" dirty="0">
                <a:latin typeface="Arial Black" pitchFamily="34" charset="0"/>
              </a:rPr>
              <a:t>A given dataset possesses the potential for a diverse array of distinctive visual representations. Various common visualization types, such as bar charts, line charts, heat maps, scatter plots, pie charts, maps, among others, are valuable tools for scrutinizing the performance and efficiency of a project. These visual tools serve multiple purposes, including performance comparison, temporal change tracking, and illustrating the distribution and relationships between different variables within the dataset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4" name="Shape 8204"/>
        <p:cNvGrpSpPr/>
        <p:nvPr/>
      </p:nvGrpSpPr>
      <p:grpSpPr>
        <a:xfrm>
          <a:off x="0" y="0"/>
          <a:ext cx="0" cy="0"/>
          <a:chOff x="0" y="0"/>
          <a:chExt cx="0" cy="0"/>
        </a:xfrm>
      </p:grpSpPr>
      <p:pic>
        <p:nvPicPr>
          <p:cNvPr id="8205" name="Google Shape;8205;p3"/>
          <p:cNvPicPr preferRelativeResize="0"/>
          <p:nvPr/>
        </p:nvPicPr>
        <p:blipFill rotWithShape="1">
          <a:blip r:embed="rId2">
            <a:alphaModFix/>
          </a:blip>
          <a:srcRect b="0" l="10385" r="10393" t="0"/>
          <a:stretch/>
        </p:blipFill>
        <p:spPr>
          <a:xfrm>
            <a:off x="214282" y="1500174"/>
            <a:ext cx="4429156" cy="3143272"/>
          </a:xfrm>
          <a:prstGeom prst="rect">
            <a:avLst/>
          </a:prstGeom>
          <a:noFill/>
          <a:ln>
            <a:noFill/>
          </a:ln>
        </p:spPr>
      </p:pic>
      <p:pic>
        <p:nvPicPr>
          <p:cNvPr id="8206" name="Google Shape;8206;p3"/>
          <p:cNvPicPr preferRelativeResize="0"/>
          <p:nvPr/>
        </p:nvPicPr>
        <p:blipFill rotWithShape="1">
          <a:blip r:embed="rId3">
            <a:alphaModFix/>
          </a:blip>
          <a:srcRect b="0" l="14864" r="14856" t="0"/>
          <a:stretch/>
        </p:blipFill>
        <p:spPr>
          <a:xfrm>
            <a:off x="4929190" y="1500174"/>
            <a:ext cx="3929091" cy="3143272"/>
          </a:xfrm>
          <a:prstGeom prst="rect">
            <a:avLst/>
          </a:prstGeom>
          <a:noFill/>
          <a:ln>
            <a:noFill/>
          </a:ln>
        </p:spPr>
      </p:pic>
      <p:sp>
        <p:nvSpPr>
          <p:cNvPr id="8207" name="Google Shape;8207;p3"/>
          <p:cNvSpPr txBox="1"/>
          <p:nvPr/>
        </p:nvSpPr>
        <p:spPr>
          <a:xfrm>
            <a:off x="1184325" y="786000"/>
            <a:ext cx="3730500" cy="371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Impact"/>
                <a:ea typeface="Impact"/>
                <a:cs typeface="Impact"/>
                <a:sym typeface="Impact"/>
              </a:rPr>
              <a:t>Sale Price &amp; Mrp</a:t>
            </a:r>
            <a:endParaRPr sz="1800">
              <a:solidFill>
                <a:schemeClr val="dk1"/>
              </a:solidFill>
              <a:latin typeface="Impact"/>
              <a:ea typeface="Impact"/>
              <a:cs typeface="Impact"/>
              <a:sym typeface="Impact"/>
            </a:endParaRPr>
          </a:p>
        </p:txBody>
      </p:sp>
      <p:sp>
        <p:nvSpPr>
          <p:cNvPr id="8208" name="Google Shape;8208;p3"/>
          <p:cNvSpPr txBox="1"/>
          <p:nvPr/>
        </p:nvSpPr>
        <p:spPr>
          <a:xfrm>
            <a:off x="5214942" y="785794"/>
            <a:ext cx="2914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Impact"/>
                <a:ea typeface="Impact"/>
                <a:cs typeface="Impact"/>
                <a:sym typeface="Impact"/>
              </a:rPr>
              <a:t>Ram &amp; Upc </a:t>
            </a:r>
            <a:endParaRPr sz="2000">
              <a:solidFill>
                <a:schemeClr val="dk1"/>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9" name="Shape 8209"/>
        <p:cNvGrpSpPr/>
        <p:nvPr/>
      </p:nvGrpSpPr>
      <p:grpSpPr>
        <a:xfrm>
          <a:off x="0" y="0"/>
          <a:ext cx="0" cy="0"/>
          <a:chOff x="0" y="0"/>
          <a:chExt cx="0" cy="0"/>
        </a:xfrm>
      </p:grpSpPr>
      <p:pic>
        <p:nvPicPr>
          <p:cNvPr id="8210" name="Google Shape;8210;p4"/>
          <p:cNvPicPr preferRelativeResize="0"/>
          <p:nvPr/>
        </p:nvPicPr>
        <p:blipFill rotWithShape="1">
          <a:blip r:embed="rId2">
            <a:alphaModFix/>
          </a:blip>
          <a:srcRect b="0" l="13583" r="13583" t="0"/>
          <a:stretch/>
        </p:blipFill>
        <p:spPr>
          <a:xfrm>
            <a:off x="428597" y="1428736"/>
            <a:ext cx="4071967" cy="3143272"/>
          </a:xfrm>
          <a:prstGeom prst="rect">
            <a:avLst/>
          </a:prstGeom>
          <a:noFill/>
          <a:ln>
            <a:noFill/>
          </a:ln>
        </p:spPr>
      </p:pic>
      <p:pic>
        <p:nvPicPr>
          <p:cNvPr id="8211" name="Google Shape;8211;p4"/>
          <p:cNvPicPr preferRelativeResize="0"/>
          <p:nvPr/>
        </p:nvPicPr>
        <p:blipFill rotWithShape="1">
          <a:blip r:embed="rId3">
            <a:alphaModFix/>
          </a:blip>
          <a:srcRect b="0" l="14864" r="14856" t="0"/>
          <a:stretch/>
        </p:blipFill>
        <p:spPr>
          <a:xfrm>
            <a:off x="4786314" y="1428736"/>
            <a:ext cx="3929091" cy="3143272"/>
          </a:xfrm>
          <a:prstGeom prst="rect">
            <a:avLst/>
          </a:prstGeom>
          <a:noFill/>
          <a:ln>
            <a:noFill/>
          </a:ln>
        </p:spPr>
      </p:pic>
      <p:sp>
        <p:nvSpPr>
          <p:cNvPr id="8212" name="Google Shape;8212;p4"/>
          <p:cNvSpPr txBox="1"/>
          <p:nvPr/>
        </p:nvSpPr>
        <p:spPr>
          <a:xfrm>
            <a:off x="642910" y="857232"/>
            <a:ext cx="3341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Impact"/>
                <a:ea typeface="Impact"/>
                <a:cs typeface="Impact"/>
                <a:sym typeface="Impact"/>
              </a:rPr>
              <a:t>Number of Ratings &amp; Number of Reviews </a:t>
            </a:r>
            <a:endParaRPr sz="2000">
              <a:solidFill>
                <a:schemeClr val="dk1"/>
              </a:solidFill>
              <a:latin typeface="Impact"/>
              <a:ea typeface="Impact"/>
              <a:cs typeface="Impact"/>
              <a:sym typeface="Impact"/>
            </a:endParaRPr>
          </a:p>
        </p:txBody>
      </p:sp>
      <p:sp>
        <p:nvSpPr>
          <p:cNvPr id="8213" name="Google Shape;8213;p4"/>
          <p:cNvSpPr txBox="1"/>
          <p:nvPr/>
        </p:nvSpPr>
        <p:spPr>
          <a:xfrm>
            <a:off x="6143623" y="857205"/>
            <a:ext cx="1967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Impact"/>
                <a:ea typeface="Impact"/>
                <a:cs typeface="Impact"/>
                <a:sym typeface="Impact"/>
              </a:rPr>
              <a:t>Number of Ratings (bin)</a:t>
            </a:r>
            <a:endParaRPr sz="2000">
              <a:solidFill>
                <a:schemeClr val="dk1"/>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4" name="Shape 8214"/>
        <p:cNvGrpSpPr/>
        <p:nvPr/>
      </p:nvGrpSpPr>
      <p:grpSpPr>
        <a:xfrm>
          <a:off x="0" y="0"/>
          <a:ext cx="0" cy="0"/>
          <a:chOff x="0" y="0"/>
          <a:chExt cx="0" cy="0"/>
        </a:xfrm>
      </p:grpSpPr>
      <p:pic>
        <p:nvPicPr>
          <p:cNvPr id="8215" name="Google Shape;8215;p5"/>
          <p:cNvPicPr preferRelativeResize="0"/>
          <p:nvPr/>
        </p:nvPicPr>
        <p:blipFill rotWithShape="1">
          <a:blip r:embed="rId2">
            <a:alphaModFix/>
          </a:blip>
          <a:srcRect b="0" l="2042" r="2052" t="0"/>
          <a:stretch/>
        </p:blipFill>
        <p:spPr>
          <a:xfrm>
            <a:off x="357158" y="928670"/>
            <a:ext cx="8286808" cy="4857784"/>
          </a:xfrm>
          <a:prstGeom prst="rect">
            <a:avLst/>
          </a:prstGeom>
          <a:noFill/>
          <a:ln>
            <a:noFill/>
          </a:ln>
        </p:spPr>
      </p:pic>
      <p:sp>
        <p:nvSpPr>
          <p:cNvPr id="8216" name="Google Shape;8216;p5"/>
          <p:cNvSpPr txBox="1"/>
          <p:nvPr/>
        </p:nvSpPr>
        <p:spPr>
          <a:xfrm>
            <a:off x="3357554" y="214290"/>
            <a:ext cx="2047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Impact"/>
                <a:ea typeface="Impact"/>
                <a:cs typeface="Impact"/>
                <a:sym typeface="Impact"/>
              </a:rPr>
              <a:t>Dashboard  1</a:t>
            </a:r>
            <a:endParaRPr sz="2800">
              <a:solidFill>
                <a:schemeClr val="dk1"/>
              </a:solidFill>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7" name="Shape 8217"/>
        <p:cNvGrpSpPr/>
        <p:nvPr/>
      </p:nvGrpSpPr>
      <p:grpSpPr>
        <a:xfrm>
          <a:off x="0" y="0"/>
          <a:ext cx="0" cy="0"/>
          <a:chOff x="0" y="0"/>
          <a:chExt cx="0" cy="0"/>
        </a:xfrm>
      </p:grpSpPr>
      <p:pic>
        <p:nvPicPr>
          <p:cNvPr id="8218" name="Google Shape;8218;p6"/>
          <p:cNvPicPr preferRelativeResize="0"/>
          <p:nvPr/>
        </p:nvPicPr>
        <p:blipFill rotWithShape="1">
          <a:blip r:embed="rId2">
            <a:alphaModFix/>
          </a:blip>
          <a:srcRect b="0" l="1941" r="1932" t="0"/>
          <a:stretch/>
        </p:blipFill>
        <p:spPr>
          <a:xfrm>
            <a:off x="642910" y="1428736"/>
            <a:ext cx="7572428" cy="4429156"/>
          </a:xfrm>
          <a:prstGeom prst="rect">
            <a:avLst/>
          </a:prstGeom>
          <a:noFill/>
          <a:ln>
            <a:noFill/>
          </a:ln>
        </p:spPr>
      </p:pic>
      <p:sp>
        <p:nvSpPr>
          <p:cNvPr id="8219" name="Google Shape;8219;p6"/>
          <p:cNvSpPr txBox="1"/>
          <p:nvPr/>
        </p:nvSpPr>
        <p:spPr>
          <a:xfrm>
            <a:off x="3071802" y="500042"/>
            <a:ext cx="202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Impact"/>
                <a:ea typeface="Impact"/>
                <a:cs typeface="Impact"/>
                <a:sym typeface="Impact"/>
              </a:rPr>
              <a:t>Dashboard 2</a:t>
            </a:r>
            <a:endParaRPr sz="2800">
              <a:solidFill>
                <a:schemeClr val="dk1"/>
              </a:solidFill>
              <a:latin typeface="Impact"/>
              <a:ea typeface="Impact"/>
              <a:cs typeface="Impact"/>
              <a:sym typeface="Impac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9.xml" val="3032873717"/>
  <p:tag name="ppt/slides/slide1.xml" val="2077145616"/>
  <p:tag name="ppt/slides/slide5.xml" val="2161164874"/>
  <p:tag name="ppt/slides/slide11.xml" val="3001178489"/>
  <p:tag name="ppt/slides/slide8.xml" val="2762378898"/>
  <p:tag name="ppt/slides/slide6.xml" val="1981540915"/>
  <p:tag name="ppt/slides/slide2.xml" val="446826479"/>
  <p:tag name="ppt/slides/slide4.xml" val="2702015904"/>
  <p:tag name="ppt/slides/slide3.xml" val="3974680734"/>
  <p:tag name="ppt/slides/slide12.xml" val="2597386184"/>
  <p:tag name="ppt/slides/slide14.xml" val="834897995"/>
  <p:tag name="ppt/slides/slide13.xml" val="2381279205"/>
  <p:tag name="ppt/notesSlides/notesSlide2.xml" val="3514294372"/>
  <p:tag name="ppt/slideMasters/slideMaster1.xml" val="1575103697"/>
  <p:tag name="ppt/notesSlides/notesSlide1.xml" val="1699877109"/>
  <p:tag name="ppt/slideLayouts/slideLayout6.xml" val="354973423"/>
  <p:tag name="ppt/slideLayouts/slideLayout5.xml" val="311152688"/>
  <p:tag name="ppt/slideLayouts/slideLayout4.xml" val="561921384"/>
  <p:tag name="ppt/slideLayouts/slideLayout3.xml" val="2938468916"/>
  <p:tag name="ppt/slideLayouts/slideLayout2.xml" val="3397767579"/>
  <p:tag name="ppt/slideLayouts/slideLayout1.xml" val="1572656398"/>
  <p:tag name="ppt/slideLayouts/slideLayout7.xml" val="3646325485"/>
  <p:tag name="ppt/slideLayouts/slideLayout8.xml" val="4054828276"/>
  <p:tag name="ppt/slideLayouts/slideLayout9.xml" val="1460686098"/>
  <p:tag name="ppt/slideLayouts/slideLayout11.xml" val="96913953"/>
  <p:tag name="ppt/slideLayouts/slideLayout10.xml" val="2064685860"/>
  <p:tag name="ppt/theme/theme1.xml" val="661002415"/>
  <p:tag name="ppt/notesMasters/notesMaster1.xml" val="1045416204"/>
  <p:tag name="ppt/media/image4.jpeg" val="2475332555"/>
  <p:tag name="ppt/media/image3.png" val="444618539"/>
  <p:tag name="ppt/theme/theme2.xml" val="956944377"/>
  <p:tag name="ppt/media/image2.jpeg" val="439307417"/>
  <p:tag name="ppt/media/image1.jpeg" val="3114202309"/>
  <p:tag name="ppt/media/image17.png" val="34345695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