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8"/>
  </p:notesMasterIdLst>
  <p:sldIdLst>
    <p:sldId id="256" r:id="rId2"/>
    <p:sldId id="270" r:id="rId3"/>
    <p:sldId id="271" r:id="rId4"/>
    <p:sldId id="257" r:id="rId5"/>
    <p:sldId id="266" r:id="rId6"/>
    <p:sldId id="258" r:id="rId7"/>
    <p:sldId id="265" r:id="rId8"/>
    <p:sldId id="259" r:id="rId9"/>
    <p:sldId id="267" r:id="rId10"/>
    <p:sldId id="260" r:id="rId11"/>
    <p:sldId id="261" r:id="rId12"/>
    <p:sldId id="268" r:id="rId13"/>
    <p:sldId id="262" r:id="rId14"/>
    <p:sldId id="269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CC"/>
    <a:srgbClr val="FF505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A0AC0-2499-4EB3-A4F6-BD026365723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9678E-FB41-4DF2-99C1-6857FA41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9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5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19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244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917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8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6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6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07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4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2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91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64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6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FDB7-638F-4540-9E39-BC2E481A7F48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C508EC-C48A-4BB1-B2C8-2D21884D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du1621me1300/The-Tableau-HR-Scorecard-Measuring-Success-in-Talent-Management_-NM2023TMID25646/upload/main" TargetMode="External"/><Relationship Id="rId2" Type="http://schemas.openxmlformats.org/officeDocument/2006/relationships/hyperlink" Target="https://drive.google.com/file/d/1Dzfd8MeXY1Zm0ZWykPq7IHYOJm8HhW0Z/view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6BA085-E553-4BAC-BA06-C48A6A44C19E}"/>
              </a:ext>
            </a:extLst>
          </p:cNvPr>
          <p:cNvSpPr/>
          <p:nvPr/>
        </p:nvSpPr>
        <p:spPr>
          <a:xfrm>
            <a:off x="2001080" y="1562605"/>
            <a:ext cx="673210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IN" sz="1660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Gabriola" panose="04040605051002020D02" pitchFamily="82" charset="0"/>
              </a:rPr>
              <a:t>W</a:t>
            </a:r>
            <a:r>
              <a:rPr lang="en-IN" sz="16600" b="0" cap="none" spc="0" dirty="0">
                <a:ln w="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Gabriola" panose="04040605051002020D02" pitchFamily="82" charset="0"/>
              </a:rPr>
              <a:t>elcome</a:t>
            </a:r>
            <a:endParaRPr lang="en-US" sz="16600" b="0" cap="none" spc="0" dirty="0">
              <a:ln w="0"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66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2605">
        <p15:prstTrans prst="curtains"/>
      </p:transition>
    </mc:Choice>
    <mc:Fallback>
      <p:transition spd="slow" advTm="260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23">
            <a:extLst>
              <a:ext uri="{FF2B5EF4-FFF2-40B4-BE49-F238E27FC236}">
                <a16:creationId xmlns:a16="http://schemas.microsoft.com/office/drawing/2014/main" id="{C2BFAC4F-4CF8-43A0-ADC4-CAA00E50D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326" y="1402008"/>
            <a:ext cx="22383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22">
            <a:extLst>
              <a:ext uri="{FF2B5EF4-FFF2-40B4-BE49-F238E27FC236}">
                <a16:creationId xmlns:a16="http://schemas.microsoft.com/office/drawing/2014/main" id="{78D00B25-2400-4637-BFD1-48DB77F2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15" y="1454120"/>
            <a:ext cx="233362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21">
            <a:extLst>
              <a:ext uri="{FF2B5EF4-FFF2-40B4-BE49-F238E27FC236}">
                <a16:creationId xmlns:a16="http://schemas.microsoft.com/office/drawing/2014/main" id="{52E3B05D-AD27-4F36-84A6-567575D1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779" y="1516033"/>
            <a:ext cx="21145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20">
            <a:extLst>
              <a:ext uri="{FF2B5EF4-FFF2-40B4-BE49-F238E27FC236}">
                <a16:creationId xmlns:a16="http://schemas.microsoft.com/office/drawing/2014/main" id="{FFBF94C6-9571-4EAC-A1F9-FACF1575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793" y="1516909"/>
            <a:ext cx="20288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19">
            <a:extLst>
              <a:ext uri="{FF2B5EF4-FFF2-40B4-BE49-F238E27FC236}">
                <a16:creationId xmlns:a16="http://schemas.microsoft.com/office/drawing/2014/main" id="{259DEF39-012D-43DA-81C0-8FBD60FB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4" y="1462978"/>
            <a:ext cx="215265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28">
            <a:extLst>
              <a:ext uri="{FF2B5EF4-FFF2-40B4-BE49-F238E27FC236}">
                <a16:creationId xmlns:a16="http://schemas.microsoft.com/office/drawing/2014/main" id="{6CF43CFF-FDFC-4979-A87A-9D43F0D1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326" y="3842518"/>
            <a:ext cx="2238375" cy="12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27">
            <a:extLst>
              <a:ext uri="{FF2B5EF4-FFF2-40B4-BE49-F238E27FC236}">
                <a16:creationId xmlns:a16="http://schemas.microsoft.com/office/drawing/2014/main" id="{619DA39C-7C33-4DF9-AD51-8607FF16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62" y="3842518"/>
            <a:ext cx="2235077" cy="125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26">
            <a:extLst>
              <a:ext uri="{FF2B5EF4-FFF2-40B4-BE49-F238E27FC236}">
                <a16:creationId xmlns:a16="http://schemas.microsoft.com/office/drawing/2014/main" id="{BCE234BD-AA1E-422D-9CAA-DC14E888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95" y="3878429"/>
            <a:ext cx="2055694" cy="11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5">
            <a:extLst>
              <a:ext uri="{FF2B5EF4-FFF2-40B4-BE49-F238E27FC236}">
                <a16:creationId xmlns:a16="http://schemas.microsoft.com/office/drawing/2014/main" id="{3E8E68A0-09C2-49C9-8524-91BA6932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24" y="3906722"/>
            <a:ext cx="2064442" cy="11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4">
            <a:extLst>
              <a:ext uri="{FF2B5EF4-FFF2-40B4-BE49-F238E27FC236}">
                <a16:creationId xmlns:a16="http://schemas.microsoft.com/office/drawing/2014/main" id="{7CDBD1AB-B800-4460-AFD1-01918DE5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" y="3878430"/>
            <a:ext cx="2235077" cy="12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6936EE65-45C9-49EB-8556-7DA9C439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01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Advantages &amp; Disadvantages: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1FEBD-613D-4EE0-890E-F9C9BB09F77E}"/>
              </a:ext>
            </a:extLst>
          </p:cNvPr>
          <p:cNvSpPr txBox="1"/>
          <p:nvPr/>
        </p:nvSpPr>
        <p:spPr>
          <a:xfrm>
            <a:off x="62630" y="2901848"/>
            <a:ext cx="6181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Story: 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DB8EF-0089-429F-B881-AED336ACD1C7}"/>
              </a:ext>
            </a:extLst>
          </p:cNvPr>
          <p:cNvSpPr txBox="1"/>
          <p:nvPr/>
        </p:nvSpPr>
        <p:spPr>
          <a:xfrm>
            <a:off x="62630" y="-2"/>
            <a:ext cx="997071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esult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Story:1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92743"/>
      </p:ext>
    </p:extLst>
  </p:cSld>
  <p:clrMapOvr>
    <a:masterClrMapping/>
  </p:clrMapOvr>
  <p:transition spd="slow" advTm="4164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A8EF5E-C34E-4638-84DE-B0A887D13494}"/>
              </a:ext>
            </a:extLst>
          </p:cNvPr>
          <p:cNvSpPr txBox="1"/>
          <p:nvPr/>
        </p:nvSpPr>
        <p:spPr>
          <a:xfrm>
            <a:off x="-1" y="0"/>
            <a:ext cx="12192001" cy="6641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4 Advantages &amp; Disadvantages</a:t>
            </a:r>
            <a:endParaRPr lang="en-US" sz="40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Advantages</a:t>
            </a:r>
          </a:p>
          <a:p>
            <a:pPr lvl="0">
              <a:lnSpc>
                <a:spcPct val="107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This linkage can help in communicating performance and results to the various stakeholders. A well-designed and balanced scorecard with solid supplementary processes will help increase accountability.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US" sz="24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disadvantages of the HR scorecard is that measuring intangibles is difficult, if not impossible, a degree of subjectivity on the part of Hr staff.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914400">
              <a:lnSpc>
                <a:spcPct val="107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92988"/>
      </p:ext>
    </p:extLst>
  </p:cSld>
  <p:clrMapOvr>
    <a:masterClrMapping/>
  </p:clrMapOvr>
  <p:transition spd="slow" advTm="35208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B56D7-83B3-4249-86A0-239E483484B9}"/>
              </a:ext>
            </a:extLst>
          </p:cNvPr>
          <p:cNvSpPr txBox="1"/>
          <p:nvPr/>
        </p:nvSpPr>
        <p:spPr>
          <a:xfrm>
            <a:off x="0" y="0"/>
            <a:ext cx="12192000" cy="480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IN" sz="36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5 .Applications</a:t>
            </a:r>
            <a:endParaRPr lang="en-US" sz="36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HR scorecard is meant to measure leading HR indicators of business performance.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Leading indicators are measurements that predict future business growth.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0">
              <a:lnSpc>
                <a:spcPct val="107000"/>
              </a:lnSpc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914400">
              <a:lnSpc>
                <a:spcPct val="107000"/>
              </a:lnSpc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2062"/>
      </p:ext>
    </p:extLst>
  </p:cSld>
  <p:clrMapOvr>
    <a:masterClrMapping/>
  </p:clrMapOvr>
  <p:transition spd="slow" advTm="15358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FDDE8-E681-4C57-A993-A07D73E9F887}"/>
              </a:ext>
            </a:extLst>
          </p:cNvPr>
          <p:cNvSpPr txBox="1"/>
          <p:nvPr/>
        </p:nvSpPr>
        <p:spPr>
          <a:xfrm>
            <a:off x="0" y="0"/>
            <a:ext cx="12192000" cy="693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buFont typeface="+mj-lt"/>
              <a:buAutoNum type="arabicPeriod" startAt="6"/>
            </a:pPr>
            <a:r>
              <a:rPr lang="en-IN" sz="32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Conclusion:</a:t>
            </a:r>
          </a:p>
          <a:p>
            <a:pPr lvl="0" algn="ctr">
              <a:lnSpc>
                <a:spcPct val="107000"/>
              </a:lnSpc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algn="ctr">
              <a:lnSpc>
                <a:spcPct val="107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As the name denotes, balanced scorecard creates a ring balance between the components of organization objectives and vision.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balanced scorecard focuses attention not only on the financial attention not only on the financial objectives of the company but also highlights.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05658"/>
      </p:ext>
    </p:extLst>
  </p:cSld>
  <p:clrMapOvr>
    <a:masterClrMapping/>
  </p:clrMapOvr>
  <p:transition spd="slow" advTm="25538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D01020-EE58-4C36-A521-7E8370AB4F30}"/>
              </a:ext>
            </a:extLst>
          </p:cNvPr>
          <p:cNvSpPr txBox="1"/>
          <p:nvPr/>
        </p:nvSpPr>
        <p:spPr>
          <a:xfrm>
            <a:off x="0" y="556591"/>
            <a:ext cx="12192000" cy="4700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7000"/>
              </a:lnSpc>
            </a:pPr>
            <a:r>
              <a:rPr lang="en-IN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7.Future Scope:</a:t>
            </a:r>
            <a:endParaRPr lang="en-US" sz="24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0" fontAlgn="base">
              <a:lnSpc>
                <a:spcPct val="107000"/>
              </a:lnSpc>
              <a:spcAft>
                <a:spcPts val="15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We spoke to some of the global award-winning HR leaders to find out. I will look at the following period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2023: Right now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Latha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15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2025: HR Management in a few years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2030: Human resources many years into the </a:t>
            </a:r>
            <a:r>
              <a:rPr lang="en-US" sz="240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future.The</a:t>
            </a:r>
            <a:r>
              <a:rPr lang="en-US" sz="24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 change in HR workings will also have an impact on the future of work itself.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55530"/>
      </p:ext>
    </p:extLst>
  </p:cSld>
  <p:clrMapOvr>
    <a:masterClrMapping/>
  </p:clrMapOvr>
  <p:transition spd="slow" advTm="3113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2B7D6-4D9C-4602-B1AF-1205C214B32E}"/>
              </a:ext>
            </a:extLst>
          </p:cNvPr>
          <p:cNvSpPr txBox="1"/>
          <p:nvPr/>
        </p:nvSpPr>
        <p:spPr>
          <a:xfrm>
            <a:off x="4253946" y="291547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8.APPENDIX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B911D-6896-45A7-B3A1-95A39A099DE2}"/>
              </a:ext>
            </a:extLst>
          </p:cNvPr>
          <p:cNvSpPr txBox="1"/>
          <p:nvPr/>
        </p:nvSpPr>
        <p:spPr>
          <a:xfrm>
            <a:off x="1113183" y="1364974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 Links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80DA2-8E7D-46A3-9CB1-58DDD7DEA219}"/>
              </a:ext>
            </a:extLst>
          </p:cNvPr>
          <p:cNvSpPr txBox="1"/>
          <p:nvPr/>
        </p:nvSpPr>
        <p:spPr>
          <a:xfrm>
            <a:off x="1113183" y="2252869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Link:  Excel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8F81-3533-40E3-9A44-9DB73791114D}"/>
              </a:ext>
            </a:extLst>
          </p:cNvPr>
          <p:cNvSpPr txBox="1"/>
          <p:nvPr/>
        </p:nvSpPr>
        <p:spPr>
          <a:xfrm>
            <a:off x="1113183" y="4028661"/>
            <a:ext cx="298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Link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B2D04-D6F4-4654-8F28-F8FFABBFF291}"/>
              </a:ext>
            </a:extLst>
          </p:cNvPr>
          <p:cNvSpPr txBox="1"/>
          <p:nvPr/>
        </p:nvSpPr>
        <p:spPr>
          <a:xfrm>
            <a:off x="2093844" y="2829339"/>
            <a:ext cx="780553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  <a:hlinkClick r:id="rId2"/>
              </a:rPr>
              <a:t>https://drive.google.com/file/d/1Dzfd8MeXY1Zm0ZWykPq7IHYOJm8HhW0Z/view?usp=sharing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DE01B-994F-41E8-9F55-F2C8A8D97385}"/>
              </a:ext>
            </a:extLst>
          </p:cNvPr>
          <p:cNvSpPr txBox="1"/>
          <p:nvPr/>
        </p:nvSpPr>
        <p:spPr>
          <a:xfrm>
            <a:off x="1559193" y="4660339"/>
            <a:ext cx="8203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https://github.com/bdu1621me1300/The-Tableau-HR-Scorecard-Measuring-Success-in-Talent-Management_-NM2023TMID25646/upload/main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53828"/>
      </p:ext>
    </p:extLst>
  </p:cSld>
  <p:clrMapOvr>
    <a:masterClrMapping/>
  </p:clrMapOvr>
  <p:transition spd="slow" advTm="8445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D72C12-9107-492C-B536-32BBA3BB31C1}"/>
              </a:ext>
            </a:extLst>
          </p:cNvPr>
          <p:cNvSpPr txBox="1"/>
          <p:nvPr/>
        </p:nvSpPr>
        <p:spPr>
          <a:xfrm>
            <a:off x="2560982" y="2240482"/>
            <a:ext cx="61026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spc="50" dirty="0">
                <a:ln w="0">
                  <a:solidFill>
                    <a:srgbClr val="FFFF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abriola" panose="04040605051002020D02" pitchFamily="82" charset="0"/>
              </a:rPr>
              <a:t>Thank  You</a:t>
            </a:r>
            <a:endParaRPr lang="en-US" sz="9600" b="1" spc="50" dirty="0">
              <a:ln w="0">
                <a:solidFill>
                  <a:srgbClr val="FFFF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432313"/>
      </p:ext>
    </p:extLst>
  </p:cSld>
  <p:clrMapOvr>
    <a:masterClrMapping/>
  </p:clrMapOvr>
  <p:transition spd="slow" advTm="2856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EF4CC6-252A-4984-91CE-F3CFECF57235}"/>
              </a:ext>
            </a:extLst>
          </p:cNvPr>
          <p:cNvSpPr txBox="1"/>
          <p:nvPr/>
        </p:nvSpPr>
        <p:spPr>
          <a:xfrm>
            <a:off x="2385391" y="290023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Gabriola" panose="04040605051002020D02" pitchFamily="82" charset="0"/>
              </a:rPr>
              <a:t>M.NIVETHAA</a:t>
            </a:r>
            <a:endParaRPr lang="en-US" sz="2000" dirty="0">
              <a:latin typeface="Gabriola" panose="04040605051002020D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15FD2-F164-44A0-ADAF-E5BCE48931A0}"/>
              </a:ext>
            </a:extLst>
          </p:cNvPr>
          <p:cNvSpPr txBox="1"/>
          <p:nvPr/>
        </p:nvSpPr>
        <p:spPr>
          <a:xfrm>
            <a:off x="768627" y="3605601"/>
            <a:ext cx="234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  <a:latin typeface="Gabriola" panose="04040605051002020D02" pitchFamily="82" charset="0"/>
              </a:rPr>
              <a:t>TEAM  MEMBERS</a:t>
            </a:r>
            <a:endParaRPr lang="en-US" sz="2400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E71FB-8BB3-4B65-A76C-15AE852FA6E3}"/>
              </a:ext>
            </a:extLst>
          </p:cNvPr>
          <p:cNvSpPr txBox="1"/>
          <p:nvPr/>
        </p:nvSpPr>
        <p:spPr>
          <a:xfrm>
            <a:off x="1219200" y="3935896"/>
            <a:ext cx="29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C8273-1AD7-4A11-A1B3-516FC3CACFEF}"/>
              </a:ext>
            </a:extLst>
          </p:cNvPr>
          <p:cNvSpPr txBox="1"/>
          <p:nvPr/>
        </p:nvSpPr>
        <p:spPr>
          <a:xfrm>
            <a:off x="2385391" y="4372522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Gabriola" panose="04040605051002020D02" pitchFamily="82" charset="0"/>
              </a:rPr>
              <a:t>S. NANTHINI DEVI</a:t>
            </a:r>
          </a:p>
          <a:p>
            <a:r>
              <a:rPr lang="en-IN" sz="2000" dirty="0">
                <a:latin typeface="Gabriola" panose="04040605051002020D02" pitchFamily="82" charset="0"/>
              </a:rPr>
              <a:t>C. NIVETHA</a:t>
            </a:r>
          </a:p>
          <a:p>
            <a:r>
              <a:rPr lang="en-IN" sz="2000" dirty="0">
                <a:latin typeface="Gabriola" panose="04040605051002020D02" pitchFamily="82" charset="0"/>
              </a:rPr>
              <a:t>J.  NISHA</a:t>
            </a:r>
            <a:endParaRPr lang="en-US" sz="2000" dirty="0">
              <a:latin typeface="Gabriola" panose="04040605051002020D02" pitchFamily="8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1CC22-8C10-43C7-98FF-F68BDCA691C7}"/>
              </a:ext>
            </a:extLst>
          </p:cNvPr>
          <p:cNvSpPr/>
          <p:nvPr/>
        </p:nvSpPr>
        <p:spPr>
          <a:xfrm>
            <a:off x="463826" y="76952"/>
            <a:ext cx="10376452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abriola" panose="04040605051002020D02" pitchFamily="82" charset="0"/>
              </a:rPr>
              <a:t>KALAIGNAR  KARUNANIDHI  ARTS  COLLEGE  FOR  WOMEN (AUT) </a:t>
            </a:r>
          </a:p>
          <a:p>
            <a:pPr algn="ctr"/>
            <a:r>
              <a:rPr lang="en-IN" sz="3200" b="1" cap="none" spc="0" dirty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abriola" panose="04040605051002020D02" pitchFamily="82" charset="0"/>
              </a:rPr>
              <a:t>         PUDUKKOTTAI</a:t>
            </a:r>
            <a:r>
              <a:rPr lang="en-IN" sz="5400" b="1" cap="none" spc="0" dirty="0">
                <a:ln w="66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Gabriola" panose="04040605051002020D02" pitchFamily="82" charset="0"/>
              </a:rPr>
              <a:t>.</a:t>
            </a:r>
            <a:endParaRPr lang="en-US" sz="5400" b="1" cap="none" spc="0" dirty="0">
              <a:ln w="66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AAF9B-A4F2-4000-8DF1-3869020AB386}"/>
              </a:ext>
            </a:extLst>
          </p:cNvPr>
          <p:cNvSpPr txBox="1"/>
          <p:nvPr/>
        </p:nvSpPr>
        <p:spPr>
          <a:xfrm>
            <a:off x="768627" y="231733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  <a:latin typeface="Gabriola" panose="04040605051002020D02" pitchFamily="82" charset="0"/>
              </a:rPr>
              <a:t>TEAM LEADER</a:t>
            </a:r>
            <a:endParaRPr lang="en-US" sz="2400" dirty="0">
              <a:solidFill>
                <a:srgbClr val="7030A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02658"/>
      </p:ext>
    </p:extLst>
  </p:cSld>
  <p:clrMapOvr>
    <a:masterClrMapping/>
  </p:clrMapOvr>
  <p:transition spd="slow" advTm="10045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C89EA8C-4D98-4E84-AB63-230FCB2BF026}"/>
              </a:ext>
            </a:extLst>
          </p:cNvPr>
          <p:cNvSpPr/>
          <p:nvPr/>
        </p:nvSpPr>
        <p:spPr>
          <a:xfrm>
            <a:off x="327546" y="859808"/>
            <a:ext cx="1117191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3399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pitchFamily="82" charset="0"/>
                <a:ea typeface="Gadugi" panose="020B0502040204020203" pitchFamily="34" charset="0"/>
              </a:rPr>
              <a:t>THE TABLEAU HR SCORECARD: MEASURING SUCCESS IN TALENT MANAGEMENT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3399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2669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208">
        <p15:prstTrans prst="curtains"/>
      </p:transition>
    </mc:Choice>
    <mc:Fallback>
      <p:transition spd="slow" advTm="320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3D129E-FA1A-40B3-8A75-30AACB5F1A97}"/>
              </a:ext>
            </a:extLst>
          </p:cNvPr>
          <p:cNvSpPr txBox="1"/>
          <p:nvPr/>
        </p:nvSpPr>
        <p:spPr>
          <a:xfrm>
            <a:off x="0" y="-119270"/>
            <a:ext cx="121920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PROJECT REPORT TEMPLATE</a:t>
            </a:r>
          </a:p>
          <a:p>
            <a:pPr algn="ctr"/>
            <a:endParaRPr lang="en-IN" sz="36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ctr"/>
            <a:r>
              <a:rPr lang="en-US" sz="3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1 </a:t>
            </a:r>
            <a:r>
              <a:rPr lang="en-IN" sz="36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r>
              <a:rPr lang="en-IN" sz="36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6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overview</a:t>
            </a:r>
            <a:br>
              <a:rPr lang="en-US" sz="3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 indicators of business performance. They are also known as HR metrics, and more specifically HR KPIs, as they are metrics that are linked to the business strategy.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5957542"/>
      </p:ext>
    </p:extLst>
  </p:cSld>
  <p:clrMapOvr>
    <a:masterClrMapping/>
  </p:clrMapOvr>
  <p:transition spd="slow" advTm="14739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B94E8-810D-4094-A5D6-1809559464C5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66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 </a:t>
            </a:r>
            <a:r>
              <a:rPr lang="en-IN" sz="4800" dirty="0">
                <a:solidFill>
                  <a:srgbClr val="66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b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4800" spc="30" dirty="0">
                <a:solidFill>
                  <a:srgbClr val="21253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Consider, for instance, an apparel retailer that wants to transition its business model from simply supplying clothes to delivering customers a truly service-based experience.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45028671"/>
      </p:ext>
    </p:extLst>
  </p:cSld>
  <p:clrMapOvr>
    <a:masterClrMapping/>
  </p:clrMapOvr>
  <p:transition spd="slow" advTm="14999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50DA14-C486-4051-AA21-4A024667DE5B}"/>
              </a:ext>
            </a:extLst>
          </p:cNvPr>
          <p:cNvSpPr txBox="1"/>
          <p:nvPr/>
        </p:nvSpPr>
        <p:spPr>
          <a:xfrm>
            <a:off x="0" y="0"/>
            <a:ext cx="12192000" cy="8296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IN" sz="36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2.  Problem Definition &amp; Design Thinking</a:t>
            </a:r>
          </a:p>
          <a:p>
            <a:pPr marL="457200" algn="ctr">
              <a:lnSpc>
                <a:spcPct val="107000"/>
              </a:lnSpc>
            </a:pPr>
            <a:endParaRPr lang="en-US" sz="36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algn="ctr">
              <a:lnSpc>
                <a:spcPct val="107000"/>
              </a:lnSpc>
            </a:pPr>
            <a:r>
              <a:rPr lang="en-US" sz="36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2.1 </a:t>
            </a:r>
            <a:r>
              <a:rPr lang="en-IN" sz="36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Empathy Map</a:t>
            </a:r>
            <a:endParaRPr lang="en-US" sz="36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The first element is what we called workforce success. The second element is called we called Right HR costs.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HR Dashboard is a business intelligence tool that allows Human Resources   teams to tracks</a:t>
            </a: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report on HR KPIs.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81600"/>
      </p:ext>
    </p:extLst>
  </p:cSld>
  <p:clrMapOvr>
    <a:masterClrMapping/>
  </p:clrMapOvr>
  <p:transition spd="slow" advTm="2789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3FD216-8D1C-418D-9E6B-345540F4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12" y="66430"/>
            <a:ext cx="6598318" cy="679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17972"/>
      </p:ext>
    </p:extLst>
  </p:cSld>
  <p:clrMapOvr>
    <a:masterClrMapping/>
  </p:clrMapOvr>
  <p:transition spd="slow" advTm="2039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DA2515-9DC6-4769-A906-6BA86EE84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D4D8A5-5321-403E-916A-ACDB9E09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8600"/>
            <a:ext cx="1201972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Brainstorming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HR Scorecard visually represent the critical measures of the HR department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achievements,  productivity levels. Other parameters- such as hiring costs, retention rate, time to fill, quality of hire, and so on- critical to the company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86094"/>
      </p:ext>
    </p:extLst>
  </p:cSld>
  <p:clrMapOvr>
    <a:masterClrMapping/>
  </p:clrMapOvr>
  <p:transition spd="slow" advTm="24239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D8F7E-BCBB-4B78-A1D3-9F2AA005B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4" y="318051"/>
            <a:ext cx="11209349" cy="63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97488"/>
      </p:ext>
    </p:extLst>
  </p:cSld>
  <p:clrMapOvr>
    <a:masterClrMapping/>
  </p:clrMapOvr>
  <p:transition spd="slow" advTm="2789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513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Gabriola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nanthu</dc:creator>
  <cp:lastModifiedBy>nanthu</cp:lastModifiedBy>
  <cp:revision>7</cp:revision>
  <dcterms:created xsi:type="dcterms:W3CDTF">2023-10-15T04:46:51Z</dcterms:created>
  <dcterms:modified xsi:type="dcterms:W3CDTF">2023-10-17T17:51:52Z</dcterms:modified>
</cp:coreProperties>
</file>