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6"/>
  </p:notesMasterIdLst>
  <p:handoutMasterIdLst>
    <p:handoutMasterId r:id="rId7"/>
  </p:handoutMasterIdLst>
  <p:sldIdLst>
    <p:sldId id="259" r:id="rId2"/>
    <p:sldId id="260" r:id="rId3"/>
    <p:sldId id="261" r:id="rId4"/>
    <p:sldId id="264" r:id="rId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5/1/2018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5/1/2018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3</a:t>
            </a:fld>
            <a:endParaRPr lang="en-US"/>
          </a:p>
        </p:txBody>
      </p:sp>
    </p:spTree>
    <p:extLst>
      <p:ext uri="{BB962C8B-B14F-4D97-AF65-F5344CB8AC3E}">
        <p14:creationId xmlns:p14="http://schemas.microsoft.com/office/powerpoint/2010/main" val="118434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8882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30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6362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20087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6028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50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4" y="1845735"/>
            <a:ext cx="4936474"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B9059-F1D6-41D0-95CF-D21CAA096B3A}"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4957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5"/>
            <a:ext cx="4936474"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B9059-F1D6-41D0-95CF-D21CAA096B3A}"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8547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B9059-F1D6-41D0-95CF-D21CAA096B3A}"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1730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9B9059-F1D6-41D0-95CF-D21CAA096B3A}" type="datetimeFigureOut">
              <a:rPr lang="en-US" smtClean="0"/>
              <a:pPr/>
              <a:t>5/1/2018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8786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3B9B9059-F1D6-41D0-95CF-D21CAA096B3A}" type="datetimeFigureOut">
              <a:rPr lang="en-US" smtClean="0"/>
              <a:pPr/>
              <a:t>5/1/2018</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1167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tIns="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25086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3B9B9059-F1D6-41D0-95CF-D21CAA096B3A}" type="datetimeFigureOut">
              <a:rPr lang="en-US" smtClean="0"/>
              <a:pPr/>
              <a:t>5/1/2018</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5FD5434-F838-4DD4-A17B-1CB1A1850DF4}"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3465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montgomeryal.gov/Permits/Building-Permit-2014-Present-Download-/qvzc-ejq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fgov.org/Public-Safety/Fire-Department-Calls-for-Service/nuek-vuh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cdn.gea.esac.esa.int/Gaia/gdr2/sso_observation/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Ideas</a:t>
            </a:r>
          </a:p>
        </p:txBody>
      </p:sp>
      <p:sp>
        <p:nvSpPr>
          <p:cNvPr id="3" name="Subtitle 2"/>
          <p:cNvSpPr>
            <a:spLocks noGrp="1"/>
          </p:cNvSpPr>
          <p:nvPr>
            <p:ph type="subTitle" idx="1"/>
          </p:nvPr>
        </p:nvSpPr>
        <p:spPr/>
        <p:txBody>
          <a:bodyPr/>
          <a:lstStyle/>
          <a:p>
            <a:r>
              <a:rPr lang="en-US" dirty="0"/>
              <a:t>Brannon Walden</a:t>
            </a:r>
          </a:p>
        </p:txBody>
      </p:sp>
      <p:sp>
        <p:nvSpPr>
          <p:cNvPr id="4" name="TextBox 3">
            <a:extLst>
              <a:ext uri="{FF2B5EF4-FFF2-40B4-BE49-F238E27FC236}">
                <a16:creationId xmlns:a16="http://schemas.microsoft.com/office/drawing/2014/main" id="{FDB1D407-3BB4-4FC2-8E13-620C012ABE44}"/>
              </a:ext>
            </a:extLst>
          </p:cNvPr>
          <p:cNvSpPr txBox="1"/>
          <p:nvPr/>
        </p:nvSpPr>
        <p:spPr>
          <a:xfrm>
            <a:off x="6094412" y="6450568"/>
            <a:ext cx="5867401" cy="369332"/>
          </a:xfrm>
          <a:prstGeom prst="rect">
            <a:avLst/>
          </a:prstGeom>
          <a:noFill/>
        </p:spPr>
        <p:txBody>
          <a:bodyPr wrap="square" rtlCol="0">
            <a:spAutoFit/>
          </a:bodyPr>
          <a:lstStyle/>
          <a:p>
            <a:pPr algn="r"/>
            <a:r>
              <a:rPr lang="en-US" dirty="0">
                <a:solidFill>
                  <a:schemeClr val="bg1"/>
                </a:solidFill>
              </a:rPr>
              <a:t>Data Science Fundamentals | May 2018</a:t>
            </a:r>
          </a:p>
        </p:txBody>
      </p:sp>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a:extLst>
              <a:ext uri="{FF2B5EF4-FFF2-40B4-BE49-F238E27FC236}">
                <a16:creationId xmlns:a16="http://schemas.microsoft.com/office/drawing/2014/main" id="{B2B31BDB-B6D9-4E6D-8A14-A5E4E3AF5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181" y="2667909"/>
            <a:ext cx="2178890" cy="2178890"/>
          </a:xfrm>
          <a:prstGeom prst="rect">
            <a:avLst/>
          </a:prstGeom>
        </p:spPr>
      </p:pic>
      <p:sp>
        <p:nvSpPr>
          <p:cNvPr id="13" name="Title 12"/>
          <p:cNvSpPr>
            <a:spLocks noGrp="1"/>
          </p:cNvSpPr>
          <p:nvPr>
            <p:ph type="title"/>
          </p:nvPr>
        </p:nvSpPr>
        <p:spPr>
          <a:xfrm>
            <a:off x="1217611" y="457200"/>
            <a:ext cx="9906001" cy="1212120"/>
          </a:xfrm>
        </p:spPr>
        <p:txBody>
          <a:bodyPr vert="horz" lIns="91440" tIns="45720" rIns="91440" bIns="45720" rtlCol="0" anchor="b">
            <a:normAutofit fontScale="90000"/>
          </a:bodyPr>
          <a:lstStyle/>
          <a:p>
            <a:r>
              <a:rPr lang="en-US" dirty="0"/>
              <a:t>Classifying Building Permit Use Types for the City of Montgomery</a:t>
            </a:r>
          </a:p>
        </p:txBody>
      </p:sp>
      <p:sp>
        <p:nvSpPr>
          <p:cNvPr id="14" name="Content Placeholder 13"/>
          <p:cNvSpPr>
            <a:spLocks noGrp="1"/>
          </p:cNvSpPr>
          <p:nvPr>
            <p:ph idx="1"/>
          </p:nvPr>
        </p:nvSpPr>
        <p:spPr>
          <a:xfrm>
            <a:off x="1217611" y="1905000"/>
            <a:ext cx="7848601" cy="3964094"/>
          </a:xfrm>
        </p:spPr>
        <p:txBody>
          <a:bodyPr>
            <a:normAutofit fontScale="85000" lnSpcReduction="20000"/>
          </a:bodyPr>
          <a:lstStyle/>
          <a:p>
            <a:r>
              <a:rPr lang="en-US" b="1" dirty="0"/>
              <a:t>Business Understanding: </a:t>
            </a:r>
            <a:r>
              <a:rPr lang="en-US" dirty="0"/>
              <a:t>City employees must manually enter the classification of each building permit into a computer system.  A program that would automatically classify the [Use Type] as “Commercial” or “Residential” based on data already being entered by the user (e.g. address, business name, project synopsis) could lead to fewer input errors and allow employees to concentrate on other tasks saving the city time and money.</a:t>
            </a:r>
          </a:p>
          <a:p>
            <a:r>
              <a:rPr lang="en-US" b="1" dirty="0"/>
              <a:t>Data Understanding: </a:t>
            </a:r>
            <a:r>
              <a:rPr lang="en-US" dirty="0"/>
              <a:t>Building permit data is publicly available via a </a:t>
            </a:r>
            <a:r>
              <a:rPr lang="en-US" dirty="0" err="1"/>
              <a:t>Socrata</a:t>
            </a:r>
            <a:r>
              <a:rPr lang="en-US" dirty="0"/>
              <a:t> open data platform and contains records from 2014 to present.  There are 17.5K rows, and 35 columns. Running summary statistics, histograms, correlation coefficients, and other analyses will help identify key features and help to align data understanding with the business understanding.</a:t>
            </a:r>
          </a:p>
          <a:p>
            <a:pPr lvl="1"/>
            <a:r>
              <a:rPr lang="en-US" u="sng" dirty="0">
                <a:hlinkClick r:id="rId3"/>
              </a:rPr>
              <a:t>https://data.montgomeryal.gov/Permits/Building-Permit-2014-Present-Download-/qvzc-ejq2</a:t>
            </a:r>
            <a:endParaRPr lang="en-US" u="sng" dirty="0"/>
          </a:p>
          <a:p>
            <a:r>
              <a:rPr lang="en-US" b="1" dirty="0"/>
              <a:t>Data Preparation: </a:t>
            </a:r>
            <a:r>
              <a:rPr lang="en-US" dirty="0"/>
              <a:t>File is generally clean but likely includes some missing values, outliers, and unnecessary fields.  Identify key features for the model. </a:t>
            </a:r>
          </a:p>
          <a:p>
            <a:r>
              <a:rPr lang="en-US" b="1" dirty="0"/>
              <a:t>Modeling: </a:t>
            </a:r>
            <a:r>
              <a:rPr lang="en-US" dirty="0"/>
              <a:t>Potential candidates for modelling include Logistic Regression, Decision Tree, or Support Vector Machines.  May also consider a multi-label classifier for “permit type” instead.</a:t>
            </a:r>
          </a:p>
        </p:txBody>
      </p:sp>
      <p:sp>
        <p:nvSpPr>
          <p:cNvPr id="2" name="TextBox 1">
            <a:extLst>
              <a:ext uri="{FF2B5EF4-FFF2-40B4-BE49-F238E27FC236}">
                <a16:creationId xmlns:a16="http://schemas.microsoft.com/office/drawing/2014/main" id="{26DBC9FC-5756-4BA8-86A1-727F37992177}"/>
              </a:ext>
            </a:extLst>
          </p:cNvPr>
          <p:cNvSpPr txBox="1"/>
          <p:nvPr/>
        </p:nvSpPr>
        <p:spPr>
          <a:xfrm>
            <a:off x="8837612" y="5845388"/>
            <a:ext cx="3474028" cy="646331"/>
          </a:xfrm>
          <a:prstGeom prst="rect">
            <a:avLst/>
          </a:prstGeom>
          <a:noFill/>
          <a:ln>
            <a:noFill/>
          </a:ln>
        </p:spPr>
        <p:txBody>
          <a:bodyPr wrap="square" rtlCol="0" anchor="ctr" anchorCtr="1">
            <a:spAutoFit/>
          </a:bodyPr>
          <a:lstStyle/>
          <a:p>
            <a:r>
              <a:rPr lang="en-US" dirty="0">
                <a:latin typeface="+mj-lt"/>
              </a:rPr>
              <a:t>Complexity Level: Low/Med</a:t>
            </a:r>
          </a:p>
          <a:p>
            <a:endParaRPr lang="en-US" dirty="0"/>
          </a:p>
        </p:txBody>
      </p:sp>
    </p:spTree>
    <p:extLst>
      <p:ext uri="{BB962C8B-B14F-4D97-AF65-F5344CB8AC3E}">
        <p14:creationId xmlns:p14="http://schemas.microsoft.com/office/powerpoint/2010/main" val="391252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normAutofit fontScale="90000"/>
          </a:bodyPr>
          <a:lstStyle/>
          <a:p>
            <a:r>
              <a:rPr lang="en-US" dirty="0"/>
              <a:t>Predicting Emergency Levels of Calls for Service for the San Francisco Fire Department</a:t>
            </a:r>
          </a:p>
        </p:txBody>
      </p:sp>
      <p:sp>
        <p:nvSpPr>
          <p:cNvPr id="11" name="Content Placeholder 10">
            <a:extLst>
              <a:ext uri="{FF2B5EF4-FFF2-40B4-BE49-F238E27FC236}">
                <a16:creationId xmlns:a16="http://schemas.microsoft.com/office/drawing/2014/main" id="{F23F5828-4A29-42AD-A821-29D97957B3E7}"/>
              </a:ext>
            </a:extLst>
          </p:cNvPr>
          <p:cNvSpPr>
            <a:spLocks noGrp="1"/>
          </p:cNvSpPr>
          <p:nvPr>
            <p:ph idx="1"/>
          </p:nvPr>
        </p:nvSpPr>
        <p:spPr>
          <a:xfrm>
            <a:off x="1096994" y="1845734"/>
            <a:ext cx="7359617" cy="4555066"/>
          </a:xfrm>
        </p:spPr>
        <p:txBody>
          <a:bodyPr>
            <a:normAutofit fontScale="77500" lnSpcReduction="20000"/>
          </a:bodyPr>
          <a:lstStyle/>
          <a:p>
            <a:r>
              <a:rPr lang="en-US" b="1" dirty="0"/>
              <a:t>Business Understanding: </a:t>
            </a:r>
            <a:r>
              <a:rPr lang="en-US" dirty="0"/>
              <a:t>San Francisco has a large call for service volume, but many calls are not life-threatening.  However, incidents that were serious included public and/or rescuer fatalities, injuries, and/or property damage.  If first responders had an accurate rating system that predicted the level of emergency based on incoming call data, dispatchers may choose different levels of personnel and/or apparatus to send to the call location.</a:t>
            </a:r>
          </a:p>
          <a:p>
            <a:r>
              <a:rPr lang="en-US" b="1" dirty="0"/>
              <a:t>Data Understanding: </a:t>
            </a:r>
            <a:r>
              <a:rPr lang="en-US" dirty="0"/>
              <a:t>Call data is publicly available via </a:t>
            </a:r>
            <a:r>
              <a:rPr lang="en-US" dirty="0" err="1"/>
              <a:t>Socrata’s</a:t>
            </a:r>
            <a:r>
              <a:rPr lang="en-US" dirty="0"/>
              <a:t> open data platform and contains records from 2000 to present.  There are 4.64M rows, and 34 columns.  Running summary statistics, histograms, correlation coefficients, and other analyses will help identify key features for modelling.  A clustering algorithm may also be helpful to identify the best class candidates.  Must determine if there are enough records for each classification to make accurate predictions.</a:t>
            </a:r>
          </a:p>
          <a:p>
            <a:pPr lvl="1"/>
            <a:r>
              <a:rPr lang="en-US" u="sng" dirty="0">
                <a:hlinkClick r:id="rId3"/>
              </a:rPr>
              <a:t>https://data.sfgov.org/Public-Safety/Fire-Department-Calls-for-Service/nuek-vuh3</a:t>
            </a:r>
            <a:endParaRPr lang="en-US" dirty="0"/>
          </a:p>
          <a:p>
            <a:r>
              <a:rPr lang="en-US" b="1" dirty="0"/>
              <a:t>Data Preparation: </a:t>
            </a:r>
            <a:r>
              <a:rPr lang="en-US" dirty="0"/>
              <a:t>Data needs to be classified based on multiple features.  Number of public and/or rescuer fatalities and/or damage costs could be used to create three labels of emergency classification (high, med, low).  Missing values and outliers may need to be dropped.  Standardization and/or dimensionality reduction should also be considered to reduce model error, effects of outliers and computational costs.</a:t>
            </a:r>
          </a:p>
          <a:p>
            <a:r>
              <a:rPr lang="en-US" b="1" dirty="0"/>
              <a:t>Modeling: </a:t>
            </a:r>
            <a:r>
              <a:rPr lang="en-US" dirty="0"/>
              <a:t>Potential candidates for a multi-class model include Linear Discriminant Analysis, Naïve Bayes, K-Nearest Neighbors, etc.  Caution: There could be too few records with a “high” classification, for example, to accurately make predictions for high level emergencies.  The error rate for such modelling would need to be investigated using different techniques.</a:t>
            </a:r>
          </a:p>
        </p:txBody>
      </p:sp>
      <p:pic>
        <p:nvPicPr>
          <p:cNvPr id="13" name="Picture 12">
            <a:extLst>
              <a:ext uri="{FF2B5EF4-FFF2-40B4-BE49-F238E27FC236}">
                <a16:creationId xmlns:a16="http://schemas.microsoft.com/office/drawing/2014/main" id="{1F40C054-0A5A-4B48-BD67-A05BF7394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809" y="2589558"/>
            <a:ext cx="2403633" cy="2403633"/>
          </a:xfrm>
          <a:prstGeom prst="rect">
            <a:avLst/>
          </a:prstGeom>
        </p:spPr>
      </p:pic>
      <p:sp>
        <p:nvSpPr>
          <p:cNvPr id="14" name="TextBox 13">
            <a:extLst>
              <a:ext uri="{FF2B5EF4-FFF2-40B4-BE49-F238E27FC236}">
                <a16:creationId xmlns:a16="http://schemas.microsoft.com/office/drawing/2014/main" id="{F099F41E-B3E3-4DC2-B79B-648C6FCAB94D}"/>
              </a:ext>
            </a:extLst>
          </p:cNvPr>
          <p:cNvSpPr txBox="1"/>
          <p:nvPr/>
        </p:nvSpPr>
        <p:spPr>
          <a:xfrm>
            <a:off x="8837612" y="5845388"/>
            <a:ext cx="3474028" cy="646331"/>
          </a:xfrm>
          <a:prstGeom prst="rect">
            <a:avLst/>
          </a:prstGeom>
          <a:noFill/>
          <a:ln>
            <a:noFill/>
          </a:ln>
        </p:spPr>
        <p:txBody>
          <a:bodyPr wrap="square" rtlCol="0" anchor="ctr" anchorCtr="1">
            <a:spAutoFit/>
          </a:bodyPr>
          <a:lstStyle/>
          <a:p>
            <a:r>
              <a:rPr lang="en-US" dirty="0">
                <a:latin typeface="+mj-lt"/>
              </a:rPr>
              <a:t>Complexity Level: Med/High</a:t>
            </a:r>
          </a:p>
          <a:p>
            <a:endParaRPr lang="en-US" dirty="0"/>
          </a:p>
        </p:txBody>
      </p:sp>
    </p:spTree>
    <p:extLst>
      <p:ext uri="{BB962C8B-B14F-4D97-AF65-F5344CB8AC3E}">
        <p14:creationId xmlns:p14="http://schemas.microsoft.com/office/powerpoint/2010/main" val="272695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Identifying Threats from GAIA Spacecraft Observations </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7512017" cy="4402666"/>
          </a:xfrm>
        </p:spPr>
        <p:txBody>
          <a:bodyPr>
            <a:normAutofit fontScale="85000" lnSpcReduction="20000"/>
          </a:bodyPr>
          <a:lstStyle/>
          <a:p>
            <a:r>
              <a:rPr lang="en-US" b="1" dirty="0"/>
              <a:t>Business Understanding: </a:t>
            </a:r>
            <a:r>
              <a:rPr lang="en-US" dirty="0"/>
              <a:t>In addition to star data, the GAIA observatory recorded many objects within the solar system that could be potential dangers to Earth.  To protect earth, determine which objects are heading towards us that may pose a future threat, or that have a particular interesting characteristic yet to be determined.  </a:t>
            </a:r>
          </a:p>
          <a:p>
            <a:r>
              <a:rPr lang="en-US" b="1" dirty="0"/>
              <a:t>Data Understanding: </a:t>
            </a:r>
            <a:r>
              <a:rPr lang="en-US" dirty="0"/>
              <a:t>The object data contains a sample of 14,099 SSOs for a total 1,977,702 different observations. Summary statistics, histograms, correlation coefficients and other analyses will be useful to determine key features.  Dimensionality reduction or clustering may be employed to help identify classifications of objects.</a:t>
            </a:r>
          </a:p>
          <a:p>
            <a:pPr lvl="1"/>
            <a:r>
              <a:rPr lang="en-US" dirty="0">
                <a:hlinkClick r:id="rId2"/>
              </a:rPr>
              <a:t>http://cdn.gea.esac.esa.int/Gaia/gdr2/sso_observation/csv/</a:t>
            </a:r>
            <a:endParaRPr lang="en-US" dirty="0"/>
          </a:p>
          <a:p>
            <a:r>
              <a:rPr lang="en-US" b="1" dirty="0"/>
              <a:t>Data Preparation: </a:t>
            </a:r>
            <a:r>
              <a:rPr lang="en-US" dirty="0"/>
              <a:t>SSO observations are contained in four separate CSV files which will need importing and joining.  Caution: the complexity of the data and the math to determine orbital paths could be out of reach to the novice. Standardization and dimensionality reduction are likely necessary.  </a:t>
            </a:r>
          </a:p>
          <a:p>
            <a:r>
              <a:rPr lang="en-US" b="1" dirty="0"/>
              <a:t>Modeling: </a:t>
            </a:r>
            <a:r>
              <a:rPr lang="en-US" dirty="0"/>
              <a:t>Potential candidates for modelling may include Support Vector Machines, K-Nearest Neighbors, Random Forests or even Neural Networks.  Caution:  The very large volume of data under consideration may lead to high computational costs in which </a:t>
            </a:r>
            <a:r>
              <a:rPr lang="en-US"/>
              <a:t>sampling or a </a:t>
            </a:r>
            <a:r>
              <a:rPr lang="en-US" dirty="0"/>
              <a:t>cloud computing environment may be required. </a:t>
            </a:r>
          </a:p>
        </p:txBody>
      </p:sp>
      <p:pic>
        <p:nvPicPr>
          <p:cNvPr id="9" name="Picture 8">
            <a:extLst>
              <a:ext uri="{FF2B5EF4-FFF2-40B4-BE49-F238E27FC236}">
                <a16:creationId xmlns:a16="http://schemas.microsoft.com/office/drawing/2014/main" id="{58B3D9CE-E666-431D-8577-6B25BC2E9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163" y="2362624"/>
            <a:ext cx="2828925" cy="2857500"/>
          </a:xfrm>
          <a:prstGeom prst="rect">
            <a:avLst/>
          </a:prstGeom>
        </p:spPr>
      </p:pic>
      <p:sp>
        <p:nvSpPr>
          <p:cNvPr id="10" name="TextBox 9">
            <a:extLst>
              <a:ext uri="{FF2B5EF4-FFF2-40B4-BE49-F238E27FC236}">
                <a16:creationId xmlns:a16="http://schemas.microsoft.com/office/drawing/2014/main" id="{AC9DBBD5-646D-4534-B928-E4A0432DC1CA}"/>
              </a:ext>
            </a:extLst>
          </p:cNvPr>
          <p:cNvSpPr txBox="1"/>
          <p:nvPr/>
        </p:nvSpPr>
        <p:spPr>
          <a:xfrm>
            <a:off x="8837612" y="5845388"/>
            <a:ext cx="3474028" cy="646331"/>
          </a:xfrm>
          <a:prstGeom prst="rect">
            <a:avLst/>
          </a:prstGeom>
          <a:noFill/>
          <a:ln>
            <a:noFill/>
          </a:ln>
        </p:spPr>
        <p:txBody>
          <a:bodyPr wrap="square" rtlCol="0" anchor="ctr" anchorCtr="1">
            <a:spAutoFit/>
          </a:bodyPr>
          <a:lstStyle/>
          <a:p>
            <a:r>
              <a:rPr lang="en-US" dirty="0">
                <a:latin typeface="+mj-lt"/>
              </a:rPr>
              <a:t>Complexity Level: Very High</a:t>
            </a:r>
          </a:p>
          <a:p>
            <a:endParaRPr lang="en-US" dirty="0"/>
          </a:p>
        </p:txBody>
      </p:sp>
    </p:spTree>
    <p:extLst>
      <p:ext uri="{BB962C8B-B14F-4D97-AF65-F5344CB8AC3E}">
        <p14:creationId xmlns:p14="http://schemas.microsoft.com/office/powerpoint/2010/main" val="49228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115</TotalTime>
  <Words>811</Words>
  <Application>Microsoft Office PowerPoint</Application>
  <PresentationFormat>Custom</PresentationFormat>
  <Paragraphs>26</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Century Gothic</vt:lpstr>
      <vt:lpstr>Retrospect</vt:lpstr>
      <vt:lpstr>Final Project Ideas</vt:lpstr>
      <vt:lpstr>Classifying Building Permit Use Types for the City of Montgomery</vt:lpstr>
      <vt:lpstr>Predicting Emergency Levels of Calls for Service for the San Francisco Fire Department</vt:lpstr>
      <vt:lpstr>Identifying Threats from GAIA Spacecraft Observations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Ideas</dc:title>
  <dc:creator>Walden, Brannon [USA]</dc:creator>
  <cp:lastModifiedBy>Walden, Brannon [USA]</cp:lastModifiedBy>
  <cp:revision>12</cp:revision>
  <dcterms:created xsi:type="dcterms:W3CDTF">2018-04-30T13:26:57Z</dcterms:created>
  <dcterms:modified xsi:type="dcterms:W3CDTF">2018-05-01T20:29:44Z</dcterms:modified>
</cp:coreProperties>
</file>