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16"/>
  </p:notesMasterIdLst>
  <p:handoutMasterIdLst>
    <p:handoutMasterId r:id="rId17"/>
  </p:handoutMasterIdLst>
  <p:sldIdLst>
    <p:sldId id="259" r:id="rId2"/>
    <p:sldId id="260" r:id="rId3"/>
    <p:sldId id="261" r:id="rId4"/>
    <p:sldId id="268" r:id="rId5"/>
    <p:sldId id="264" r:id="rId6"/>
    <p:sldId id="271" r:id="rId7"/>
    <p:sldId id="269" r:id="rId8"/>
    <p:sldId id="275" r:id="rId9"/>
    <p:sldId id="270" r:id="rId10"/>
    <p:sldId id="273" r:id="rId11"/>
    <p:sldId id="276" r:id="rId12"/>
    <p:sldId id="266" r:id="rId13"/>
    <p:sldId id="267" r:id="rId14"/>
    <p:sldId id="277"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04" userDrawn="1">
          <p15:clr>
            <a:srgbClr val="A4A3A4"/>
          </p15:clr>
        </p15:guide>
        <p15:guide id="3" orient="horz" pos="4144" userDrawn="1">
          <p15:clr>
            <a:srgbClr val="A4A3A4"/>
          </p15:clr>
        </p15:guide>
        <p15:guide id="4" orient="horz" pos="3952" userDrawn="1">
          <p15:clr>
            <a:srgbClr val="A4A3A4"/>
          </p15:clr>
        </p15:guide>
        <p15:guide id="5" orient="horz" pos="1136" userDrawn="1">
          <p15:clr>
            <a:srgbClr val="A4A3A4"/>
          </p15:clr>
        </p15:guide>
        <p15:guide id="6" pos="3839" userDrawn="1">
          <p15:clr>
            <a:srgbClr val="A4A3A4"/>
          </p15:clr>
        </p15:guide>
        <p15:guide id="7" pos="191" userDrawn="1">
          <p15:clr>
            <a:srgbClr val="A4A3A4"/>
          </p15:clr>
        </p15:guide>
        <p15:guide id="8" pos="7486" userDrawn="1">
          <p15:clr>
            <a:srgbClr val="A4A3A4"/>
          </p15:clr>
        </p15:guide>
        <p15:guide id="9" pos="576" userDrawn="1">
          <p15:clr>
            <a:srgbClr val="A4A3A4"/>
          </p15:clr>
        </p15:guide>
        <p15:guide id="10" pos="71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16" y="-84"/>
      </p:cViewPr>
      <p:guideLst>
        <p:guide orient="horz" pos="2160"/>
        <p:guide orient="horz" pos="304"/>
        <p:guide orient="horz" pos="4144"/>
        <p:guide orient="horz" pos="3952"/>
        <p:guide orient="horz" pos="1136"/>
        <p:guide pos="3839"/>
        <p:guide pos="191"/>
        <p:guide pos="7486"/>
        <p:guide pos="576"/>
        <p:guide pos="7102"/>
      </p:guideLst>
    </p:cSldViewPr>
  </p:slideViewPr>
  <p:notesTextViewPr>
    <p:cViewPr>
      <p:scale>
        <a:sx n="1" d="1"/>
        <a:sy n="1" d="1"/>
      </p:scale>
      <p:origin x="0" y="0"/>
    </p:cViewPr>
  </p:notesTextViewPr>
  <p:notesViewPr>
    <p:cSldViewPr showGuides="1">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6/17/2018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6/17/2018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a:t>
            </a:fld>
            <a:endParaRPr lang="en-US"/>
          </a:p>
        </p:txBody>
      </p:sp>
    </p:spTree>
    <p:extLst>
      <p:ext uri="{BB962C8B-B14F-4D97-AF65-F5344CB8AC3E}">
        <p14:creationId xmlns:p14="http://schemas.microsoft.com/office/powerpoint/2010/main" val="2908644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1EC53-F507-411E-9ADC-FBCFECE09D3D}" type="slidenum">
              <a:rPr lang="en-US" smtClean="0"/>
              <a:t>2</a:t>
            </a:fld>
            <a:endParaRPr lang="en-US"/>
          </a:p>
        </p:txBody>
      </p:sp>
    </p:spTree>
    <p:extLst>
      <p:ext uri="{BB962C8B-B14F-4D97-AF65-F5344CB8AC3E}">
        <p14:creationId xmlns:p14="http://schemas.microsoft.com/office/powerpoint/2010/main" val="236469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1EC53-F507-411E-9ADC-FBCFECE09D3D}" type="slidenum">
              <a:rPr lang="en-US" smtClean="0"/>
              <a:t>3</a:t>
            </a:fld>
            <a:endParaRPr lang="en-US"/>
          </a:p>
        </p:txBody>
      </p:sp>
    </p:spTree>
    <p:extLst>
      <p:ext uri="{BB962C8B-B14F-4D97-AF65-F5344CB8AC3E}">
        <p14:creationId xmlns:p14="http://schemas.microsoft.com/office/powerpoint/2010/main" val="1184346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1EC53-F507-411E-9ADC-FBCFECE09D3D}" type="slidenum">
              <a:rPr lang="en-US" smtClean="0"/>
              <a:t>4</a:t>
            </a:fld>
            <a:endParaRPr lang="en-US"/>
          </a:p>
        </p:txBody>
      </p:sp>
    </p:spTree>
    <p:extLst>
      <p:ext uri="{BB962C8B-B14F-4D97-AF65-F5344CB8AC3E}">
        <p14:creationId xmlns:p14="http://schemas.microsoft.com/office/powerpoint/2010/main" val="405174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8882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pPr/>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pPr/>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30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63627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20087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B9059-F1D6-41D0-95CF-D21CAA096B3A}"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6028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9B9059-F1D6-41D0-95CF-D21CAA096B3A}"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50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4" y="1845735"/>
            <a:ext cx="4936474"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9B9059-F1D6-41D0-95CF-D21CAA096B3A}" type="datetimeFigureOut">
              <a:rPr lang="en-US" smtClean="0"/>
              <a:t>6/17/2018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49579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5"/>
            <a:ext cx="4936474"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B9059-F1D6-41D0-95CF-D21CAA096B3A}" type="datetimeFigureOut">
              <a:rPr lang="en-US" smtClean="0"/>
              <a:t>6/17/2018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85474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9B9059-F1D6-41D0-95CF-D21CAA096B3A}" type="datetimeFigureOut">
              <a:rPr lang="en-US" smtClean="0"/>
              <a:t>6/17/2018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1730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9B9059-F1D6-41D0-95CF-D21CAA096B3A}" type="datetimeFigureOut">
              <a:rPr lang="en-US" smtClean="0"/>
              <a:pPr/>
              <a:t>6/17/2018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78786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3B9B9059-F1D6-41D0-95CF-D21CAA096B3A}" type="datetimeFigureOut">
              <a:rPr lang="en-US" smtClean="0"/>
              <a:pPr/>
              <a:t>6/17/2018</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311676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tIns="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9B9059-F1D6-41D0-95CF-D21CAA096B3A}" type="datetimeFigureOut">
              <a:rPr lang="en-US" smtClean="0"/>
              <a:pPr/>
              <a:t>6/17/2018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25086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3B9B9059-F1D6-41D0-95CF-D21CAA096B3A}" type="datetimeFigureOut">
              <a:rPr lang="en-US" smtClean="0"/>
              <a:pPr/>
              <a:t>6/17/2018</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5FD5434-F838-4DD4-A17B-1CB1A1850DF4}"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3465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dn.gea.esac.esa.int/Gaia/gdr2/sso_observation/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cdn.gea.esac.esa.int/Gaia/gdr2/sso_observation/cs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al.gov/Permits/Building-Permit-2014-Present-Download-/qvzc-ejq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Automating Workflows </a:t>
            </a:r>
            <a:br>
              <a:rPr lang="en-US" sz="5400" dirty="0"/>
            </a:br>
            <a:r>
              <a:rPr lang="en-US" sz="5400" dirty="0"/>
              <a:t>for the City of Montgomery</a:t>
            </a:r>
          </a:p>
        </p:txBody>
      </p:sp>
      <p:sp>
        <p:nvSpPr>
          <p:cNvPr id="3" name="Subtitle 2"/>
          <p:cNvSpPr>
            <a:spLocks noGrp="1"/>
          </p:cNvSpPr>
          <p:nvPr>
            <p:ph type="subTitle" idx="1"/>
          </p:nvPr>
        </p:nvSpPr>
        <p:spPr/>
        <p:txBody>
          <a:bodyPr/>
          <a:lstStyle/>
          <a:p>
            <a:r>
              <a:rPr lang="en-US" dirty="0"/>
              <a:t>Brannon Walden</a:t>
            </a:r>
          </a:p>
        </p:txBody>
      </p:sp>
      <p:sp>
        <p:nvSpPr>
          <p:cNvPr id="4" name="TextBox 3">
            <a:extLst>
              <a:ext uri="{FF2B5EF4-FFF2-40B4-BE49-F238E27FC236}">
                <a16:creationId xmlns:a16="http://schemas.microsoft.com/office/drawing/2014/main" id="{FDB1D407-3BB4-4FC2-8E13-620C012ABE44}"/>
              </a:ext>
            </a:extLst>
          </p:cNvPr>
          <p:cNvSpPr txBox="1"/>
          <p:nvPr/>
        </p:nvSpPr>
        <p:spPr>
          <a:xfrm>
            <a:off x="6094412" y="6450568"/>
            <a:ext cx="5867401" cy="369332"/>
          </a:xfrm>
          <a:prstGeom prst="rect">
            <a:avLst/>
          </a:prstGeom>
          <a:noFill/>
        </p:spPr>
        <p:txBody>
          <a:bodyPr wrap="square" rtlCol="0">
            <a:spAutoFit/>
          </a:bodyPr>
          <a:lstStyle/>
          <a:p>
            <a:pPr algn="r"/>
            <a:r>
              <a:rPr lang="en-US" dirty="0">
                <a:solidFill>
                  <a:schemeClr val="bg1"/>
                </a:solidFill>
              </a:rPr>
              <a:t>Data Science Fundamentals | June 2018</a:t>
            </a:r>
          </a:p>
        </p:txBody>
      </p:sp>
      <p:pic>
        <p:nvPicPr>
          <p:cNvPr id="5" name="Content Placeholder 4">
            <a:extLst>
              <a:ext uri="{FF2B5EF4-FFF2-40B4-BE49-F238E27FC236}">
                <a16:creationId xmlns:a16="http://schemas.microsoft.com/office/drawing/2014/main" id="{C966F3EB-D283-4CC8-9477-A6916507D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012" y="2133600"/>
            <a:ext cx="2589518" cy="2589518"/>
          </a:xfrm>
          <a:prstGeom prst="rect">
            <a:avLst/>
          </a:prstGeom>
        </p:spPr>
      </p:pic>
    </p:spTree>
    <p:extLst>
      <p:ext uri="{BB962C8B-B14F-4D97-AF65-F5344CB8AC3E}">
        <p14:creationId xmlns:p14="http://schemas.microsoft.com/office/powerpoint/2010/main" val="101702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Model Benchmarking</a:t>
            </a:r>
          </a:p>
        </p:txBody>
      </p:sp>
      <p:sp>
        <p:nvSpPr>
          <p:cNvPr id="4" name="Content Placeholder 3">
            <a:extLst>
              <a:ext uri="{FF2B5EF4-FFF2-40B4-BE49-F238E27FC236}">
                <a16:creationId xmlns:a16="http://schemas.microsoft.com/office/drawing/2014/main" id="{7B9C2B0B-B24F-478B-8C8F-0CF59677964E}"/>
              </a:ext>
            </a:extLst>
          </p:cNvPr>
          <p:cNvSpPr>
            <a:spLocks noGrp="1"/>
          </p:cNvSpPr>
          <p:nvPr>
            <p:ph idx="1"/>
          </p:nvPr>
        </p:nvSpPr>
        <p:spPr>
          <a:xfrm>
            <a:off x="1096995" y="1845734"/>
            <a:ext cx="10055780" cy="4402666"/>
          </a:xfrm>
        </p:spPr>
        <p:txBody>
          <a:bodyPr>
            <a:normAutofit/>
          </a:bodyPr>
          <a:lstStyle/>
          <a:p>
            <a:pPr>
              <a:buFont typeface="Wingdings" panose="05000000000000000000" pitchFamily="2" charset="2"/>
              <a:buChar char="§"/>
            </a:pPr>
            <a:r>
              <a:rPr lang="en-US" dirty="0"/>
              <a:t> Random Forest</a:t>
            </a:r>
          </a:p>
          <a:p>
            <a:pPr>
              <a:buFont typeface="Wingdings" panose="05000000000000000000" pitchFamily="2" charset="2"/>
              <a:buChar char="§"/>
            </a:pPr>
            <a:endParaRPr lang="en-US" dirty="0"/>
          </a:p>
        </p:txBody>
      </p:sp>
      <p:pic>
        <p:nvPicPr>
          <p:cNvPr id="9" name="Picture 8">
            <a:extLst>
              <a:ext uri="{FF2B5EF4-FFF2-40B4-BE49-F238E27FC236}">
                <a16:creationId xmlns:a16="http://schemas.microsoft.com/office/drawing/2014/main" id="{854A2DFF-2C3F-4710-938A-A8D238390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452" y="2273375"/>
            <a:ext cx="5700906" cy="3750397"/>
          </a:xfrm>
          <a:prstGeom prst="rect">
            <a:avLst/>
          </a:prstGeom>
        </p:spPr>
      </p:pic>
      <p:pic>
        <p:nvPicPr>
          <p:cNvPr id="11" name="Picture 10">
            <a:extLst>
              <a:ext uri="{FF2B5EF4-FFF2-40B4-BE49-F238E27FC236}">
                <a16:creationId xmlns:a16="http://schemas.microsoft.com/office/drawing/2014/main" id="{F995533B-89F4-4B68-A4D0-D38FD13E1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81" y="2273375"/>
            <a:ext cx="5518261" cy="3670225"/>
          </a:xfrm>
          <a:prstGeom prst="rect">
            <a:avLst/>
          </a:prstGeom>
        </p:spPr>
      </p:pic>
    </p:spTree>
    <p:extLst>
      <p:ext uri="{BB962C8B-B14F-4D97-AF65-F5344CB8AC3E}">
        <p14:creationId xmlns:p14="http://schemas.microsoft.com/office/powerpoint/2010/main" val="2611267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Model Benchmarking</a:t>
            </a:r>
          </a:p>
        </p:txBody>
      </p:sp>
      <p:sp>
        <p:nvSpPr>
          <p:cNvPr id="4" name="Content Placeholder 3">
            <a:extLst>
              <a:ext uri="{FF2B5EF4-FFF2-40B4-BE49-F238E27FC236}">
                <a16:creationId xmlns:a16="http://schemas.microsoft.com/office/drawing/2014/main" id="{7B9C2B0B-B24F-478B-8C8F-0CF59677964E}"/>
              </a:ext>
            </a:extLst>
          </p:cNvPr>
          <p:cNvSpPr>
            <a:spLocks noGrp="1"/>
          </p:cNvSpPr>
          <p:nvPr>
            <p:ph idx="1"/>
          </p:nvPr>
        </p:nvSpPr>
        <p:spPr>
          <a:xfrm>
            <a:off x="1096995" y="1845734"/>
            <a:ext cx="10055780" cy="4402666"/>
          </a:xfrm>
        </p:spPr>
        <p:txBody>
          <a:bodyPr>
            <a:normAutofit/>
          </a:bodyPr>
          <a:lstStyle/>
          <a:p>
            <a:pPr>
              <a:buFont typeface="Wingdings" panose="05000000000000000000" pitchFamily="2" charset="2"/>
              <a:buChar char="§"/>
            </a:pPr>
            <a:r>
              <a:rPr lang="en-US" dirty="0"/>
              <a:t> Multilayer Perceptron</a:t>
            </a:r>
          </a:p>
          <a:p>
            <a:pPr>
              <a:buFont typeface="Wingdings" panose="05000000000000000000" pitchFamily="2" charset="2"/>
              <a:buChar char="§"/>
            </a:pPr>
            <a:endParaRPr lang="en-US" dirty="0"/>
          </a:p>
        </p:txBody>
      </p:sp>
      <p:pic>
        <p:nvPicPr>
          <p:cNvPr id="9" name="Picture 8">
            <a:extLst>
              <a:ext uri="{FF2B5EF4-FFF2-40B4-BE49-F238E27FC236}">
                <a16:creationId xmlns:a16="http://schemas.microsoft.com/office/drawing/2014/main" id="{854A2DFF-2C3F-4710-938A-A8D238390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452" y="2273375"/>
            <a:ext cx="5700906" cy="3750397"/>
          </a:xfrm>
          <a:prstGeom prst="rect">
            <a:avLst/>
          </a:prstGeom>
        </p:spPr>
      </p:pic>
      <p:pic>
        <p:nvPicPr>
          <p:cNvPr id="11" name="Picture 10">
            <a:extLst>
              <a:ext uri="{FF2B5EF4-FFF2-40B4-BE49-F238E27FC236}">
                <a16:creationId xmlns:a16="http://schemas.microsoft.com/office/drawing/2014/main" id="{F995533B-89F4-4B68-A4D0-D38FD13E1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81" y="2273375"/>
            <a:ext cx="5518261" cy="3670225"/>
          </a:xfrm>
          <a:prstGeom prst="rect">
            <a:avLst/>
          </a:prstGeom>
        </p:spPr>
      </p:pic>
    </p:spTree>
    <p:extLst>
      <p:ext uri="{BB962C8B-B14F-4D97-AF65-F5344CB8AC3E}">
        <p14:creationId xmlns:p14="http://schemas.microsoft.com/office/powerpoint/2010/main" val="3181587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7B9C2B0B-B24F-478B-8C8F-0CF59677964E}"/>
              </a:ext>
            </a:extLst>
          </p:cNvPr>
          <p:cNvSpPr>
            <a:spLocks noGrp="1"/>
          </p:cNvSpPr>
          <p:nvPr>
            <p:ph idx="1"/>
          </p:nvPr>
        </p:nvSpPr>
        <p:spPr>
          <a:xfrm>
            <a:off x="1096995" y="1845734"/>
            <a:ext cx="7512017" cy="4402666"/>
          </a:xfrm>
        </p:spPr>
        <p:txBody>
          <a:bodyPr>
            <a:normAutofit fontScale="85000" lnSpcReduction="20000"/>
          </a:bodyPr>
          <a:lstStyle/>
          <a:p>
            <a:r>
              <a:rPr lang="en-US" b="1" dirty="0"/>
              <a:t>Business Understanding: </a:t>
            </a:r>
            <a:r>
              <a:rPr lang="en-US" dirty="0"/>
              <a:t>In addition to star data, the GAIA observatory recorded many objects within the solar system that could be potential dangers to Earth.  To protect earth, determine which objects are heading towards us that may pose a future threat, or that have a particular interesting characteristic yet to be determined.  </a:t>
            </a:r>
          </a:p>
          <a:p>
            <a:r>
              <a:rPr lang="en-US" b="1" dirty="0"/>
              <a:t>Data Understanding: </a:t>
            </a:r>
            <a:r>
              <a:rPr lang="en-US" dirty="0"/>
              <a:t>The object data contains a sample of 14,099 SSOs for a total 1,977,702 different observations. Summary statistics, histograms, correlation coefficients and other analyses will be useful to determine key features.  Dimensionality reduction or clustering may be employed to help identify classifications of objects.</a:t>
            </a:r>
          </a:p>
          <a:p>
            <a:pPr lvl="1"/>
            <a:r>
              <a:rPr lang="en-US" dirty="0">
                <a:hlinkClick r:id="rId2"/>
              </a:rPr>
              <a:t>http://cdn.gea.esac.esa.int/Gaia/gdr2/sso_observation/csv/</a:t>
            </a:r>
            <a:endParaRPr lang="en-US" dirty="0"/>
          </a:p>
          <a:p>
            <a:r>
              <a:rPr lang="en-US" b="1" dirty="0"/>
              <a:t>Data Preparation: </a:t>
            </a:r>
            <a:r>
              <a:rPr lang="en-US" dirty="0"/>
              <a:t>SSO observations are contained in four separate CSV files which will need importing and joining.  Caution: the complexity of the data and the math to determine orbital paths could be out of reach to the novice. Standardization and dimensionality reduction are likely necessary.  </a:t>
            </a:r>
          </a:p>
          <a:p>
            <a:r>
              <a:rPr lang="en-US" b="1" dirty="0"/>
              <a:t>Modeling: </a:t>
            </a:r>
            <a:r>
              <a:rPr lang="en-US" dirty="0"/>
              <a:t>Potential candidates for modelling may include Support Vector Machines, K-Nearest Neighbors, Random Forests or even Neural Networks.  Caution:  The very large volume of data under consideration may lead to high computational costs in which sampling or a cloud computing environment may be required. </a:t>
            </a:r>
          </a:p>
        </p:txBody>
      </p:sp>
    </p:spTree>
    <p:extLst>
      <p:ext uri="{BB962C8B-B14F-4D97-AF65-F5344CB8AC3E}">
        <p14:creationId xmlns:p14="http://schemas.microsoft.com/office/powerpoint/2010/main" val="30709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7B9C2B0B-B24F-478B-8C8F-0CF59677964E}"/>
              </a:ext>
            </a:extLst>
          </p:cNvPr>
          <p:cNvSpPr>
            <a:spLocks noGrp="1"/>
          </p:cNvSpPr>
          <p:nvPr>
            <p:ph idx="1"/>
          </p:nvPr>
        </p:nvSpPr>
        <p:spPr>
          <a:xfrm>
            <a:off x="1096995" y="1845734"/>
            <a:ext cx="7512017" cy="4402666"/>
          </a:xfrm>
        </p:spPr>
        <p:txBody>
          <a:bodyPr>
            <a:normAutofit fontScale="85000" lnSpcReduction="20000"/>
          </a:bodyPr>
          <a:lstStyle/>
          <a:p>
            <a:r>
              <a:rPr lang="en-US" b="1" dirty="0"/>
              <a:t>Business Understanding: </a:t>
            </a:r>
            <a:r>
              <a:rPr lang="en-US" dirty="0"/>
              <a:t>In addition to star data, the GAIA observatory recorded many objects within the solar system that could be potential dangers to Earth.  To protect earth, determine which objects are heading towards us that may pose a future threat, or that have a particular interesting characteristic yet to be determined.  </a:t>
            </a:r>
          </a:p>
          <a:p>
            <a:r>
              <a:rPr lang="en-US" b="1" dirty="0"/>
              <a:t>Data Understanding: </a:t>
            </a:r>
            <a:r>
              <a:rPr lang="en-US" dirty="0"/>
              <a:t>The object data contains a sample of 14,099 SSOs for a total 1,977,702 different observations. Summary statistics, histograms, correlation coefficients and other analyses will be useful to determine key features.  Dimensionality reduction or clustering may be employed to help identify classifications of objects.</a:t>
            </a:r>
          </a:p>
          <a:p>
            <a:pPr lvl="1"/>
            <a:r>
              <a:rPr lang="en-US" dirty="0">
                <a:hlinkClick r:id="rId2"/>
              </a:rPr>
              <a:t>http://cdn.gea.esac.esa.int/Gaia/gdr2/sso_observation/csv/</a:t>
            </a:r>
            <a:endParaRPr lang="en-US" dirty="0"/>
          </a:p>
          <a:p>
            <a:r>
              <a:rPr lang="en-US" b="1" dirty="0"/>
              <a:t>Data Preparation: </a:t>
            </a:r>
            <a:r>
              <a:rPr lang="en-US" dirty="0"/>
              <a:t>SSO observations are contained in four separate CSV files which will need importing and joining.  Caution: the complexity of the data and the math to determine orbital paths could be out of reach to the novice. Standardization and dimensionality reduction are likely necessary.  </a:t>
            </a:r>
          </a:p>
          <a:p>
            <a:r>
              <a:rPr lang="en-US" b="1" dirty="0"/>
              <a:t>Modeling: </a:t>
            </a:r>
            <a:r>
              <a:rPr lang="en-US" dirty="0"/>
              <a:t>Potential candidates for modelling may include Support Vector Machines, K-Nearest Neighbors, Random Forests or even Neural Networks.  Caution:  The very large volume of data under consideration may lead to high computational costs in which sampling or a cloud computing environment may be required. </a:t>
            </a:r>
          </a:p>
        </p:txBody>
      </p:sp>
    </p:spTree>
    <p:extLst>
      <p:ext uri="{BB962C8B-B14F-4D97-AF65-F5344CB8AC3E}">
        <p14:creationId xmlns:p14="http://schemas.microsoft.com/office/powerpoint/2010/main" val="3137973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Works Cited</a:t>
            </a:r>
          </a:p>
        </p:txBody>
      </p:sp>
      <p:sp>
        <p:nvSpPr>
          <p:cNvPr id="4" name="Content Placeholder 3">
            <a:extLst>
              <a:ext uri="{FF2B5EF4-FFF2-40B4-BE49-F238E27FC236}">
                <a16:creationId xmlns:a16="http://schemas.microsoft.com/office/drawing/2014/main" id="{7B9C2B0B-B24F-478B-8C8F-0CF59677964E}"/>
              </a:ext>
            </a:extLst>
          </p:cNvPr>
          <p:cNvSpPr>
            <a:spLocks noGrp="1"/>
          </p:cNvSpPr>
          <p:nvPr>
            <p:ph idx="1"/>
          </p:nvPr>
        </p:nvSpPr>
        <p:spPr>
          <a:xfrm>
            <a:off x="1096995" y="1845734"/>
            <a:ext cx="7512017" cy="4402666"/>
          </a:xfrm>
        </p:spPr>
        <p:txBody>
          <a:bodyPr>
            <a:normAutofit/>
          </a:bodyPr>
          <a:lstStyle/>
          <a:p>
            <a:r>
              <a:rPr lang="en-US" b="1" dirty="0"/>
              <a:t>Business Understanding: </a:t>
            </a:r>
            <a:r>
              <a:rPr lang="en-US" dirty="0"/>
              <a:t>In addition to star data, the GAIA observatory recorded</a:t>
            </a:r>
          </a:p>
        </p:txBody>
      </p:sp>
    </p:spTree>
    <p:extLst>
      <p:ext uri="{BB962C8B-B14F-4D97-AF65-F5344CB8AC3E}">
        <p14:creationId xmlns:p14="http://schemas.microsoft.com/office/powerpoint/2010/main" val="1416146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DA7284-0A15-402E-A7EC-24897E73875F}"/>
              </a:ext>
            </a:extLst>
          </p:cNvPr>
          <p:cNvPicPr>
            <a:picLocks noChangeAspect="1"/>
          </p:cNvPicPr>
          <p:nvPr/>
        </p:nvPicPr>
        <p:blipFill rotWithShape="1">
          <a:blip r:embed="rId3">
            <a:extLst>
              <a:ext uri="{28A0092B-C50C-407E-A947-70E740481C1C}">
                <a14:useLocalDpi xmlns:a14="http://schemas.microsoft.com/office/drawing/2010/main" val="0"/>
              </a:ext>
            </a:extLst>
          </a:blip>
          <a:srcRect t="25926" b="7658"/>
          <a:stretch/>
        </p:blipFill>
        <p:spPr>
          <a:xfrm>
            <a:off x="0" y="457200"/>
            <a:ext cx="12188825" cy="5605905"/>
          </a:xfrm>
          <a:prstGeom prst="rect">
            <a:avLst/>
          </a:prstGeom>
        </p:spPr>
      </p:pic>
      <p:sp>
        <p:nvSpPr>
          <p:cNvPr id="5" name="Rectangle 4">
            <a:extLst>
              <a:ext uri="{FF2B5EF4-FFF2-40B4-BE49-F238E27FC236}">
                <a16:creationId xmlns:a16="http://schemas.microsoft.com/office/drawing/2014/main" id="{2911CABA-0381-416E-884E-9CD2405082E9}"/>
              </a:ext>
            </a:extLst>
          </p:cNvPr>
          <p:cNvSpPr/>
          <p:nvPr/>
        </p:nvSpPr>
        <p:spPr>
          <a:xfrm>
            <a:off x="227012" y="761999"/>
            <a:ext cx="4876800" cy="5087257"/>
          </a:xfrm>
          <a:prstGeom prst="rect">
            <a:avLst/>
          </a:prstGeom>
          <a:solidFill>
            <a:schemeClr val="lt1">
              <a:alpha val="8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itle 12"/>
          <p:cNvSpPr>
            <a:spLocks noGrp="1"/>
          </p:cNvSpPr>
          <p:nvPr>
            <p:ph type="title"/>
          </p:nvPr>
        </p:nvSpPr>
        <p:spPr>
          <a:xfrm>
            <a:off x="455611" y="457200"/>
            <a:ext cx="9906001" cy="1212120"/>
          </a:xfrm>
        </p:spPr>
        <p:txBody>
          <a:bodyPr vert="horz" lIns="91440" tIns="45720" rIns="91440" bIns="45720" rtlCol="0" anchor="b">
            <a:normAutofit/>
          </a:bodyPr>
          <a:lstStyle/>
          <a:p>
            <a:r>
              <a:rPr lang="en-US" dirty="0">
                <a:solidFill>
                  <a:schemeClr val="tx1"/>
                </a:solidFill>
              </a:rPr>
              <a:t>Contents</a:t>
            </a:r>
          </a:p>
        </p:txBody>
      </p:sp>
      <p:sp>
        <p:nvSpPr>
          <p:cNvPr id="14" name="Content Placeholder 13"/>
          <p:cNvSpPr>
            <a:spLocks noGrp="1"/>
          </p:cNvSpPr>
          <p:nvPr>
            <p:ph idx="1"/>
          </p:nvPr>
        </p:nvSpPr>
        <p:spPr>
          <a:xfrm>
            <a:off x="608012" y="1818144"/>
            <a:ext cx="9067801" cy="4114800"/>
          </a:xfrm>
        </p:spPr>
        <p:txBody>
          <a:bodyPr>
            <a:normAutofit/>
          </a:bodyPr>
          <a:lstStyle/>
          <a:p>
            <a:pPr marL="457200" indent="-457200">
              <a:buClr>
                <a:schemeClr val="accent1">
                  <a:lumMod val="50000"/>
                </a:schemeClr>
              </a:buClr>
              <a:buFont typeface="+mj-lt"/>
              <a:buAutoNum type="arabicPeriod"/>
            </a:pPr>
            <a:r>
              <a:rPr lang="en-US" sz="2800" dirty="0">
                <a:solidFill>
                  <a:schemeClr val="tx1">
                    <a:lumMod val="95000"/>
                    <a:lumOff val="5000"/>
                  </a:schemeClr>
                </a:solidFill>
              </a:rPr>
              <a:t>Introduction</a:t>
            </a:r>
          </a:p>
          <a:p>
            <a:pPr marL="457200" indent="-457200">
              <a:buClr>
                <a:schemeClr val="accent1">
                  <a:lumMod val="50000"/>
                </a:schemeClr>
              </a:buClr>
              <a:buFont typeface="+mj-lt"/>
              <a:buAutoNum type="arabicPeriod"/>
            </a:pPr>
            <a:r>
              <a:rPr lang="en-US" sz="2800" dirty="0">
                <a:solidFill>
                  <a:schemeClr val="tx1">
                    <a:lumMod val="95000"/>
                    <a:lumOff val="5000"/>
                  </a:schemeClr>
                </a:solidFill>
              </a:rPr>
              <a:t>Explanation of Data</a:t>
            </a:r>
          </a:p>
          <a:p>
            <a:pPr marL="457200" indent="-457200">
              <a:buClr>
                <a:schemeClr val="accent1">
                  <a:lumMod val="50000"/>
                </a:schemeClr>
              </a:buClr>
              <a:buFont typeface="+mj-lt"/>
              <a:buAutoNum type="arabicPeriod"/>
            </a:pPr>
            <a:r>
              <a:rPr lang="en-US" sz="2800" dirty="0">
                <a:solidFill>
                  <a:schemeClr val="tx1">
                    <a:lumMod val="95000"/>
                    <a:lumOff val="5000"/>
                  </a:schemeClr>
                </a:solidFill>
              </a:rPr>
              <a:t>Exploratory Data Analysis</a:t>
            </a:r>
          </a:p>
          <a:p>
            <a:pPr marL="457200" indent="-457200">
              <a:buClr>
                <a:schemeClr val="accent1">
                  <a:lumMod val="50000"/>
                </a:schemeClr>
              </a:buClr>
              <a:buFont typeface="+mj-lt"/>
              <a:buAutoNum type="arabicPeriod"/>
            </a:pPr>
            <a:r>
              <a:rPr lang="en-US" sz="2800" dirty="0">
                <a:solidFill>
                  <a:schemeClr val="tx1">
                    <a:lumMod val="95000"/>
                    <a:lumOff val="5000"/>
                  </a:schemeClr>
                </a:solidFill>
              </a:rPr>
              <a:t>Feature Engineering</a:t>
            </a:r>
          </a:p>
          <a:p>
            <a:pPr marL="457200" indent="-457200">
              <a:buClr>
                <a:schemeClr val="accent1">
                  <a:lumMod val="50000"/>
                </a:schemeClr>
              </a:buClr>
              <a:buFont typeface="+mj-lt"/>
              <a:buAutoNum type="arabicPeriod"/>
            </a:pPr>
            <a:r>
              <a:rPr lang="en-US" sz="2800" dirty="0">
                <a:solidFill>
                  <a:schemeClr val="tx1">
                    <a:lumMod val="95000"/>
                    <a:lumOff val="5000"/>
                  </a:schemeClr>
                </a:solidFill>
              </a:rPr>
              <a:t>Model Benchmarking</a:t>
            </a:r>
          </a:p>
          <a:p>
            <a:pPr marL="457200" indent="-457200">
              <a:buClr>
                <a:schemeClr val="accent1">
                  <a:lumMod val="50000"/>
                </a:schemeClr>
              </a:buClr>
              <a:buFont typeface="+mj-lt"/>
              <a:buAutoNum type="arabicPeriod"/>
            </a:pPr>
            <a:r>
              <a:rPr lang="en-US" sz="2800" dirty="0">
                <a:solidFill>
                  <a:schemeClr val="tx1">
                    <a:lumMod val="95000"/>
                    <a:lumOff val="5000"/>
                  </a:schemeClr>
                </a:solidFill>
              </a:rPr>
              <a:t>Conclusion</a:t>
            </a:r>
          </a:p>
          <a:p>
            <a:pPr marL="457200" indent="-457200">
              <a:buClr>
                <a:schemeClr val="accent1">
                  <a:lumMod val="50000"/>
                </a:schemeClr>
              </a:buClr>
              <a:buFont typeface="+mj-lt"/>
              <a:buAutoNum type="arabicPeriod"/>
            </a:pPr>
            <a:r>
              <a:rPr lang="en-US" sz="2800" dirty="0">
                <a:solidFill>
                  <a:schemeClr val="tx1">
                    <a:lumMod val="95000"/>
                    <a:lumOff val="5000"/>
                  </a:schemeClr>
                </a:solidFill>
              </a:rPr>
              <a:t>Bibliography</a:t>
            </a:r>
          </a:p>
          <a:p>
            <a:pPr marL="457200" indent="-457200">
              <a:buFont typeface="+mj-lt"/>
              <a:buAutoNum type="arabicPeriod"/>
            </a:pPr>
            <a:endParaRPr lang="en-US" dirty="0">
              <a:solidFill>
                <a:schemeClr val="tx1">
                  <a:lumMod val="95000"/>
                  <a:lumOff val="5000"/>
                </a:schemeClr>
              </a:solidFill>
            </a:endParaRPr>
          </a:p>
        </p:txBody>
      </p:sp>
    </p:spTree>
    <p:extLst>
      <p:ext uri="{BB962C8B-B14F-4D97-AF65-F5344CB8AC3E}">
        <p14:creationId xmlns:p14="http://schemas.microsoft.com/office/powerpoint/2010/main" val="391252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a:xfrm>
            <a:off x="1096994" y="286604"/>
            <a:ext cx="10055781" cy="1450757"/>
          </a:xfrm>
        </p:spPr>
        <p:txBody>
          <a:bodyPr>
            <a:normAutofit/>
          </a:bodyPr>
          <a:lstStyle/>
          <a:p>
            <a:r>
              <a:rPr lang="en-US"/>
              <a:t>Introduction</a:t>
            </a:r>
            <a:endParaRPr lang="en-US" dirty="0"/>
          </a:p>
        </p:txBody>
      </p:sp>
      <p:sp>
        <p:nvSpPr>
          <p:cNvPr id="11" name="Content Placeholder 10">
            <a:extLst>
              <a:ext uri="{FF2B5EF4-FFF2-40B4-BE49-F238E27FC236}">
                <a16:creationId xmlns:a16="http://schemas.microsoft.com/office/drawing/2014/main" id="{F23F5828-4A29-42AD-A821-29D97957B3E7}"/>
              </a:ext>
            </a:extLst>
          </p:cNvPr>
          <p:cNvSpPr>
            <a:spLocks noGrp="1"/>
          </p:cNvSpPr>
          <p:nvPr>
            <p:ph idx="1"/>
          </p:nvPr>
        </p:nvSpPr>
        <p:spPr>
          <a:xfrm>
            <a:off x="1096994" y="1845734"/>
            <a:ext cx="9950418" cy="4555066"/>
          </a:xfrm>
        </p:spPr>
        <p:txBody>
          <a:bodyPr>
            <a:normAutofit/>
          </a:bodyPr>
          <a:lstStyle/>
          <a:p>
            <a:r>
              <a:rPr lang="en-US" sz="2400" dirty="0"/>
              <a:t>City of Montgomery Inspections Department:</a:t>
            </a:r>
          </a:p>
          <a:p>
            <a:pPr lvl="1">
              <a:buFont typeface="Wingdings" panose="05000000000000000000" pitchFamily="2" charset="2"/>
              <a:buChar char="§"/>
            </a:pPr>
            <a:r>
              <a:rPr lang="en-US" sz="2000" dirty="0"/>
              <a:t>Document and issue building permits for construction projects</a:t>
            </a:r>
          </a:p>
          <a:p>
            <a:pPr lvl="1">
              <a:buFont typeface="Wingdings" panose="05000000000000000000" pitchFamily="2" charset="2"/>
              <a:buChar char="§"/>
            </a:pPr>
            <a:r>
              <a:rPr lang="en-US" sz="2000" dirty="0"/>
              <a:t>To process applications employees enter long descriptions of project scope along with many other fields such as location, owner, estimated costs, permit types, zoning, etc. </a:t>
            </a:r>
          </a:p>
          <a:p>
            <a:pPr lvl="1">
              <a:buFont typeface="Wingdings" panose="05000000000000000000" pitchFamily="2" charset="2"/>
              <a:buChar char="§"/>
            </a:pPr>
            <a:r>
              <a:rPr lang="en-US" sz="2000" dirty="0"/>
              <a:t>Data entry is time consuming and diverts staff attention away from code enforcement and other tasks</a:t>
            </a:r>
          </a:p>
          <a:p>
            <a:endParaRPr lang="en-US" sz="2400" b="1" dirty="0"/>
          </a:p>
          <a:p>
            <a:r>
              <a:rPr lang="en-US" sz="2400" b="1" dirty="0"/>
              <a:t>Hypothesis: </a:t>
            </a:r>
          </a:p>
          <a:p>
            <a:r>
              <a:rPr lang="en-US" sz="2400" dirty="0"/>
              <a:t>The </a:t>
            </a:r>
            <a:r>
              <a:rPr lang="en-US" sz="2400" dirty="0" err="1"/>
              <a:t>UseType</a:t>
            </a:r>
            <a:r>
              <a:rPr lang="en-US" sz="2400" dirty="0"/>
              <a:t> field, and possibly others, could be automatically populated with better than average results using text recognition and machine learning algorithms.</a:t>
            </a:r>
          </a:p>
        </p:txBody>
      </p:sp>
    </p:spTree>
    <p:extLst>
      <p:ext uri="{BB962C8B-B14F-4D97-AF65-F5344CB8AC3E}">
        <p14:creationId xmlns:p14="http://schemas.microsoft.com/office/powerpoint/2010/main" val="27269547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normAutofit/>
          </a:bodyPr>
          <a:lstStyle/>
          <a:p>
            <a:r>
              <a:rPr lang="en-US" dirty="0"/>
              <a:t>Explanation of Data</a:t>
            </a:r>
          </a:p>
        </p:txBody>
      </p:sp>
      <p:sp>
        <p:nvSpPr>
          <p:cNvPr id="11" name="Content Placeholder 10">
            <a:extLst>
              <a:ext uri="{FF2B5EF4-FFF2-40B4-BE49-F238E27FC236}">
                <a16:creationId xmlns:a16="http://schemas.microsoft.com/office/drawing/2014/main" id="{F23F5828-4A29-42AD-A821-29D97957B3E7}"/>
              </a:ext>
            </a:extLst>
          </p:cNvPr>
          <p:cNvSpPr>
            <a:spLocks noGrp="1"/>
          </p:cNvSpPr>
          <p:nvPr>
            <p:ph idx="1"/>
          </p:nvPr>
        </p:nvSpPr>
        <p:spPr>
          <a:xfrm>
            <a:off x="1096994" y="1845734"/>
            <a:ext cx="10055781" cy="4555066"/>
          </a:xfrm>
        </p:spPr>
        <p:txBody>
          <a:bodyPr>
            <a:normAutofit/>
          </a:bodyPr>
          <a:lstStyle/>
          <a:p>
            <a:r>
              <a:rPr lang="en-US" b="1" dirty="0"/>
              <a:t>Data Source:</a:t>
            </a:r>
          </a:p>
          <a:p>
            <a:r>
              <a:rPr lang="en-US" u="sng" dirty="0">
                <a:hlinkClick r:id="rId3"/>
              </a:rPr>
              <a:t>https://data.montgomeryal.gov/Permits/Building-Permit-2014-Present-Download-/qvzc-ejq2</a:t>
            </a:r>
            <a:endParaRPr lang="en-US" u="sng" dirty="0"/>
          </a:p>
          <a:p>
            <a:endParaRPr lang="en-US" dirty="0"/>
          </a:p>
          <a:p>
            <a:r>
              <a:rPr lang="en-US" b="1" dirty="0"/>
              <a:t>Fields of Interest:</a:t>
            </a:r>
          </a:p>
          <a:p>
            <a:pPr>
              <a:buFont typeface="Wingdings" panose="05000000000000000000" pitchFamily="2" charset="2"/>
              <a:buChar char="§"/>
            </a:pPr>
            <a:r>
              <a:rPr lang="en-US" dirty="0"/>
              <a:t> Description – text field includes an explanation of the project’s scope</a:t>
            </a:r>
          </a:p>
          <a:p>
            <a:pPr>
              <a:buFont typeface="Wingdings" panose="05000000000000000000" pitchFamily="2" charset="2"/>
              <a:buChar char="§"/>
            </a:pPr>
            <a:r>
              <a:rPr lang="en-US" dirty="0"/>
              <a:t> </a:t>
            </a:r>
            <a:r>
              <a:rPr lang="en-US" dirty="0" err="1"/>
              <a:t>UseType</a:t>
            </a:r>
            <a:r>
              <a:rPr lang="en-US" dirty="0"/>
              <a:t> – categorical field ['Residential', 'Commercial’, 'Mixed Occupancy’]</a:t>
            </a:r>
          </a:p>
          <a:p>
            <a:pPr>
              <a:buFont typeface="Wingdings" panose="05000000000000000000" pitchFamily="2" charset="2"/>
              <a:buChar char="§"/>
            </a:pPr>
            <a:r>
              <a:rPr lang="en-US" dirty="0"/>
              <a:t> </a:t>
            </a:r>
            <a:r>
              <a:rPr lang="en-US" dirty="0" err="1"/>
              <a:t>JobType</a:t>
            </a:r>
            <a:r>
              <a:rPr lang="en-US" dirty="0"/>
              <a:t> – categorical field ['New', 'Existing', 'Alteration', 'Repair', 'Other', 'Addition’]</a:t>
            </a:r>
          </a:p>
          <a:p>
            <a:pPr>
              <a:buFont typeface="Wingdings" panose="05000000000000000000" pitchFamily="2" charset="2"/>
              <a:buChar char="§"/>
            </a:pPr>
            <a:r>
              <a:rPr lang="en-US" dirty="0"/>
              <a:t> Physical Location – latitude and longitude coordinates (-86.302972, 32.377624)</a:t>
            </a:r>
          </a:p>
          <a:p>
            <a:endParaRPr lang="en-US" dirty="0"/>
          </a:p>
        </p:txBody>
      </p:sp>
    </p:spTree>
    <p:extLst>
      <p:ext uri="{BB962C8B-B14F-4D97-AF65-F5344CB8AC3E}">
        <p14:creationId xmlns:p14="http://schemas.microsoft.com/office/powerpoint/2010/main" val="4166344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Exploratory Analysis</a:t>
            </a:r>
          </a:p>
        </p:txBody>
      </p:sp>
      <p:pic>
        <p:nvPicPr>
          <p:cNvPr id="21" name="Picture 20">
            <a:extLst>
              <a:ext uri="{FF2B5EF4-FFF2-40B4-BE49-F238E27FC236}">
                <a16:creationId xmlns:a16="http://schemas.microsoft.com/office/drawing/2014/main" id="{D4ACC6A0-962F-4F37-99BA-2CCCF16580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94" y="1905000"/>
            <a:ext cx="8534400" cy="4267200"/>
          </a:xfrm>
          <a:prstGeom prst="rect">
            <a:avLst/>
          </a:prstGeom>
        </p:spPr>
      </p:pic>
    </p:spTree>
    <p:extLst>
      <p:ext uri="{BB962C8B-B14F-4D97-AF65-F5344CB8AC3E}">
        <p14:creationId xmlns:p14="http://schemas.microsoft.com/office/powerpoint/2010/main" val="492284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Exploratory Analysis</a:t>
            </a:r>
          </a:p>
        </p:txBody>
      </p:sp>
      <p:pic>
        <p:nvPicPr>
          <p:cNvPr id="4" name="Picture 3">
            <a:extLst>
              <a:ext uri="{FF2B5EF4-FFF2-40B4-BE49-F238E27FC236}">
                <a16:creationId xmlns:a16="http://schemas.microsoft.com/office/drawing/2014/main" id="{AF757863-00C6-4075-B640-1737F5BC0C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94" y="1905000"/>
            <a:ext cx="8686800" cy="4343400"/>
          </a:xfrm>
          <a:prstGeom prst="rect">
            <a:avLst/>
          </a:prstGeom>
        </p:spPr>
      </p:pic>
    </p:spTree>
    <p:extLst>
      <p:ext uri="{BB962C8B-B14F-4D97-AF65-F5344CB8AC3E}">
        <p14:creationId xmlns:p14="http://schemas.microsoft.com/office/powerpoint/2010/main" val="1466362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Feature Engineering</a:t>
            </a:r>
          </a:p>
        </p:txBody>
      </p:sp>
      <p:sp>
        <p:nvSpPr>
          <p:cNvPr id="11" name="Content Placeholder 3">
            <a:extLst>
              <a:ext uri="{FF2B5EF4-FFF2-40B4-BE49-F238E27FC236}">
                <a16:creationId xmlns:a16="http://schemas.microsoft.com/office/drawing/2014/main" id="{DF01A0AE-220A-424D-B90E-8CFC14FA453D}"/>
              </a:ext>
            </a:extLst>
          </p:cNvPr>
          <p:cNvSpPr>
            <a:spLocks noGrp="1"/>
          </p:cNvSpPr>
          <p:nvPr>
            <p:ph idx="1"/>
          </p:nvPr>
        </p:nvSpPr>
        <p:spPr>
          <a:xfrm>
            <a:off x="1096995" y="1845734"/>
            <a:ext cx="10055780" cy="4402666"/>
          </a:xfrm>
        </p:spPr>
        <p:txBody>
          <a:bodyPr>
            <a:normAutofit/>
          </a:bodyPr>
          <a:lstStyle/>
          <a:p>
            <a:pPr>
              <a:buFont typeface="Wingdings" panose="05000000000000000000" pitchFamily="2" charset="2"/>
              <a:buChar char="§"/>
            </a:pPr>
            <a:r>
              <a:rPr lang="en-US" dirty="0"/>
              <a:t> </a:t>
            </a:r>
            <a:r>
              <a:rPr lang="en-US" dirty="0" err="1"/>
              <a:t>Wordcloud</a:t>
            </a:r>
            <a:r>
              <a:rPr lang="en-US" dirty="0"/>
              <a:t> Representation of Bag of Words Corpus</a:t>
            </a:r>
          </a:p>
          <a:p>
            <a:pPr>
              <a:buFont typeface="Wingdings" panose="05000000000000000000" pitchFamily="2" charset="2"/>
              <a:buChar char="§"/>
            </a:pPr>
            <a:endParaRPr lang="en-US" dirty="0"/>
          </a:p>
        </p:txBody>
      </p:sp>
      <p:pic>
        <p:nvPicPr>
          <p:cNvPr id="10" name="Picture 9">
            <a:extLst>
              <a:ext uri="{FF2B5EF4-FFF2-40B4-BE49-F238E27FC236}">
                <a16:creationId xmlns:a16="http://schemas.microsoft.com/office/drawing/2014/main" id="{20F811A8-D403-488B-9423-18D960034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2" y="2204640"/>
            <a:ext cx="7832710" cy="4043760"/>
          </a:xfrm>
          <a:prstGeom prst="rect">
            <a:avLst/>
          </a:prstGeom>
        </p:spPr>
      </p:pic>
    </p:spTree>
    <p:extLst>
      <p:ext uri="{BB962C8B-B14F-4D97-AF65-F5344CB8AC3E}">
        <p14:creationId xmlns:p14="http://schemas.microsoft.com/office/powerpoint/2010/main" val="2806270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Feature Engineering</a:t>
            </a:r>
          </a:p>
        </p:txBody>
      </p:sp>
      <p:pic>
        <p:nvPicPr>
          <p:cNvPr id="8" name="Picture 7">
            <a:extLst>
              <a:ext uri="{FF2B5EF4-FFF2-40B4-BE49-F238E27FC236}">
                <a16:creationId xmlns:a16="http://schemas.microsoft.com/office/drawing/2014/main" id="{C80A2574-D75C-4000-B211-C17392CC7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12" y="2362200"/>
            <a:ext cx="7187975" cy="3721774"/>
          </a:xfrm>
          <a:prstGeom prst="rect">
            <a:avLst/>
          </a:prstGeom>
        </p:spPr>
      </p:pic>
      <p:sp>
        <p:nvSpPr>
          <p:cNvPr id="11" name="Content Placeholder 3">
            <a:extLst>
              <a:ext uri="{FF2B5EF4-FFF2-40B4-BE49-F238E27FC236}">
                <a16:creationId xmlns:a16="http://schemas.microsoft.com/office/drawing/2014/main" id="{DF01A0AE-220A-424D-B90E-8CFC14FA453D}"/>
              </a:ext>
            </a:extLst>
          </p:cNvPr>
          <p:cNvSpPr>
            <a:spLocks noGrp="1"/>
          </p:cNvSpPr>
          <p:nvPr>
            <p:ph idx="1"/>
          </p:nvPr>
        </p:nvSpPr>
        <p:spPr>
          <a:xfrm>
            <a:off x="1096995" y="1845734"/>
            <a:ext cx="10055780" cy="4402666"/>
          </a:xfrm>
        </p:spPr>
        <p:txBody>
          <a:bodyPr>
            <a:normAutofit/>
          </a:bodyPr>
          <a:lstStyle/>
          <a:p>
            <a:pPr>
              <a:buFont typeface="Wingdings" panose="05000000000000000000" pitchFamily="2" charset="2"/>
              <a:buChar char="§"/>
            </a:pPr>
            <a:r>
              <a:rPr lang="en-US" dirty="0"/>
              <a:t> Comparison of Text Transformations and Accuracy using Logistic Regression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82335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Model Benchmarking</a:t>
            </a:r>
          </a:p>
        </p:txBody>
      </p:sp>
      <p:sp>
        <p:nvSpPr>
          <p:cNvPr id="4" name="Content Placeholder 3">
            <a:extLst>
              <a:ext uri="{FF2B5EF4-FFF2-40B4-BE49-F238E27FC236}">
                <a16:creationId xmlns:a16="http://schemas.microsoft.com/office/drawing/2014/main" id="{7B9C2B0B-B24F-478B-8C8F-0CF59677964E}"/>
              </a:ext>
            </a:extLst>
          </p:cNvPr>
          <p:cNvSpPr>
            <a:spLocks noGrp="1"/>
          </p:cNvSpPr>
          <p:nvPr>
            <p:ph idx="1"/>
          </p:nvPr>
        </p:nvSpPr>
        <p:spPr>
          <a:xfrm>
            <a:off x="1096995" y="1845734"/>
            <a:ext cx="10055780" cy="4402666"/>
          </a:xfrm>
        </p:spPr>
        <p:txBody>
          <a:bodyPr>
            <a:normAutofit/>
          </a:bodyPr>
          <a:lstStyle/>
          <a:p>
            <a:pPr>
              <a:buFont typeface="Wingdings" panose="05000000000000000000" pitchFamily="2" charset="2"/>
              <a:buChar char="§"/>
            </a:pPr>
            <a:r>
              <a:rPr lang="en-US" dirty="0"/>
              <a:t> Logistic Regression</a:t>
            </a:r>
          </a:p>
          <a:p>
            <a:pPr>
              <a:buFont typeface="Wingdings" panose="05000000000000000000" pitchFamily="2" charset="2"/>
              <a:buChar char="§"/>
            </a:pPr>
            <a:endParaRPr lang="en-US" dirty="0"/>
          </a:p>
        </p:txBody>
      </p:sp>
      <p:pic>
        <p:nvPicPr>
          <p:cNvPr id="23" name="Picture 22">
            <a:extLst>
              <a:ext uri="{FF2B5EF4-FFF2-40B4-BE49-F238E27FC236}">
                <a16:creationId xmlns:a16="http://schemas.microsoft.com/office/drawing/2014/main" id="{972D92D6-CFDE-404A-96D8-583FA2B95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 y="2362200"/>
            <a:ext cx="5496256" cy="3655590"/>
          </a:xfrm>
          <a:prstGeom prst="rect">
            <a:avLst/>
          </a:prstGeom>
        </p:spPr>
      </p:pic>
      <p:pic>
        <p:nvPicPr>
          <p:cNvPr id="25" name="Picture 24">
            <a:extLst>
              <a:ext uri="{FF2B5EF4-FFF2-40B4-BE49-F238E27FC236}">
                <a16:creationId xmlns:a16="http://schemas.microsoft.com/office/drawing/2014/main" id="{9CF831C3-49F2-44BA-BD92-844241594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9612" y="2345601"/>
            <a:ext cx="5715000" cy="3759670"/>
          </a:xfrm>
          <a:prstGeom prst="rect">
            <a:avLst/>
          </a:prstGeom>
        </p:spPr>
      </p:pic>
    </p:spTree>
    <p:extLst>
      <p:ext uri="{BB962C8B-B14F-4D97-AF65-F5344CB8AC3E}">
        <p14:creationId xmlns:p14="http://schemas.microsoft.com/office/powerpoint/2010/main" val="385155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809</TotalTime>
  <Words>714</Words>
  <Application>Microsoft Office PowerPoint</Application>
  <PresentationFormat>Custom</PresentationFormat>
  <Paragraphs>58</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Gothic</vt:lpstr>
      <vt:lpstr>Wingdings</vt:lpstr>
      <vt:lpstr>Retrospect</vt:lpstr>
      <vt:lpstr>Automating Workflows  for the City of Montgomery</vt:lpstr>
      <vt:lpstr>Contents</vt:lpstr>
      <vt:lpstr>Introduction</vt:lpstr>
      <vt:lpstr>Explanation of Data</vt:lpstr>
      <vt:lpstr>Exploratory Analysis</vt:lpstr>
      <vt:lpstr>Exploratory Analysis</vt:lpstr>
      <vt:lpstr>Feature Engineering</vt:lpstr>
      <vt:lpstr>Feature Engineering</vt:lpstr>
      <vt:lpstr>Model Benchmarking</vt:lpstr>
      <vt:lpstr>Model Benchmarking</vt:lpstr>
      <vt:lpstr>Model Benchmarking</vt:lpstr>
      <vt:lpstr>Summary</vt:lpstr>
      <vt:lpstr>Conclusion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Ideas</dc:title>
  <dc:creator>Walden, Brannon [USA]</dc:creator>
  <cp:lastModifiedBy>Walden, Brannon [USA]</cp:lastModifiedBy>
  <cp:revision>36</cp:revision>
  <dcterms:created xsi:type="dcterms:W3CDTF">2018-04-30T13:26:57Z</dcterms:created>
  <dcterms:modified xsi:type="dcterms:W3CDTF">2018-06-18T02:05:06Z</dcterms:modified>
</cp:coreProperties>
</file>