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0" r:id="rId3"/>
    <p:sldId id="261" r:id="rId4"/>
    <p:sldId id="264" r:id="rId5"/>
    <p:sldId id="269" r:id="rId6"/>
    <p:sldId id="279" r:id="rId7"/>
    <p:sldId id="280" r:id="rId8"/>
    <p:sldId id="273" r:id="rId9"/>
    <p:sldId id="276" r:id="rId10"/>
    <p:sldId id="266" r:id="rId11"/>
    <p:sldId id="277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6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>
      <p:cViewPr>
        <p:scale>
          <a:sx n="75" d="100"/>
          <a:sy n="75" d="100"/>
        </p:scale>
        <p:origin x="456" y="54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6/20/2018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6/20/2018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0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7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5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35"/>
            <a:ext cx="4936474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9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4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6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3B9B9059-F1D6-41D0-95CF-D21CAA096B3A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tIns="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6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3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hyperlink" Target="https://data.montgomeryal.gov/Permits/Building-Permit-2014-Present-Download-/qvzc-ejq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Automating Workflows </a:t>
            </a:r>
            <a:br>
              <a:rPr lang="en-US" sz="5400" dirty="0"/>
            </a:br>
            <a:r>
              <a:rPr lang="en-US" sz="5400" dirty="0"/>
              <a:t>for the City of Montgomery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Brannon Walden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1D407-3BB4-4FC2-8E13-620C012ABE44}"/>
              </a:ext>
            </a:extLst>
          </p:cNvPr>
          <p:cNvSpPr txBox="1"/>
          <p:nvPr/>
        </p:nvSpPr>
        <p:spPr>
          <a:xfrm>
            <a:off x="6094412" y="6450568"/>
            <a:ext cx="586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Science Fundamentals | June 2018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6F3EB-D283-4CC8-9477-A6916507D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2133600"/>
            <a:ext cx="2589518" cy="258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096994" y="286605"/>
            <a:ext cx="10055781" cy="70399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Conclusions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29C99C2-14D5-4230-9622-20451CDA3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181329"/>
              </p:ext>
            </p:extLst>
          </p:nvPr>
        </p:nvGraphicFramePr>
        <p:xfrm>
          <a:off x="227012" y="990601"/>
          <a:ext cx="11430000" cy="5229917"/>
        </p:xfrm>
        <a:graphic>
          <a:graphicData uri="http://schemas.openxmlformats.org/drawingml/2006/table">
            <a:tbl>
              <a:tblPr firstRow="1" firstCol="1">
                <a:tableStyleId>{D03447BB-5D67-496B-8E87-E561075AD55C}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35549671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7659373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1947714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556464200"/>
                    </a:ext>
                  </a:extLst>
                </a:gridCol>
              </a:tblGrid>
              <a:tr h="514242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Random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Multilayer Perceptron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550693"/>
                  </a:ext>
                </a:extLst>
              </a:tr>
              <a:tr h="509232">
                <a:tc>
                  <a:txBody>
                    <a:bodyPr/>
                    <a:lstStyle/>
                    <a:p>
                      <a:r>
                        <a:rPr lang="en-US" b="0" dirty="0"/>
                        <a:t>Test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99.34%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97.97%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99.34%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77546"/>
                  </a:ext>
                </a:extLst>
              </a:tr>
              <a:tr h="493502">
                <a:tc>
                  <a:txBody>
                    <a:bodyPr/>
                    <a:lstStyle/>
                    <a:p>
                      <a:r>
                        <a:rPr lang="en-US" b="0" dirty="0"/>
                        <a:t>Validation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97.72%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97.71%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98.47%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0548757"/>
                  </a:ext>
                </a:extLst>
              </a:tr>
              <a:tr h="3436023">
                <a:tc>
                  <a:txBody>
                    <a:bodyPr/>
                    <a:lstStyle/>
                    <a:p>
                      <a:r>
                        <a:rPr lang="en-US" b="0" dirty="0"/>
                        <a:t>Confusion Matrix of model on validation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821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EFB238C-A5BE-4046-AAA1-02F2FD51C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1"/>
          <a:stretch/>
        </p:blipFill>
        <p:spPr>
          <a:xfrm>
            <a:off x="1449027" y="2815186"/>
            <a:ext cx="3234723" cy="3253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29DFF-D62C-4309-BD1D-0212124BB4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5"/>
          <a:stretch/>
        </p:blipFill>
        <p:spPr>
          <a:xfrm>
            <a:off x="8380412" y="2815187"/>
            <a:ext cx="3240292" cy="3240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A8ECF4-2CCA-4753-BBE9-FD08EF58AC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3"/>
          <a:stretch/>
        </p:blipFill>
        <p:spPr>
          <a:xfrm>
            <a:off x="4903637" y="2815186"/>
            <a:ext cx="3320388" cy="32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F0878632-7320-4F2E-9F7A-CE64AAD9EA82}"/>
              </a:ext>
            </a:extLst>
          </p:cNvPr>
          <p:cNvSpPr txBox="1">
            <a:spLocks/>
          </p:cNvSpPr>
          <p:nvPr/>
        </p:nvSpPr>
        <p:spPr>
          <a:xfrm>
            <a:off x="1217612" y="2133600"/>
            <a:ext cx="10055781" cy="38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9129A-A081-41CA-B954-73D7FE4E0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5" y="1845734"/>
            <a:ext cx="100557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Data Source: </a:t>
            </a:r>
            <a:r>
              <a:rPr lang="en-US" sz="1400" u="sng" dirty="0">
                <a:hlinkClick r:id="rId2"/>
              </a:rPr>
              <a:t>https://data.montgomeryal.gov/Permits/Building-Permit-2014-Present-Download-/qvzc-ejq2</a:t>
            </a:r>
            <a:endParaRPr lang="en-US" sz="1400" u="sng" dirty="0"/>
          </a:p>
          <a:p>
            <a:pPr marL="0" indent="0">
              <a:buNone/>
            </a:pPr>
            <a:r>
              <a:rPr lang="en-US" sz="1400" u="sng" dirty="0">
                <a:hlinkClick r:id="rId3"/>
              </a:rPr>
              <a:t>https://scikit-learn.org</a:t>
            </a:r>
            <a:endParaRPr lang="en-US" sz="1400" u="sng" dirty="0"/>
          </a:p>
          <a:p>
            <a:pPr marL="0" indent="0">
              <a:buNone/>
            </a:pPr>
            <a:r>
              <a:rPr lang="en-US" sz="1400" u="sng" dirty="0"/>
              <a:t>https://machinelearningmastery.com</a:t>
            </a:r>
          </a:p>
        </p:txBody>
      </p:sp>
    </p:spTree>
    <p:extLst>
      <p:ext uri="{BB962C8B-B14F-4D97-AF65-F5344CB8AC3E}">
        <p14:creationId xmlns:p14="http://schemas.microsoft.com/office/powerpoint/2010/main" val="14161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DA7284-0A15-402E-A7EC-24897E7387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 b="7658"/>
          <a:stretch/>
        </p:blipFill>
        <p:spPr>
          <a:xfrm>
            <a:off x="0" y="457200"/>
            <a:ext cx="12188825" cy="56059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11CABA-0381-416E-884E-9CD2405082E9}"/>
              </a:ext>
            </a:extLst>
          </p:cNvPr>
          <p:cNvSpPr/>
          <p:nvPr/>
        </p:nvSpPr>
        <p:spPr>
          <a:xfrm>
            <a:off x="227012" y="754742"/>
            <a:ext cx="3657600" cy="4267201"/>
          </a:xfrm>
          <a:prstGeom prst="rect">
            <a:avLst/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9411" y="449943"/>
            <a:ext cx="9906001" cy="12121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1812" y="1810887"/>
            <a:ext cx="9067801" cy="411480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Explanation of Data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 Engineering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 Analysis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 Summary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Bibliography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3F5828-4A29-42AD-A821-29D97957B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57" y="2133600"/>
            <a:ext cx="9950418" cy="3810000"/>
          </a:xfrm>
        </p:spPr>
        <p:txBody>
          <a:bodyPr>
            <a:normAutofit/>
          </a:bodyPr>
          <a:lstStyle/>
          <a:p>
            <a:r>
              <a:rPr lang="en-US" sz="2400" dirty="0"/>
              <a:t>The City of Montgomery Inspections Department: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Issues building permits for construction projects.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Documents permit applications by entering long descriptions of the projects scope along with many other fields such as location, owner, estimated costs, permit types, zoning, etc.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Data entry is time consuming and diverts staff attention away from code enforcement and other tasks.</a:t>
            </a:r>
            <a:endParaRPr lang="en-US" sz="2400" b="1" dirty="0"/>
          </a:p>
          <a:p>
            <a:r>
              <a:rPr lang="en-US" sz="2400" b="1" dirty="0"/>
              <a:t>Hypothesis: </a:t>
            </a:r>
          </a:p>
          <a:p>
            <a:r>
              <a:rPr lang="en-US" sz="2400" dirty="0"/>
              <a:t>The Use Type field, and possibly Job Type, could be automagically populated without human input and with better than average results using natural language processing and machine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72695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Data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E35C0AC-53DE-4729-866B-A0F948253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057400"/>
            <a:ext cx="8045450" cy="402272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C2CB29-7387-477A-89FC-05D43D6B5D98}"/>
              </a:ext>
            </a:extLst>
          </p:cNvPr>
          <p:cNvSpPr txBox="1"/>
          <p:nvPr/>
        </p:nvSpPr>
        <p:spPr>
          <a:xfrm>
            <a:off x="9171575" y="2286000"/>
            <a:ext cx="198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removing Mixed Occupancy values, which are rare occurrences, the Use Type field looks good for binary classification.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BCE94-4BE8-4039-A460-03A68C323A15}"/>
              </a:ext>
            </a:extLst>
          </p:cNvPr>
          <p:cNvSpPr txBox="1"/>
          <p:nvPr/>
        </p:nvSpPr>
        <p:spPr>
          <a:xfrm>
            <a:off x="9171574" y="4770114"/>
            <a:ext cx="256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Baseline metrics: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Commercial	40.64%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Residential	59.34%</a:t>
            </a:r>
          </a:p>
        </p:txBody>
      </p:sp>
    </p:spTree>
    <p:extLst>
      <p:ext uri="{BB962C8B-B14F-4D97-AF65-F5344CB8AC3E}">
        <p14:creationId xmlns:p14="http://schemas.microsoft.com/office/powerpoint/2010/main" val="49228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709AB-6BE8-4972-9358-FC6ADDCBD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20" y="2133600"/>
            <a:ext cx="7505535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E00F7C-2998-4184-AC7F-CBB03DF32AB1}"/>
              </a:ext>
            </a:extLst>
          </p:cNvPr>
          <p:cNvSpPr txBox="1"/>
          <p:nvPr/>
        </p:nvSpPr>
        <p:spPr>
          <a:xfrm>
            <a:off x="9171574" y="2667000"/>
            <a:ext cx="21044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Description Field was converted to a Bag of Words Corpus and initially analyzed with logistic regression.</a:t>
            </a:r>
          </a:p>
          <a:p>
            <a:endParaRPr lang="en-US" dirty="0"/>
          </a:p>
          <a:p>
            <a:r>
              <a:rPr lang="en-US" dirty="0"/>
              <a:t>The results indicated a </a:t>
            </a:r>
            <a:r>
              <a:rPr lang="en-US" dirty="0" err="1"/>
              <a:t>tf-idf</a:t>
            </a:r>
            <a:r>
              <a:rPr lang="en-US" dirty="0"/>
              <a:t> representation was the top performer.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C2B0B-B24F-478B-8C8F-0CF59677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5" y="1845734"/>
            <a:ext cx="10055780" cy="4402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Logistic Regression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72D92D6-CFDE-404A-96D8-583FA2B95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2438400"/>
            <a:ext cx="4915007" cy="32689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CF831C3-49F2-44BA-BD92-844241594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52" y="2438400"/>
            <a:ext cx="5110618" cy="33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6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C2B0B-B24F-478B-8C8F-0CF59677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5" y="1845734"/>
            <a:ext cx="10055780" cy="4402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Logistic Regression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7CCC4-415E-4857-97DD-28821C76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50" y="2738479"/>
            <a:ext cx="5791200" cy="2989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94E6F9-A29D-4921-9435-00DFC3781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06" y="2218358"/>
            <a:ext cx="4030042" cy="403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6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Benchmarking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C2B0B-B24F-478B-8C8F-0CF59677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5" y="1845734"/>
            <a:ext cx="10055780" cy="4402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Random Forest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95533B-89F4-4B68-A4D0-D38FD13E1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98" y="2303908"/>
            <a:ext cx="5656913" cy="3762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CDD02B-4325-40E5-8BD8-7161FB8E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3" y="2176022"/>
            <a:ext cx="4045100" cy="40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6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C2B0B-B24F-478B-8C8F-0CF59677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5" y="1845734"/>
            <a:ext cx="10055780" cy="4402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Multilayer Perceptron outperforms Random Forest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409EE-ACFD-4D7E-993A-BD9E8D7B1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85" y="2241878"/>
            <a:ext cx="5933093" cy="39031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E1FBD-6884-4C67-9DD6-534288B44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07" y="2143605"/>
            <a:ext cx="4143521" cy="41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8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2079</TotalTime>
  <Words>264</Words>
  <Application>Microsoft Office PowerPoint</Application>
  <PresentationFormat>Custom</PresentationFormat>
  <Paragraphs>56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Century Gothic</vt:lpstr>
      <vt:lpstr>Wingdings</vt:lpstr>
      <vt:lpstr>Retrospect</vt:lpstr>
      <vt:lpstr>Automating Workflows  for the City of Montgomery</vt:lpstr>
      <vt:lpstr>Contents</vt:lpstr>
      <vt:lpstr>Introduction</vt:lpstr>
      <vt:lpstr>Explanation of Data</vt:lpstr>
      <vt:lpstr>Feature Engineering</vt:lpstr>
      <vt:lpstr>Model Analysis</vt:lpstr>
      <vt:lpstr>Model Analysis</vt:lpstr>
      <vt:lpstr>Model Benchmarking</vt:lpstr>
      <vt:lpstr>Model Summary</vt:lpstr>
      <vt:lpstr>Model Conclusions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Ideas</dc:title>
  <dc:creator>Walden, Brannon [USA]</dc:creator>
  <cp:lastModifiedBy>Walden, Brannon [USA]</cp:lastModifiedBy>
  <cp:revision>63</cp:revision>
  <dcterms:created xsi:type="dcterms:W3CDTF">2018-04-30T13:26:57Z</dcterms:created>
  <dcterms:modified xsi:type="dcterms:W3CDTF">2018-06-21T01:46:10Z</dcterms:modified>
</cp:coreProperties>
</file>