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4" r:id="rId5"/>
    <p:sldId id="269" r:id="rId6"/>
    <p:sldId id="279" r:id="rId7"/>
    <p:sldId id="280" r:id="rId8"/>
    <p:sldId id="273" r:id="rId9"/>
    <p:sldId id="276" r:id="rId10"/>
    <p:sldId id="266" r:id="rId11"/>
    <p:sldId id="281" r:id="rId12"/>
    <p:sldId id="282" r:id="rId13"/>
    <p:sldId id="277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4" userDrawn="1">
          <p15:clr>
            <a:srgbClr val="A4A3A4"/>
          </p15:clr>
        </p15:guide>
        <p15:guide id="3" orient="horz" pos="4144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orient="horz" pos="1136" userDrawn="1">
          <p15:clr>
            <a:srgbClr val="A4A3A4"/>
          </p15:clr>
        </p15:guide>
        <p15:guide id="6" pos="3839" userDrawn="1">
          <p15:clr>
            <a:srgbClr val="A4A3A4"/>
          </p15:clr>
        </p15:guide>
        <p15:guide id="7" pos="191" userDrawn="1">
          <p15:clr>
            <a:srgbClr val="A4A3A4"/>
          </p15:clr>
        </p15:guide>
        <p15:guide id="8" pos="7486" userDrawn="1">
          <p15:clr>
            <a:srgbClr val="A4A3A4"/>
          </p15:clr>
        </p15:guide>
        <p15:guide id="9" pos="576" userDrawn="1">
          <p15:clr>
            <a:srgbClr val="A4A3A4"/>
          </p15:clr>
        </p15:guide>
        <p15:guide id="10" pos="71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orient="horz" pos="304"/>
        <p:guide orient="horz" pos="4144"/>
        <p:guide orient="horz" pos="3952"/>
        <p:guide orient="horz" pos="1136"/>
        <p:guide pos="3839"/>
        <p:guide pos="191"/>
        <p:guide pos="7486"/>
        <p:guide pos="576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6/21/2018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6/21/2018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4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4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EC53-F507-411E-9ADC-FBCFECE09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8882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1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2302"/>
            <a:ext cx="262821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2302"/>
            <a:ext cx="7732286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7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0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4" y="1845735"/>
            <a:ext cx="4936474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5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4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6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5" y="5074920"/>
            <a:ext cx="10111011" cy="822960"/>
          </a:xfrm>
        </p:spPr>
        <p:txBody>
          <a:bodyPr tIns="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4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9B9059-F1D6-41D0-95CF-D21CAA096B3A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FD5434-F838-4DD4-A17B-1CB1A1850D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generalassemb.ly/bdub595217/project-final" TargetMode="External"/><Relationship Id="rId2" Type="http://schemas.openxmlformats.org/officeDocument/2006/relationships/hyperlink" Target="https://data.montgomeryal.gov/Permits/Building-Permit-2014-Present-Download-/qvzc-ejq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chinelearningmastery.com/" TargetMode="External"/><Relationship Id="rId4" Type="http://schemas.openxmlformats.org/officeDocument/2006/relationships/hyperlink" Target="https://scikit-learn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Automating Workflows </a:t>
            </a:r>
            <a:br>
              <a:rPr lang="en-US" sz="5400" dirty="0"/>
            </a:br>
            <a:r>
              <a:rPr lang="en-US" sz="5400" dirty="0"/>
              <a:t>for the City of Montgomery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Brannon Walden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D407-3BB4-4FC2-8E13-620C012ABE44}"/>
              </a:ext>
            </a:extLst>
          </p:cNvPr>
          <p:cNvSpPr txBox="1"/>
          <p:nvPr/>
        </p:nvSpPr>
        <p:spPr>
          <a:xfrm>
            <a:off x="6094412" y="6450568"/>
            <a:ext cx="586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Data Science Fundamentals | June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6F3EB-D283-4CC8-9477-A6916507D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2133600"/>
            <a:ext cx="2589518" cy="25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70399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Summary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29C99C2-14D5-4230-9622-20451CDA3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849596"/>
              </p:ext>
            </p:extLst>
          </p:nvPr>
        </p:nvGraphicFramePr>
        <p:xfrm>
          <a:off x="227012" y="990601"/>
          <a:ext cx="11430000" cy="5229917"/>
        </p:xfrm>
        <a:graphic>
          <a:graphicData uri="http://schemas.openxmlformats.org/drawingml/2006/table">
            <a:tbl>
              <a:tblPr firstRow="1" firstCol="1">
                <a:tableStyleId>{125E5076-3810-47DD-B79F-674D7AD40C01}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5549671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76593739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1947714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56464200"/>
                    </a:ext>
                  </a:extLst>
                </a:gridCol>
              </a:tblGrid>
              <a:tr h="514242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Multilayer Perceptron</a:t>
                      </a:r>
                      <a:endParaRPr lang="en-US" b="1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50693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99.34%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99.34%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7546"/>
                  </a:ext>
                </a:extLst>
              </a:tr>
              <a:tr h="493502"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97.71%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97.71%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98.47%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48757"/>
                  </a:ext>
                </a:extLst>
              </a:tr>
              <a:tr h="3436023">
                <a:tc>
                  <a:txBody>
                    <a:bodyPr/>
                    <a:lstStyle/>
                    <a:p>
                      <a:r>
                        <a:rPr lang="en-US" dirty="0"/>
                        <a:t>Confusion Matrix of model on validation set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88821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A88D06C-6540-4537-8A47-43F29753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"/>
          <a:stretch/>
        </p:blipFill>
        <p:spPr>
          <a:xfrm>
            <a:off x="5027612" y="3057241"/>
            <a:ext cx="2993882" cy="2962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C9A09-FDFF-4706-A492-8B958332A3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/>
          <a:stretch/>
        </p:blipFill>
        <p:spPr>
          <a:xfrm>
            <a:off x="8456612" y="3048000"/>
            <a:ext cx="3038347" cy="2962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FFA37-596F-4A67-A870-755AF26B53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/>
          <a:stretch/>
        </p:blipFill>
        <p:spPr>
          <a:xfrm>
            <a:off x="1608187" y="3066482"/>
            <a:ext cx="2984307" cy="29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02EF-3F3C-4858-AAA7-A684D8EA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1FDC3-6595-4B2E-AA5F-73AE50864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"/>
          <a:stretch/>
        </p:blipFill>
        <p:spPr>
          <a:xfrm>
            <a:off x="5907865" y="2494898"/>
            <a:ext cx="4038600" cy="3625018"/>
          </a:xfrm>
          <a:prstGeom prst="rect">
            <a:avLst/>
          </a:prstGeom>
        </p:spPr>
      </p:pic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6666484A-2572-4969-A490-53427596612D}"/>
              </a:ext>
            </a:extLst>
          </p:cNvPr>
          <p:cNvSpPr>
            <a:spLocks noGrp="1"/>
          </p:cNvSpPr>
          <p:nvPr/>
        </p:nvSpPr>
        <p:spPr>
          <a:xfrm>
            <a:off x="1133506" y="1893334"/>
            <a:ext cx="8923306" cy="4455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Logistic Regression Multiclass Classification | Initial Test Accuracy: 86.04%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5F8B6-918F-4037-A508-20BD336D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326207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02EF-3F3C-4858-AAA7-A684D8EA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0DEE-3163-4E00-A2D3-59E2C07D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158752"/>
            <a:ext cx="4572000" cy="3937248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Continue to fine tune and evaluate models and </a:t>
            </a:r>
            <a:r>
              <a:rPr lang="en-US"/>
              <a:t>model performance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Simplify code and isolate each model into its own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Save models for quicker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Further develop models for Job Type multiclass classification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project proposal and deck for presentation to city stakeholders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Setup and meet with city stakeholders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93F08C-A172-4E32-961C-C65BD418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88" y="2158752"/>
            <a:ext cx="5079999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9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0878632-7320-4F2E-9F7A-CE64AAD9EA82}"/>
              </a:ext>
            </a:extLst>
          </p:cNvPr>
          <p:cNvSpPr txBox="1">
            <a:spLocks/>
          </p:cNvSpPr>
          <p:nvPr/>
        </p:nvSpPr>
        <p:spPr>
          <a:xfrm>
            <a:off x="1217612" y="2133600"/>
            <a:ext cx="10055781" cy="381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13" indent="-91413" algn="l" defTabSz="91412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393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75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583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408" indent="-182825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67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61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55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490" indent="-228531" algn="l" defTabSz="91412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9129A-A081-41CA-B954-73D7FE4E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2" y="2057400"/>
            <a:ext cx="92964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Data Source: </a:t>
            </a:r>
            <a:br>
              <a:rPr lang="en-US" sz="1400" b="1" dirty="0"/>
            </a:br>
            <a:r>
              <a:rPr lang="en-US" sz="1400" u="sng" dirty="0">
                <a:hlinkClick r:id="rId2"/>
              </a:rPr>
              <a:t>https://data.montgomeryal.gov/Permits/Building-Permit-2014-Present-Download-/qvzc-ejq2</a:t>
            </a:r>
            <a:endParaRPr lang="en-US" sz="1400" u="sng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Project Repository:</a:t>
            </a:r>
            <a:br>
              <a:rPr lang="en-US" sz="1400" b="1" dirty="0"/>
            </a:br>
            <a:r>
              <a:rPr lang="en-US" sz="1400" dirty="0">
                <a:hlinkClick r:id="rId3"/>
              </a:rPr>
              <a:t>https://git.generalassemb.ly/bdub595217/project-final</a:t>
            </a: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Other Sources:</a:t>
            </a:r>
            <a:br>
              <a:rPr lang="en-US" sz="1400" u="sng" dirty="0">
                <a:hlinkClick r:id="rId4"/>
              </a:rPr>
            </a:br>
            <a:r>
              <a:rPr lang="en-US" sz="1400" u="sng" dirty="0">
                <a:hlinkClick r:id="rId4"/>
              </a:rPr>
              <a:t>https://scikit-learn.org</a:t>
            </a:r>
            <a:endParaRPr lang="en-US" sz="1400" u="sng" dirty="0"/>
          </a:p>
          <a:p>
            <a:pPr marL="0" indent="0">
              <a:buNone/>
            </a:pPr>
            <a:r>
              <a:rPr lang="en-US" sz="1400" u="sng" dirty="0">
                <a:hlinkClick r:id="rId5"/>
              </a:rPr>
              <a:t>https://machinelearningmastery.com</a:t>
            </a: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Zheng, Alice, and Amanda </a:t>
            </a:r>
            <a:r>
              <a:rPr lang="en-US" sz="1400" dirty="0" err="1"/>
              <a:t>Casari</a:t>
            </a:r>
            <a:r>
              <a:rPr lang="en-US" sz="1400" dirty="0"/>
              <a:t>.  “Feature Engineering for Machine Learning: Principles and Techniques for Data Scientists.” O'Reilly, 2018.</a:t>
            </a:r>
          </a:p>
          <a:p>
            <a:pPr marL="0" indent="0">
              <a:buNone/>
            </a:pPr>
            <a:r>
              <a:rPr lang="en-US" sz="1400" dirty="0" err="1"/>
              <a:t>Géron</a:t>
            </a:r>
            <a:r>
              <a:rPr lang="en-US" sz="1400" dirty="0"/>
              <a:t>, </a:t>
            </a:r>
            <a:r>
              <a:rPr lang="en-US" sz="1400" dirty="0" err="1"/>
              <a:t>Aurélien</a:t>
            </a:r>
            <a:r>
              <a:rPr lang="en-US" sz="1400" dirty="0"/>
              <a:t>. “Hands-On Machine Learning with </a:t>
            </a:r>
            <a:r>
              <a:rPr lang="en-US" sz="1400" dirty="0" err="1"/>
              <a:t>Scikit</a:t>
            </a:r>
            <a:r>
              <a:rPr lang="en-US" sz="1400" dirty="0"/>
              <a:t>-Learn and </a:t>
            </a:r>
            <a:r>
              <a:rPr lang="en-US" sz="1400" dirty="0" err="1"/>
              <a:t>TensorFlow</a:t>
            </a:r>
            <a:r>
              <a:rPr lang="en-US" sz="1400" dirty="0"/>
              <a:t>.”  O'Reilly, 2017.</a:t>
            </a:r>
          </a:p>
        </p:txBody>
      </p:sp>
    </p:spTree>
    <p:extLst>
      <p:ext uri="{BB962C8B-B14F-4D97-AF65-F5344CB8AC3E}">
        <p14:creationId xmlns:p14="http://schemas.microsoft.com/office/powerpoint/2010/main" val="14161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A7284-0A15-402E-A7EC-24897E738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26" b="7658"/>
          <a:stretch/>
        </p:blipFill>
        <p:spPr>
          <a:xfrm>
            <a:off x="0" y="457200"/>
            <a:ext cx="12188825" cy="5605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11CABA-0381-416E-884E-9CD2405082E9}"/>
              </a:ext>
            </a:extLst>
          </p:cNvPr>
          <p:cNvSpPr/>
          <p:nvPr/>
        </p:nvSpPr>
        <p:spPr>
          <a:xfrm>
            <a:off x="227012" y="838200"/>
            <a:ext cx="3657600" cy="4724400"/>
          </a:xfrm>
          <a:prstGeom prst="rect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79411" y="449943"/>
            <a:ext cx="9906001" cy="1212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10887"/>
            <a:ext cx="9067801" cy="411480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Explanation of Data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Engineering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Analysis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Summary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Steps</a:t>
            </a:r>
          </a:p>
          <a:p>
            <a:pPr marL="457200" indent="-457200">
              <a:buClr>
                <a:schemeClr val="accent1">
                  <a:lumMod val="50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Appendix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2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23F5828-4A29-42AD-A821-29D97957B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57" y="2133600"/>
            <a:ext cx="9950418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The City of Montgomery Inspections Department: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Issues building permits for construction projects.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Documents permit applications by entering long descriptions of the projects scope along with many other fields such as location, owner, estimated costs, permit types, zoning, etc.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Data entry is time consuming and diverts staff attention away from code enforcement and other tasks.</a:t>
            </a:r>
            <a:endParaRPr lang="en-US" sz="2400" b="1" dirty="0"/>
          </a:p>
          <a:p>
            <a:r>
              <a:rPr lang="en-US" sz="2400" b="1" dirty="0"/>
              <a:t>Hypothesis: </a:t>
            </a:r>
          </a:p>
          <a:p>
            <a:r>
              <a:rPr lang="en-US" sz="2400" dirty="0"/>
              <a:t>The Use Type field, and possibly Job Type, could be automagically populated without human input and with better than average (&gt;52.81%) results using natural language processing and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695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Data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35C0AC-53DE-4729-866B-A0F94825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4" y="1981200"/>
            <a:ext cx="8045450" cy="4022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C2CB29-7387-477A-89FC-05D43D6B5D98}"/>
              </a:ext>
            </a:extLst>
          </p:cNvPr>
          <p:cNvSpPr txBox="1"/>
          <p:nvPr/>
        </p:nvSpPr>
        <p:spPr>
          <a:xfrm>
            <a:off x="8883086" y="2209800"/>
            <a:ext cx="2088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Mixed Occupancy values, which are rare occurrences, the Use Type field looks good for binary classification.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Baseline metric =</a:t>
            </a:r>
          </a:p>
          <a:p>
            <a:r>
              <a:rPr lang="en-US" dirty="0"/>
              <a:t>52.81% accuracy</a:t>
            </a:r>
          </a:p>
        </p:txBody>
      </p:sp>
    </p:spTree>
    <p:extLst>
      <p:ext uri="{BB962C8B-B14F-4D97-AF65-F5344CB8AC3E}">
        <p14:creationId xmlns:p14="http://schemas.microsoft.com/office/powerpoint/2010/main" val="4922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09AB-6BE8-4972-9358-FC6ADDCB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0" y="2133600"/>
            <a:ext cx="7505535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E00F7C-2998-4184-AC7F-CBB03DF32AB1}"/>
              </a:ext>
            </a:extLst>
          </p:cNvPr>
          <p:cNvSpPr txBox="1"/>
          <p:nvPr/>
        </p:nvSpPr>
        <p:spPr>
          <a:xfrm>
            <a:off x="8913812" y="2230040"/>
            <a:ext cx="2111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Description Field was converted to Bag of Words, l2 normalized and </a:t>
            </a:r>
            <a:r>
              <a:rPr lang="en-US" dirty="0" err="1"/>
              <a:t>tf-idf</a:t>
            </a:r>
            <a:r>
              <a:rPr lang="en-US" dirty="0"/>
              <a:t> representations and compared using logistic regression.</a:t>
            </a:r>
          </a:p>
          <a:p>
            <a:endParaRPr lang="en-US" dirty="0"/>
          </a:p>
          <a:p>
            <a:r>
              <a:rPr lang="en-US" dirty="0"/>
              <a:t>The results indicated the </a:t>
            </a:r>
            <a:r>
              <a:rPr lang="en-US" dirty="0" err="1"/>
              <a:t>tf-idf</a:t>
            </a:r>
            <a:r>
              <a:rPr lang="en-US" dirty="0"/>
              <a:t> representation as the top performer.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2D92D6-CFDE-404A-96D8-583FA2B95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324975"/>
            <a:ext cx="5569834" cy="3704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F831C3-49F2-44BA-BD92-844241594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2295820"/>
            <a:ext cx="579150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Logistic Regression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7CCC4-415E-4857-97DD-28821C76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0" y="2738479"/>
            <a:ext cx="5791200" cy="2989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E7BBF-39DE-4F7D-9433-081A65B2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57" y="2252178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95533B-89F4-4B68-A4D0-D38FD13E1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4" y="2233032"/>
            <a:ext cx="5763477" cy="3833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8609D-2E8A-43AD-AF35-1AB8166B1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/>
          <a:stretch/>
        </p:blipFill>
        <p:spPr>
          <a:xfrm>
            <a:off x="7008812" y="2025492"/>
            <a:ext cx="4067763" cy="40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2B0B-B24F-478B-8C8F-0CF59677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95" y="1845734"/>
            <a:ext cx="10055780" cy="4402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Multilayer Perceptron outperforms 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409EE-ACFD-4D7E-993A-BD9E8D7B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5" y="2241878"/>
            <a:ext cx="5933093" cy="3903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D4C50E-9C6D-4FBA-ACE3-A21545ECC0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8"/>
          <a:stretch/>
        </p:blipFill>
        <p:spPr>
          <a:xfrm>
            <a:off x="6856412" y="2133600"/>
            <a:ext cx="3975095" cy="393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2205</TotalTime>
  <Words>321</Words>
  <Application>Microsoft Office PowerPoint</Application>
  <PresentationFormat>Custom</PresentationFormat>
  <Paragraphs>71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Century Gothic</vt:lpstr>
      <vt:lpstr>Wingdings</vt:lpstr>
      <vt:lpstr>Retrospect</vt:lpstr>
      <vt:lpstr>Automating Workflows  for the City of Montgomery</vt:lpstr>
      <vt:lpstr>Contents</vt:lpstr>
      <vt:lpstr>Introduction</vt:lpstr>
      <vt:lpstr>Explanation of Data</vt:lpstr>
      <vt:lpstr>Feature Engineering</vt:lpstr>
      <vt:lpstr>Model Analysis</vt:lpstr>
      <vt:lpstr>Model Analysis</vt:lpstr>
      <vt:lpstr>Model Analysis</vt:lpstr>
      <vt:lpstr>Model Analysis</vt:lpstr>
      <vt:lpstr>Model Summary</vt:lpstr>
      <vt:lpstr>Next Steps</vt:lpstr>
      <vt:lpstr>Next Steps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Ideas</dc:title>
  <dc:creator>Walden, Brannon [USA]</dc:creator>
  <cp:lastModifiedBy>Walden, Brannon [USA]</cp:lastModifiedBy>
  <cp:revision>76</cp:revision>
  <dcterms:created xsi:type="dcterms:W3CDTF">2018-04-30T13:26:57Z</dcterms:created>
  <dcterms:modified xsi:type="dcterms:W3CDTF">2018-06-21T21:56:30Z</dcterms:modified>
</cp:coreProperties>
</file>