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63D"/>
    <a:srgbClr val="EEEFF7"/>
    <a:srgbClr val="94CDCE"/>
    <a:srgbClr val="455977"/>
    <a:srgbClr val="1C1D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varScale="1">
        <p:scale>
          <a:sx n="14" d="100"/>
          <a:sy n="14" d="100"/>
        </p:scale>
        <p:origin x="1204" y="12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403745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260276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409711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45830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249781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DCEFE4-7BE0-4864-874C-B8DA93E940DD}"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95208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DCEFE4-7BE0-4864-874C-B8DA93E940DD}" type="datetimeFigureOut">
              <a:rPr lang="en-US" smtClean="0"/>
              <a:t>11/23/2019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915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DCEFE4-7BE0-4864-874C-B8DA93E940DD}" type="datetimeFigureOut">
              <a:rPr lang="en-US" smtClean="0"/>
              <a:t>11/23/2019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74527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CEFE4-7BE0-4864-874C-B8DA93E940DD}" type="datetimeFigureOut">
              <a:rPr lang="en-US" smtClean="0"/>
              <a:t>11/23/2019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04809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A9DCEFE4-7BE0-4864-874C-B8DA93E940DD}"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06273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A9DCEFE4-7BE0-4864-874C-B8DA93E940DD}"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21110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9DCEFE4-7BE0-4864-874C-B8DA93E940DD}" type="datetimeFigureOut">
              <a:rPr lang="en-US" smtClean="0"/>
              <a:t>11/23/2019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AA15364-04DE-4905-8C3E-D12754CC8806}" type="slidenum">
              <a:rPr lang="en-US" smtClean="0"/>
              <a:t>‹#›</a:t>
            </a:fld>
            <a:endParaRPr lang="en-US"/>
          </a:p>
        </p:txBody>
      </p:sp>
    </p:spTree>
    <p:extLst>
      <p:ext uri="{BB962C8B-B14F-4D97-AF65-F5344CB8AC3E}">
        <p14:creationId xmlns:p14="http://schemas.microsoft.com/office/powerpoint/2010/main" val="32731498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49097" y="762000"/>
            <a:ext cx="26121363" cy="2590800"/>
          </a:xfrm>
        </p:spPr>
        <p:txBody>
          <a:bodyPr>
            <a:normAutofit lnSpcReduction="10000"/>
            <a:scene3d>
              <a:camera prst="orthographicFront"/>
              <a:lightRig rig="harsh" dir="t"/>
            </a:scene3d>
            <a:sp3d extrusionH="57150" prstMaterial="matte">
              <a:bevelT w="63500" h="12700" prst="angle"/>
              <a:contourClr>
                <a:schemeClr val="bg1">
                  <a:lumMod val="65000"/>
                </a:schemeClr>
              </a:contourClr>
            </a:sp3d>
          </a:bodyPr>
          <a:lstStyle/>
          <a:p>
            <a:r>
              <a:rPr lang="en-US" sz="19600" b="1" dirty="0">
                <a:ln/>
                <a:solidFill>
                  <a:srgbClr val="32363D"/>
                </a:solidFill>
                <a:latin typeface="Times New Roman" panose="02020603050405020304" pitchFamily="18" charset="0"/>
                <a:ea typeface="Gadugi" panose="020B0502040204020203" pitchFamily="34" charset="0"/>
                <a:cs typeface="Times New Roman" panose="02020603050405020304" pitchFamily="18" charset="0"/>
              </a:rPr>
              <a:t>Team 7 Mothership</a:t>
            </a:r>
          </a:p>
        </p:txBody>
      </p:sp>
      <p:sp>
        <p:nvSpPr>
          <p:cNvPr id="4" name="Subtitle 2"/>
          <p:cNvSpPr txBox="1">
            <a:spLocks/>
          </p:cNvSpPr>
          <p:nvPr/>
        </p:nvSpPr>
        <p:spPr>
          <a:xfrm>
            <a:off x="0" y="4267200"/>
            <a:ext cx="10287000" cy="5354748"/>
          </a:xfrm>
          <a:prstGeom prst="rect">
            <a:avLst/>
          </a:prstGeom>
          <a:ln>
            <a:solidFill>
              <a:schemeClr val="tx1"/>
            </a:solidFill>
          </a:ln>
        </p:spPr>
        <p:txBody>
          <a:bodyPr vert="horz" lIns="91440" tIns="45720" rIns="91440" bIns="45720" rtlCol="0">
            <a:normAutofit fontScale="92500"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t>Something about back ground of project</a:t>
            </a:r>
          </a:p>
          <a:p>
            <a:r>
              <a:rPr lang="en-US" sz="9600" dirty="0"/>
              <a:t>Veronica</a:t>
            </a:r>
          </a:p>
        </p:txBody>
      </p:sp>
      <p:sp>
        <p:nvSpPr>
          <p:cNvPr id="5" name="Subtitle 2"/>
          <p:cNvSpPr txBox="1">
            <a:spLocks/>
          </p:cNvSpPr>
          <p:nvPr/>
        </p:nvSpPr>
        <p:spPr>
          <a:xfrm>
            <a:off x="10287000" y="4267200"/>
            <a:ext cx="23151548" cy="12793982"/>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6000" dirty="0"/>
              <a:t>*Picture of Mothership</a:t>
            </a:r>
          </a:p>
          <a:p>
            <a:endParaRPr lang="en-US" sz="6000" dirty="0"/>
          </a:p>
          <a:p>
            <a:r>
              <a:rPr lang="en-US" sz="6000" dirty="0"/>
              <a:t>Sarah</a:t>
            </a:r>
          </a:p>
        </p:txBody>
      </p:sp>
      <p:sp>
        <p:nvSpPr>
          <p:cNvPr id="7" name="Subtitle 2"/>
          <p:cNvSpPr txBox="1">
            <a:spLocks/>
          </p:cNvSpPr>
          <p:nvPr/>
        </p:nvSpPr>
        <p:spPr>
          <a:xfrm>
            <a:off x="10287000" y="19050000"/>
            <a:ext cx="7873448" cy="12793982"/>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t>Graphs about Aero and write up about aero</a:t>
            </a:r>
          </a:p>
          <a:p>
            <a:endParaRPr lang="en-US" sz="9600" dirty="0"/>
          </a:p>
          <a:p>
            <a:r>
              <a:rPr lang="en-US" sz="9600" dirty="0"/>
              <a:t>Elias</a:t>
            </a:r>
          </a:p>
        </p:txBody>
      </p:sp>
      <p:sp>
        <p:nvSpPr>
          <p:cNvPr id="8" name="Subtitle 2"/>
          <p:cNvSpPr txBox="1">
            <a:spLocks/>
          </p:cNvSpPr>
          <p:nvPr/>
        </p:nvSpPr>
        <p:spPr>
          <a:xfrm>
            <a:off x="33418670" y="4267200"/>
            <a:ext cx="10363200" cy="12793982"/>
          </a:xfrm>
          <a:prstGeom prst="rect">
            <a:avLst/>
          </a:prstGeom>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endParaRPr lang="en-US" sz="9600" dirty="0"/>
          </a:p>
        </p:txBody>
      </p:sp>
      <p:sp>
        <p:nvSpPr>
          <p:cNvPr id="9" name="Subtitle 2"/>
          <p:cNvSpPr txBox="1">
            <a:spLocks/>
          </p:cNvSpPr>
          <p:nvPr/>
        </p:nvSpPr>
        <p:spPr>
          <a:xfrm>
            <a:off x="33438548" y="4267200"/>
            <a:ext cx="10452652" cy="14774391"/>
          </a:xfrm>
          <a:prstGeom prst="rect">
            <a:avLst/>
          </a:prstGeom>
          <a:ln>
            <a:solidFill>
              <a:schemeClr val="tx1"/>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t>Interface Mechanism with picture and write up</a:t>
            </a:r>
          </a:p>
          <a:p>
            <a:endParaRPr lang="en-US" sz="9600" dirty="0"/>
          </a:p>
          <a:p>
            <a:endParaRPr lang="en-US" sz="9600" dirty="0"/>
          </a:p>
          <a:p>
            <a:r>
              <a:rPr lang="en-US" sz="9600" dirty="0"/>
              <a:t>Brad</a:t>
            </a:r>
          </a:p>
        </p:txBody>
      </p:sp>
      <p:sp>
        <p:nvSpPr>
          <p:cNvPr id="10" name="Subtitle 2"/>
          <p:cNvSpPr txBox="1">
            <a:spLocks/>
          </p:cNvSpPr>
          <p:nvPr/>
        </p:nvSpPr>
        <p:spPr>
          <a:xfrm>
            <a:off x="0" y="11197176"/>
            <a:ext cx="10287000" cy="7832946"/>
          </a:xfrm>
          <a:prstGeom prst="rect">
            <a:avLst/>
          </a:prstGeom>
          <a:ln>
            <a:solidFill>
              <a:schemeClr val="tx1"/>
            </a:solidFill>
          </a:ln>
        </p:spPr>
        <p:txBody>
          <a:bodyPr vert="horz" lIns="91440" tIns="45720" rIns="91440" bIns="45720" rtlCol="0" anchor="ctr">
            <a:normAutofit fontScale="92500"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lnSpc>
                <a:spcPct val="100000"/>
              </a:lnSpc>
            </a:pPr>
            <a:r>
              <a:rPr lang="en-US" sz="5400" dirty="0">
                <a:solidFill>
                  <a:srgbClr val="32363D"/>
                </a:solidFill>
                <a:latin typeface="Times New Roman" panose="02020603050405020304" pitchFamily="18" charset="0"/>
                <a:cs typeface="Times New Roman" panose="02020603050405020304" pitchFamily="18" charset="0"/>
              </a:rPr>
              <a:t>The aircraft is a high wing, H-tail configuration with a double carbon fiber rod boom connecting the fuselage and the tail. The glider is placed underneath the booms and connected to the fuselage. The fuselage holes all of the electronics and the motor is attached to the outside of the fuselage. The landing gear is a tail dragger configuration to allow space for the glider.</a:t>
            </a:r>
            <a:endParaRPr lang="en-US" sz="8000" dirty="0">
              <a:solidFill>
                <a:srgbClr val="32363D"/>
              </a:solidFill>
              <a:latin typeface="Times New Roman" panose="02020603050405020304" pitchFamily="18" charset="0"/>
              <a:cs typeface="Times New Roman" panose="02020603050405020304" pitchFamily="18" charset="0"/>
            </a:endParaRPr>
          </a:p>
        </p:txBody>
      </p:sp>
      <p:sp>
        <p:nvSpPr>
          <p:cNvPr id="11" name="Subtitle 2"/>
          <p:cNvSpPr txBox="1">
            <a:spLocks/>
          </p:cNvSpPr>
          <p:nvPr/>
        </p:nvSpPr>
        <p:spPr>
          <a:xfrm>
            <a:off x="26014018" y="19050000"/>
            <a:ext cx="7424530" cy="12793982"/>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t>Graphs about Prop and write up about prop</a:t>
            </a:r>
          </a:p>
          <a:p>
            <a:endParaRPr lang="en-US" sz="9600" dirty="0"/>
          </a:p>
          <a:p>
            <a:r>
              <a:rPr lang="en-US" sz="9600" dirty="0"/>
              <a:t>Veronica</a:t>
            </a:r>
          </a:p>
        </p:txBody>
      </p:sp>
      <p:sp>
        <p:nvSpPr>
          <p:cNvPr id="12" name="Subtitle 2"/>
          <p:cNvSpPr txBox="1">
            <a:spLocks/>
          </p:cNvSpPr>
          <p:nvPr/>
        </p:nvSpPr>
        <p:spPr>
          <a:xfrm>
            <a:off x="18167074" y="19050000"/>
            <a:ext cx="7840318" cy="12813860"/>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t>Graphs about Stability and write up about Stability</a:t>
            </a:r>
          </a:p>
          <a:p>
            <a:endParaRPr lang="en-US" sz="9600" dirty="0"/>
          </a:p>
          <a:p>
            <a:r>
              <a:rPr lang="en-US" sz="9600" dirty="0"/>
              <a:t>Elias</a:t>
            </a:r>
          </a:p>
        </p:txBody>
      </p:sp>
      <p:sp>
        <p:nvSpPr>
          <p:cNvPr id="13" name="Subtitle 2"/>
          <p:cNvSpPr txBox="1">
            <a:spLocks/>
          </p:cNvSpPr>
          <p:nvPr/>
        </p:nvSpPr>
        <p:spPr>
          <a:xfrm>
            <a:off x="-1" y="19059939"/>
            <a:ext cx="10311847" cy="12803921"/>
          </a:xfrm>
          <a:prstGeom prst="rect">
            <a:avLst/>
          </a:prstGeom>
          <a:ln>
            <a:solidFill>
              <a:schemeClr val="tx1"/>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t>Fuselage interior</a:t>
            </a:r>
          </a:p>
          <a:p>
            <a:endParaRPr lang="en-US" sz="9600" dirty="0"/>
          </a:p>
          <a:p>
            <a:endParaRPr lang="en-US" sz="9600" dirty="0"/>
          </a:p>
          <a:p>
            <a:r>
              <a:rPr lang="en-US" sz="9600" dirty="0"/>
              <a:t>Sean</a:t>
            </a:r>
          </a:p>
        </p:txBody>
      </p:sp>
      <p:sp>
        <p:nvSpPr>
          <p:cNvPr id="14" name="Subtitle 2"/>
          <p:cNvSpPr txBox="1">
            <a:spLocks/>
          </p:cNvSpPr>
          <p:nvPr/>
        </p:nvSpPr>
        <p:spPr>
          <a:xfrm>
            <a:off x="33445174" y="19059939"/>
            <a:ext cx="10446026" cy="12803921"/>
          </a:xfrm>
          <a:prstGeom prst="rect">
            <a:avLst/>
          </a:prstGeom>
          <a:ln>
            <a:solidFill>
              <a:schemeClr val="tx1"/>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t>Wing and elevator design</a:t>
            </a:r>
          </a:p>
          <a:p>
            <a:endParaRPr lang="en-US" sz="9600" dirty="0"/>
          </a:p>
          <a:p>
            <a:r>
              <a:rPr lang="en-US" sz="9600"/>
              <a:t>Ben</a:t>
            </a:r>
            <a:endParaRPr lang="en-US" sz="9600" dirty="0"/>
          </a:p>
        </p:txBody>
      </p:sp>
      <p:sp>
        <p:nvSpPr>
          <p:cNvPr id="15" name="Subtitle 2"/>
          <p:cNvSpPr txBox="1">
            <a:spLocks/>
          </p:cNvSpPr>
          <p:nvPr/>
        </p:nvSpPr>
        <p:spPr>
          <a:xfrm>
            <a:off x="10287000" y="17061182"/>
            <a:ext cx="23158174" cy="1968940"/>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t>Table of general performance parameters</a:t>
            </a:r>
          </a:p>
        </p:txBody>
      </p:sp>
      <p:pic>
        <p:nvPicPr>
          <p:cNvPr id="1026" name="Picture 2" descr="Image result for purdue aerospace logo">
            <a:extLst>
              <a:ext uri="{FF2B5EF4-FFF2-40B4-BE49-F238E27FC236}">
                <a16:creationId xmlns:a16="http://schemas.microsoft.com/office/drawing/2014/main" id="{746C7709-FA2F-47A4-856F-4026FF0FE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0460" y="-381000"/>
            <a:ext cx="8388828" cy="46604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VCGSQHPvelJF_uqT1lUl5cnEnawFknDZfb5uagpALrUttUQe0bsca9PeUPE5oCgVD4eJU3Gq1vQaRthBh6-hKSi2jBIoaI2P-btbcI-osVztNRvZv2JfcwTXmAABZabhtoiG_40zqeA">
            <a:extLst>
              <a:ext uri="{FF2B5EF4-FFF2-40B4-BE49-F238E27FC236}">
                <a16:creationId xmlns:a16="http://schemas.microsoft.com/office/drawing/2014/main" id="{B8AF8FEB-9FFF-4A92-8DF2-2A45428A3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10" y="-1351287"/>
            <a:ext cx="9408174" cy="94081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0032E5D-4C83-4370-84DA-B7FE97F5CC9B}"/>
              </a:ext>
            </a:extLst>
          </p:cNvPr>
          <p:cNvSpPr txBox="1"/>
          <p:nvPr/>
        </p:nvSpPr>
        <p:spPr>
          <a:xfrm>
            <a:off x="3505200" y="2799580"/>
            <a:ext cx="4843897" cy="1015663"/>
          </a:xfrm>
          <a:prstGeom prst="rect">
            <a:avLst/>
          </a:prstGeom>
          <a:noFill/>
        </p:spPr>
        <p:txBody>
          <a:bodyPr wrap="square" rtlCol="0">
            <a:spAutoFit/>
          </a:bodyPr>
          <a:lstStyle/>
          <a:p>
            <a:r>
              <a:rPr lang="en-US" sz="6000" i="1" dirty="0">
                <a:solidFill>
                  <a:srgbClr val="94CDCE"/>
                </a:solidFill>
                <a:latin typeface="Arial Black" panose="020B0A04020102020204" pitchFamily="34" charset="0"/>
              </a:rPr>
              <a:t>Poseidon</a:t>
            </a:r>
          </a:p>
        </p:txBody>
      </p:sp>
      <p:sp>
        <p:nvSpPr>
          <p:cNvPr id="6" name="TextBox 5">
            <a:extLst>
              <a:ext uri="{FF2B5EF4-FFF2-40B4-BE49-F238E27FC236}">
                <a16:creationId xmlns:a16="http://schemas.microsoft.com/office/drawing/2014/main" id="{6D6BFB9D-86A0-4C7A-A184-393A5D96065D}"/>
              </a:ext>
            </a:extLst>
          </p:cNvPr>
          <p:cNvSpPr txBox="1"/>
          <p:nvPr/>
        </p:nvSpPr>
        <p:spPr>
          <a:xfrm>
            <a:off x="10773137" y="3239044"/>
            <a:ext cx="22959727" cy="1046440"/>
          </a:xfrm>
          <a:prstGeom prst="rect">
            <a:avLst/>
          </a:prstGeom>
          <a:noFill/>
        </p:spPr>
        <p:txBody>
          <a:bodyPr wrap="square" rtlCol="0">
            <a:spAutoFit/>
          </a:bodyPr>
          <a:lstStyle/>
          <a:p>
            <a:r>
              <a:rPr lang="en-US" sz="4400" b="1" dirty="0">
                <a:solidFill>
                  <a:srgbClr val="455977"/>
                </a:solidFill>
                <a:latin typeface="Times New Roman" panose="02020603050405020304" pitchFamily="18" charset="0"/>
                <a:ea typeface="Gadugi" panose="020B0502040204020203" pitchFamily="34" charset="0"/>
                <a:cs typeface="Times New Roman" panose="02020603050405020304" pitchFamily="18" charset="0"/>
              </a:rPr>
              <a:t>Benjamin Dolin, Elias Ghazal, Bradley Lock, Sarah Rasche, Sean Wan, Veronica Yapriadi</a:t>
            </a:r>
          </a:p>
          <a:p>
            <a:endParaRPr lang="en-US" dirty="0"/>
          </a:p>
        </p:txBody>
      </p:sp>
      <p:pic>
        <p:nvPicPr>
          <p:cNvPr id="16" name="Picture 15">
            <a:extLst>
              <a:ext uri="{FF2B5EF4-FFF2-40B4-BE49-F238E27FC236}">
                <a16:creationId xmlns:a16="http://schemas.microsoft.com/office/drawing/2014/main" id="{B246609C-B23D-4034-9F26-F7AD3FCD1621}"/>
              </a:ext>
            </a:extLst>
          </p:cNvPr>
          <p:cNvPicPr>
            <a:picLocks noChangeAspect="1"/>
          </p:cNvPicPr>
          <p:nvPr/>
        </p:nvPicPr>
        <p:blipFill>
          <a:blip r:embed="rId4"/>
          <a:stretch>
            <a:fillRect/>
          </a:stretch>
        </p:blipFill>
        <p:spPr>
          <a:xfrm>
            <a:off x="-13671662" y="6274675"/>
            <a:ext cx="13717382" cy="4922501"/>
          </a:xfrm>
          <a:prstGeom prst="rect">
            <a:avLst/>
          </a:prstGeom>
        </p:spPr>
      </p:pic>
      <p:sp>
        <p:nvSpPr>
          <p:cNvPr id="17" name="TextBox 16">
            <a:extLst>
              <a:ext uri="{FF2B5EF4-FFF2-40B4-BE49-F238E27FC236}">
                <a16:creationId xmlns:a16="http://schemas.microsoft.com/office/drawing/2014/main" id="{80FC8DC7-06B3-448F-9299-1AF9E4809AFF}"/>
              </a:ext>
            </a:extLst>
          </p:cNvPr>
          <p:cNvSpPr txBox="1"/>
          <p:nvPr/>
        </p:nvSpPr>
        <p:spPr>
          <a:xfrm>
            <a:off x="-12115800" y="11654395"/>
            <a:ext cx="7391400" cy="4708981"/>
          </a:xfrm>
          <a:prstGeom prst="rect">
            <a:avLst/>
          </a:prstGeom>
          <a:noFill/>
        </p:spPr>
        <p:txBody>
          <a:bodyPr wrap="square" rtlCol="0">
            <a:spAutoFit/>
          </a:bodyPr>
          <a:lstStyle/>
          <a:p>
            <a:r>
              <a:rPr lang="en-US" sz="15000" dirty="0"/>
              <a:t>Color Scheme?</a:t>
            </a:r>
          </a:p>
        </p:txBody>
      </p:sp>
      <p:sp>
        <p:nvSpPr>
          <p:cNvPr id="18" name="TextBox 17">
            <a:extLst>
              <a:ext uri="{FF2B5EF4-FFF2-40B4-BE49-F238E27FC236}">
                <a16:creationId xmlns:a16="http://schemas.microsoft.com/office/drawing/2014/main" id="{A7FF27AA-9884-440F-B8D6-6108C30B31DE}"/>
              </a:ext>
            </a:extLst>
          </p:cNvPr>
          <p:cNvSpPr txBox="1"/>
          <p:nvPr/>
        </p:nvSpPr>
        <p:spPr>
          <a:xfrm>
            <a:off x="0" y="9679248"/>
            <a:ext cx="10287000" cy="1569660"/>
          </a:xfrm>
          <a:prstGeom prst="rect">
            <a:avLst/>
          </a:prstGeom>
          <a:solidFill>
            <a:srgbClr val="455977"/>
          </a:solidFill>
        </p:spPr>
        <p:txBody>
          <a:bodyPr wrap="square" rtlCol="0">
            <a:spAutoFit/>
          </a:bodyPr>
          <a:lstStyle/>
          <a:p>
            <a:pPr algn="ctr"/>
            <a:r>
              <a:rPr lang="en-US" sz="9600" dirty="0">
                <a:solidFill>
                  <a:srgbClr val="EEEFF7"/>
                </a:solidFill>
                <a:latin typeface="Times New Roman" panose="02020603050405020304" pitchFamily="18" charset="0"/>
                <a:cs typeface="Times New Roman" panose="02020603050405020304" pitchFamily="18" charset="0"/>
              </a:rPr>
              <a:t>Walk Around</a:t>
            </a:r>
          </a:p>
        </p:txBody>
      </p:sp>
    </p:spTree>
    <p:extLst>
      <p:ext uri="{BB962C8B-B14F-4D97-AF65-F5344CB8AC3E}">
        <p14:creationId xmlns:p14="http://schemas.microsoft.com/office/powerpoint/2010/main" val="41123104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8722</TotalTime>
  <Words>156</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 Ghazal</dc:creator>
  <cp:lastModifiedBy>Sarah Marie Rasche</cp:lastModifiedBy>
  <cp:revision>12</cp:revision>
  <dcterms:created xsi:type="dcterms:W3CDTF">2019-11-14T15:32:32Z</dcterms:created>
  <dcterms:modified xsi:type="dcterms:W3CDTF">2019-11-23T21:38:48Z</dcterms:modified>
</cp:coreProperties>
</file>