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8" r:id="rId22"/>
    <p:sldId id="279" r:id="rId23"/>
    <p:sldId id="280" r:id="rId24"/>
    <p:sldId id="272" r:id="rId25"/>
    <p:sldId id="27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6CE99-DCC8-44AF-B3F6-F1FF92BF1F4E}">
  <a:tblStyle styleId="{4EF6CE99-DCC8-44AF-B3F6-F1FF92BF1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61B76-1964-455E-8EE1-47FB055038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3d.com/wp-content/uploads/2017/06/MaterialTDS-PLA_01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01a2e3fc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01a2e3fc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01a2e3f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01a2e3f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Wing box for analysis assumed to be rectangular cross section to simplify analysis and estimate loads. PLA yield strength 35.9 MPa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https://www.sd3d.com/wp-content/uploads/2017/06/MaterialTDS-PLA_01.pdf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bank angle of 85 degrees the max stress experienced on the wing would be 7MPa, well within limits.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0989b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0989b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01a2e3fc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01a2e3fc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01a2e3fc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01a2e3fc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01a2e3f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01a2e3fc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01a2e3f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01a2e3f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 = battery eliminator circuit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01a2e3fc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01a2e3fc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9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01a2e3fc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01a2e3fc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9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01a2e3f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01a2e3f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44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72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79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01a2e3f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01a2e3f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01a2e3fc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01a2e3fc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1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46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01a2e3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01a2e3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01a2e3f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01a2e3f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01a2e3f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01a2e3f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01a2e3fc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01a2e3fc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01a2e3f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01a2e3fc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07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 Mothership Design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Ben Dolin, Elias Ghazal, Brad Lock,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Rasche, Sean Wan, Veronica Yapriadi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control system</a:t>
            </a: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Radio Control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AR8000 8-Channel DSMX Receiver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attitude 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 Data from glider pitot tube before drop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25" y="1152475"/>
            <a:ext cx="2623700" cy="2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62430"/>
            <a:ext cx="1584525" cy="1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100" y="2654700"/>
            <a:ext cx="3317000" cy="14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- Wing Box Characteristics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965775" y="1322800"/>
          <a:ext cx="6978850" cy="3425745"/>
        </p:xfrm>
        <a:graphic>
          <a:graphicData uri="http://schemas.openxmlformats.org/drawingml/2006/table">
            <a:tbl>
              <a:tblPr>
                <a:noFill/>
                <a:tableStyleId>{4EF6CE99-DCC8-44AF-B3F6-F1FF92BF1F4E}</a:tableStyleId>
              </a:tblPr>
              <a:tblGrid>
                <a:gridCol w="15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Wing Box Properties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Loads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(m</a:t>
                      </a:r>
                      <a:r>
                        <a:rPr lang="en" sz="18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Bending Load (N)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331.01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Skin thickness (mm)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Torsional Load (N)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 (m)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𝜙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 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(°)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 (m)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Wing Root Bending Moment (Nm)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Wing Tip Vertical Deflections (cm)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- V-n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5" y="1017725"/>
            <a:ext cx="4393825" cy="4007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1"/>
          <p:cNvGraphicFramePr/>
          <p:nvPr/>
        </p:nvGraphicFramePr>
        <p:xfrm>
          <a:off x="5098775" y="1433900"/>
          <a:ext cx="3635550" cy="2965775"/>
        </p:xfrm>
        <a:graphic>
          <a:graphicData uri="http://schemas.openxmlformats.org/drawingml/2006/table">
            <a:tbl>
              <a:tblPr>
                <a:noFill/>
                <a:tableStyleId>{4EF6CE99-DCC8-44AF-B3F6-F1FF92BF1F4E}</a:tableStyleId>
              </a:tblPr>
              <a:tblGrid>
                <a:gridCol w="121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speeds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(m/s)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(kts)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800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22.69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gear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7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Configuration: Tail Dragger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Height: 12 cm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Width: 5 cm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Material: aluminium 5052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Bending radius: .5 cm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Tail down angle: 11 degrees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07" y="1017725"/>
            <a:ext cx="5584767" cy="2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- Electric Motor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l="16481" t="17702" r="13086" b="18644"/>
          <a:stretch/>
        </p:blipFill>
        <p:spPr>
          <a:xfrm>
            <a:off x="6145462" y="445025"/>
            <a:ext cx="2294350" cy="207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3"/>
          <p:cNvGraphicFramePr/>
          <p:nvPr/>
        </p:nvGraphicFramePr>
        <p:xfrm>
          <a:off x="5605550" y="2740700"/>
          <a:ext cx="3057050" cy="2124675"/>
        </p:xfrm>
        <a:graphic>
          <a:graphicData uri="http://schemas.openxmlformats.org/drawingml/2006/table">
            <a:tbl>
              <a:tblPr>
                <a:noFill/>
                <a:tableStyleId>{4EF6CE99-DCC8-44AF-B3F6-F1FF92BF1F4E}</a:tableStyleId>
              </a:tblPr>
              <a:tblGrid>
                <a:gridCol w="169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Rated horsepower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 hp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efficiency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8.04 g/W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Kv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Rated voltage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Rated number of cells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4-6s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 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SunnySky USA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79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thrust = 6.62N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Max. propeller rotation rate = 12,500 rpm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Selected: </a:t>
            </a:r>
            <a:r>
              <a:rPr lang="en" i="1">
                <a:solidFill>
                  <a:schemeClr val="dk1"/>
                </a:solidFill>
              </a:rPr>
              <a:t>SunnySky X3520 Brushless Motor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750 gf-thrust brushless motor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support up to 6s LiPo cell battery and ESC between 80 A to 100 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- Battery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2100" cy="15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Min. endurance = 20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Max. endurance = 27 minutes (under ideal conditions)</a:t>
            </a:r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5330100" y="944125"/>
          <a:ext cx="3420300" cy="3475200"/>
        </p:xfrm>
        <a:graphic>
          <a:graphicData uri="http://schemas.openxmlformats.org/drawingml/2006/table">
            <a:tbl>
              <a:tblPr>
                <a:noFill/>
                <a:tableStyleId>{4EF6CE99-DCC8-44AF-B3F6-F1FF92BF1F4E}</a:tableStyleId>
              </a:tblPr>
              <a:tblGrid>
                <a:gridCol w="18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Cells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 Hours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 mAh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Batteries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1.189 kg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 mm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156 mm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 mm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2769775"/>
            <a:ext cx="5018400" cy="13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Selected: </a:t>
            </a:r>
            <a:r>
              <a:rPr lang="en" b="1" i="1">
                <a:solidFill>
                  <a:schemeClr val="dk1"/>
                </a:solidFill>
                <a:highlight>
                  <a:srgbClr val="E6E6E6"/>
                </a:highlight>
              </a:rPr>
              <a:t>Multistar HighMultistar High Capacity 10000mAh 6S 10C Multi-Rotor Lipo Pack XT90 </a:t>
            </a:r>
            <a:endParaRPr i="1"/>
          </a:p>
        </p:txBody>
      </p:sp>
      <p:pic>
        <p:nvPicPr>
          <p:cNvPr id="154" name="Google Shape;154;p24" descr="Multistar High Capacity 10000mAh 6S 10C Multi-Rotor Lipo Pack" title="Multistar High Capacity 10000mAh 6S 10C Multi-Rotor Lipo Pack"/>
          <p:cNvPicPr preferRelativeResize="0"/>
          <p:nvPr/>
        </p:nvPicPr>
        <p:blipFill rotWithShape="1">
          <a:blip r:embed="rId3">
            <a:alphaModFix/>
          </a:blip>
          <a:srcRect l="6913" t="12887" r="10394" b="11303"/>
          <a:stretch/>
        </p:blipFill>
        <p:spPr>
          <a:xfrm>
            <a:off x="1769976" y="3550525"/>
            <a:ext cx="2228284" cy="131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descr="Image for 80-Amp Pro Switch-Mode BEC Brushless ESC, EC5 (V2) from HorizonHobby"/>
          <p:cNvPicPr preferRelativeResize="0"/>
          <p:nvPr/>
        </p:nvPicPr>
        <p:blipFill rotWithShape="1">
          <a:blip r:embed="rId3">
            <a:alphaModFix/>
          </a:blip>
          <a:srcRect l="21717" t="21051" r="19997" b="14668"/>
          <a:stretch/>
        </p:blipFill>
        <p:spPr>
          <a:xfrm>
            <a:off x="5463175" y="69825"/>
            <a:ext cx="3086376" cy="18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- ESC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Selected: </a:t>
            </a:r>
            <a:r>
              <a:rPr lang="en" i="1">
                <a:solidFill>
                  <a:schemeClr val="dk1"/>
                </a:solidFill>
              </a:rPr>
              <a:t>80-Amp Pro Switch-Mode BEC </a:t>
            </a:r>
            <a:endParaRPr i="1">
              <a:solidFill>
                <a:schemeClr val="dk1"/>
              </a:solidFill>
            </a:endParaRPr>
          </a:p>
          <a:p>
            <a:pPr marL="91440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 Brushless ESC, EC5 (V2)</a:t>
            </a:r>
            <a:endParaRPr i="1">
              <a:solidFill>
                <a:schemeClr val="dk1"/>
              </a:solidFill>
            </a:endParaRPr>
          </a:p>
          <a:p>
            <a:pPr marL="91440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  <a:p>
            <a:pPr marL="457200" marR="76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take a 3-6 cell lithium polymer (LiPo) battery and draws up to 22.2V of voltage</a:t>
            </a:r>
            <a:endParaRPr>
              <a:solidFill>
                <a:schemeClr val="dk1"/>
              </a:solidFill>
            </a:endParaRPr>
          </a:p>
          <a:p>
            <a:pPr marL="457200" marR="76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drive up to 7 analog or 6 digital standard-size servos</a:t>
            </a:r>
            <a:endParaRPr>
              <a:solidFill>
                <a:schemeClr val="dk1"/>
              </a:solidFill>
            </a:endParaRPr>
          </a:p>
          <a:p>
            <a:pPr marL="457200" marR="76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Has programmable braking setup</a:t>
            </a:r>
            <a:endParaRPr>
              <a:solidFill>
                <a:schemeClr val="dk1"/>
              </a:solidFill>
            </a:endParaRPr>
          </a:p>
          <a:p>
            <a:pPr marL="0" marR="76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5196600" y="1961350"/>
          <a:ext cx="3619500" cy="3048000"/>
        </p:xfrm>
        <a:graphic>
          <a:graphicData uri="http://schemas.openxmlformats.org/drawingml/2006/table">
            <a:tbl>
              <a:tblPr>
                <a:noFill/>
                <a:tableStyleId>{2EC61B76-1964-455E-8EE1-47FB055038B3}</a:tableStyleId>
              </a:tblPr>
              <a:tblGrid>
                <a:gridCol w="15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Amperage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&amp; up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Cutoff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 Continuous Current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 voltage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5.5V Switch-mode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Connector Types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EC5, 10AWG leads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Connector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4mm Gold Bullet, 12AWG leads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Overload Protection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Delay Brake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- Propeller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Max. rpm = 12,500 rpm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Selected: </a:t>
            </a:r>
            <a:r>
              <a:rPr lang="en" i="1">
                <a:solidFill>
                  <a:schemeClr val="dk1"/>
                </a:solidFill>
              </a:rPr>
              <a:t>APC 12x6 Propeller</a:t>
            </a:r>
            <a:endParaRPr i="1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" y="2676500"/>
            <a:ext cx="3444900" cy="231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6"/>
          <p:cNvGraphicFramePr/>
          <p:nvPr/>
        </p:nvGraphicFramePr>
        <p:xfrm>
          <a:off x="4106725" y="1356850"/>
          <a:ext cx="4670800" cy="3007650"/>
        </p:xfrm>
        <a:graphic>
          <a:graphicData uri="http://schemas.openxmlformats.org/drawingml/2006/table">
            <a:tbl>
              <a:tblPr>
                <a:noFill/>
                <a:tableStyleId>{4EF6CE99-DCC8-44AF-B3F6-F1FF92BF1F4E}</a:tableStyleId>
              </a:tblPr>
              <a:tblGrid>
                <a:gridCol w="233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Diameter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 in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Pitch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in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Hub Thickness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 in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Airfoil section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NACA 4412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Twist distribution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Chord distribution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Wiring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46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32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Mothership Performance with Glider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flight time with glider: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Required Battery Weight: </a:t>
            </a:r>
            <a:r>
              <a:rPr lang="en">
                <a:solidFill>
                  <a:srgbClr val="38761D"/>
                </a:solidFill>
              </a:rPr>
              <a:t>4.206N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Voltage: </a:t>
            </a:r>
            <a:r>
              <a:rPr lang="en">
                <a:solidFill>
                  <a:srgbClr val="38761D"/>
                </a:solidFill>
              </a:rPr>
              <a:t>18.93 VDC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Current: </a:t>
            </a:r>
            <a:r>
              <a:rPr lang="en">
                <a:solidFill>
                  <a:srgbClr val="38761D"/>
                </a:solidFill>
              </a:rPr>
              <a:t>46.6 A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650" y="1094550"/>
            <a:ext cx="23622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400" y="2132775"/>
            <a:ext cx="2352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04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Mothership Performance without Glider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minutes powered flight time with glider: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Required Battery Weight: </a:t>
            </a:r>
            <a:r>
              <a:rPr lang="en">
                <a:solidFill>
                  <a:srgbClr val="38761D"/>
                </a:solidFill>
              </a:rPr>
              <a:t>7.477 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Voltage: </a:t>
            </a:r>
            <a:r>
              <a:rPr lang="en">
                <a:solidFill>
                  <a:srgbClr val="38761D"/>
                </a:solidFill>
              </a:rPr>
              <a:t>18.07 VDC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Current: </a:t>
            </a:r>
            <a:r>
              <a:rPr lang="en">
                <a:solidFill>
                  <a:srgbClr val="38761D"/>
                </a:solidFill>
              </a:rPr>
              <a:t>31.5 A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63" y="2151825"/>
            <a:ext cx="23526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475" y="1094550"/>
            <a:ext cx="23526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432725" y="3616125"/>
            <a:ext cx="2749800" cy="1050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MISSION: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Voltage </a:t>
            </a:r>
            <a:r>
              <a:rPr lang="en">
                <a:solidFill>
                  <a:schemeClr val="dk1"/>
                </a:solidFill>
              </a:rPr>
              <a:t>&lt;</a:t>
            </a:r>
            <a:r>
              <a:rPr lang="en"/>
              <a:t> 22.2 VDC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Current</a:t>
            </a:r>
            <a:r>
              <a:rPr lang="en" sz="1100"/>
              <a:t>  </a:t>
            </a:r>
            <a:r>
              <a:rPr lang="en">
                <a:solidFill>
                  <a:schemeClr val="dk1"/>
                </a:solidFill>
              </a:rPr>
              <a:t>&lt;</a:t>
            </a:r>
            <a:r>
              <a:rPr lang="en"/>
              <a:t> 70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Weight  </a:t>
            </a:r>
            <a:r>
              <a:rPr lang="en">
                <a:solidFill>
                  <a:schemeClr val="dk1"/>
                </a:solidFill>
              </a:rPr>
              <a:t>≈</a:t>
            </a:r>
            <a:r>
              <a:rPr lang="en"/>
              <a:t> 11.65 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Cost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25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Build 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02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Test 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2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problems and solution plans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 wing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how to connect sections of wing together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Recalculate battery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accurately size servos for flaperons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Layout is Final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Ready to start building after final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Schedule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5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82787"/>
            <a:ext cx="85206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Placeholder: Design Decisions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9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around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3850"/>
            <a:ext cx="40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848"/>
            <a:ext cx="4030200" cy="3634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3850"/>
            <a:ext cx="4164950" cy="15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375" y="3235899"/>
            <a:ext cx="4030200" cy="13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around (cont.)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8761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3692325"/>
            <a:ext cx="117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APC 12x6 Propeller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2" name="Google Shape;72;p15"/>
          <p:cNvCxnSpPr>
            <a:endCxn id="71" idx="0"/>
          </p:cNvCxnSpPr>
          <p:nvPr/>
        </p:nvCxnSpPr>
        <p:spPr>
          <a:xfrm flipH="1">
            <a:off x="898350" y="3377625"/>
            <a:ext cx="156600" cy="314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2741625" y="3062775"/>
            <a:ext cx="1457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Custom landing gear with 1.5" Diameter Foam Wheel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4" name="Google Shape;74;p15"/>
          <p:cNvCxnSpPr>
            <a:stCxn id="73" idx="2"/>
          </p:cNvCxnSpPr>
          <p:nvPr/>
        </p:nvCxnSpPr>
        <p:spPr>
          <a:xfrm rot="5400000">
            <a:off x="3083025" y="3926325"/>
            <a:ext cx="267300" cy="5076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275" y="1162200"/>
            <a:ext cx="3901607" cy="3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41075" y="4109025"/>
            <a:ext cx="1042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Flaperon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7295050" y="3848325"/>
            <a:ext cx="320100" cy="2607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311700" y="1716475"/>
            <a:ext cx="20739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Easily-open fuselage contains electronics &amp; propulsion system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592575" y="2453225"/>
            <a:ext cx="770400" cy="3201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4282275" y="1917575"/>
            <a:ext cx="13746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Modular wings supported with spars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rot="-5400000" flipH="1">
            <a:off x="4539075" y="2742850"/>
            <a:ext cx="284400" cy="260700"/>
          </a:xfrm>
          <a:prstGeom prst="bentConnector3">
            <a:avLst>
              <a:gd name="adj1" fmla="val 104184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Walk around (cont.)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Insert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Combined Picture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With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Glider</a:t>
            </a:r>
            <a:endParaRPr dirty="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425" y="950188"/>
            <a:ext cx="38697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566900" y="4198475"/>
            <a:ext cx="19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H-tail with rudder and elevator controls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" name="Google Shape;90;p16"/>
          <p:cNvCxnSpPr/>
          <p:nvPr/>
        </p:nvCxnSpPr>
        <p:spPr>
          <a:xfrm rot="5400000" flipH="1">
            <a:off x="7130825" y="3793925"/>
            <a:ext cx="600000" cy="237000"/>
          </a:xfrm>
          <a:prstGeom prst="bentConnector3">
            <a:avLst>
              <a:gd name="adj1" fmla="val 9765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9700" cy="15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 max = 2.0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 cruise = .85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𝛼 = 8 degrees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cruise = .05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29" y="2570250"/>
            <a:ext cx="3091971" cy="23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25" y="2570250"/>
            <a:ext cx="3159021" cy="23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225" y="140175"/>
            <a:ext cx="3091975" cy="235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Dynamics and Control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623000" y="1207125"/>
            <a:ext cx="1563300" cy="28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CXu = -0.07660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CLu = 0.00649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Cmu = 0.00000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CXa = 0.37110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 = 4.42922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Cma = -0.34752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CXq = 0.31505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CLq = 6.95617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Cmq = -12.19206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186300" y="1199775"/>
            <a:ext cx="1521000" cy="28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CYb = -0.18753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Clb = -0.00863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Cnb = 0.08919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CYp = 0.04034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Clp = -0.39494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Cnp = -0.12280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CYr = 0.20856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Clr = 0.18759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Cnr = -0.10034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25" y="1184950"/>
            <a:ext cx="3866224" cy="29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2591100" y="4332150"/>
            <a:ext cx="39618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Cm(8.5 deg) = 0     Cl(8.5 deg) = .8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775</Words>
  <Application>Microsoft Office PowerPoint</Application>
  <PresentationFormat>On-screen Show (16:9)</PresentationFormat>
  <Paragraphs>212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Simple Light</vt:lpstr>
      <vt:lpstr>Team 7 Mothership Design</vt:lpstr>
      <vt:lpstr>PowerPoint Presentation</vt:lpstr>
      <vt:lpstr>PowerPoint Presentation</vt:lpstr>
      <vt:lpstr>PowerPoint Presentation</vt:lpstr>
      <vt:lpstr>Walk around</vt:lpstr>
      <vt:lpstr>Walk around (cont.)</vt:lpstr>
      <vt:lpstr>Walk around (cont.)</vt:lpstr>
      <vt:lpstr>Aerodynamics</vt:lpstr>
      <vt:lpstr>Dynamics and Controls</vt:lpstr>
      <vt:lpstr>Feedback control system</vt:lpstr>
      <vt:lpstr>Structures - Wing Box Characteristics </vt:lpstr>
      <vt:lpstr>Structures - V-n Diagram </vt:lpstr>
      <vt:lpstr>Landing gear  </vt:lpstr>
      <vt:lpstr>Propulsion - Electric Motor </vt:lpstr>
      <vt:lpstr>Propulsion - Battery</vt:lpstr>
      <vt:lpstr>Propulsion - ESC</vt:lpstr>
      <vt:lpstr>Propulsion - Propeller</vt:lpstr>
      <vt:lpstr>PowerPoint Presentation</vt:lpstr>
      <vt:lpstr>Mothership Performance with Glider</vt:lpstr>
      <vt:lpstr>Mothership Performance without Glider</vt:lpstr>
      <vt:lpstr>PowerPoint Presentation</vt:lpstr>
      <vt:lpstr>PowerPoint Presentation</vt:lpstr>
      <vt:lpstr>PowerPoint Presentation</vt:lpstr>
      <vt:lpstr>Remaining problems and solution plans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Mothership Design</dc:title>
  <cp:lastModifiedBy>Brad Lock</cp:lastModifiedBy>
  <cp:revision>3</cp:revision>
  <dcterms:modified xsi:type="dcterms:W3CDTF">2019-10-15T19:55:19Z</dcterms:modified>
</cp:coreProperties>
</file>