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33955-25FC-4437-B46C-8DF7F47F29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E49E07-14AA-4BC4-9489-099EE02C12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C9EEC2-512B-4300-B7F4-BF3C2E9B941B}"/>
              </a:ext>
            </a:extLst>
          </p:cNvPr>
          <p:cNvSpPr>
            <a:spLocks noGrp="1"/>
          </p:cNvSpPr>
          <p:nvPr>
            <p:ph type="dt" sz="half" idx="10"/>
          </p:nvPr>
        </p:nvSpPr>
        <p:spPr/>
        <p:txBody>
          <a:bodyPr/>
          <a:lstStyle/>
          <a:p>
            <a:fld id="{F603C15E-C50C-4198-8DA7-2AFE5CFEE3B7}" type="datetimeFigureOut">
              <a:rPr lang="en-US" smtClean="0"/>
              <a:t>4/22/2022</a:t>
            </a:fld>
            <a:endParaRPr lang="en-US"/>
          </a:p>
        </p:txBody>
      </p:sp>
      <p:sp>
        <p:nvSpPr>
          <p:cNvPr id="5" name="Footer Placeholder 4">
            <a:extLst>
              <a:ext uri="{FF2B5EF4-FFF2-40B4-BE49-F238E27FC236}">
                <a16:creationId xmlns:a16="http://schemas.microsoft.com/office/drawing/2014/main" id="{370624D5-A84D-45B5-8F54-66AD5BF0B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000CE-A37B-4C74-8A80-2C855F7D53ED}"/>
              </a:ext>
            </a:extLst>
          </p:cNvPr>
          <p:cNvSpPr>
            <a:spLocks noGrp="1"/>
          </p:cNvSpPr>
          <p:nvPr>
            <p:ph type="sldNum" sz="quarter" idx="12"/>
          </p:nvPr>
        </p:nvSpPr>
        <p:spPr/>
        <p:txBody>
          <a:bodyPr/>
          <a:lstStyle/>
          <a:p>
            <a:fld id="{48A23592-B9E4-4549-BA1E-BE463D74F52A}" type="slidenum">
              <a:rPr lang="en-US" smtClean="0"/>
              <a:t>‹#›</a:t>
            </a:fld>
            <a:endParaRPr lang="en-US"/>
          </a:p>
        </p:txBody>
      </p:sp>
    </p:spTree>
    <p:extLst>
      <p:ext uri="{BB962C8B-B14F-4D97-AF65-F5344CB8AC3E}">
        <p14:creationId xmlns:p14="http://schemas.microsoft.com/office/powerpoint/2010/main" val="1057755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5474-D9E6-4E69-ADD1-AAB45C2EB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CF7580-36F4-4F0B-A2D8-9223C9B812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2F5CF-A393-48E1-BE59-318B98BD1B67}"/>
              </a:ext>
            </a:extLst>
          </p:cNvPr>
          <p:cNvSpPr>
            <a:spLocks noGrp="1"/>
          </p:cNvSpPr>
          <p:nvPr>
            <p:ph type="dt" sz="half" idx="10"/>
          </p:nvPr>
        </p:nvSpPr>
        <p:spPr/>
        <p:txBody>
          <a:bodyPr/>
          <a:lstStyle/>
          <a:p>
            <a:fld id="{F603C15E-C50C-4198-8DA7-2AFE5CFEE3B7}" type="datetimeFigureOut">
              <a:rPr lang="en-US" smtClean="0"/>
              <a:t>4/22/2022</a:t>
            </a:fld>
            <a:endParaRPr lang="en-US"/>
          </a:p>
        </p:txBody>
      </p:sp>
      <p:sp>
        <p:nvSpPr>
          <p:cNvPr id="5" name="Footer Placeholder 4">
            <a:extLst>
              <a:ext uri="{FF2B5EF4-FFF2-40B4-BE49-F238E27FC236}">
                <a16:creationId xmlns:a16="http://schemas.microsoft.com/office/drawing/2014/main" id="{898754B3-4DA2-46D7-A530-0739D4BF2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9E772-F817-4944-A8FE-32ABB4F83B94}"/>
              </a:ext>
            </a:extLst>
          </p:cNvPr>
          <p:cNvSpPr>
            <a:spLocks noGrp="1"/>
          </p:cNvSpPr>
          <p:nvPr>
            <p:ph type="sldNum" sz="quarter" idx="12"/>
          </p:nvPr>
        </p:nvSpPr>
        <p:spPr/>
        <p:txBody>
          <a:bodyPr/>
          <a:lstStyle/>
          <a:p>
            <a:fld id="{48A23592-B9E4-4549-BA1E-BE463D74F52A}" type="slidenum">
              <a:rPr lang="en-US" smtClean="0"/>
              <a:t>‹#›</a:t>
            </a:fld>
            <a:endParaRPr lang="en-US"/>
          </a:p>
        </p:txBody>
      </p:sp>
    </p:spTree>
    <p:extLst>
      <p:ext uri="{BB962C8B-B14F-4D97-AF65-F5344CB8AC3E}">
        <p14:creationId xmlns:p14="http://schemas.microsoft.com/office/powerpoint/2010/main" val="170661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5597FE-9D77-437B-84CF-CCFE57C2FB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2E299B-8F31-4873-B2F6-A332B0D59E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B3CC7-9796-498B-85E2-5763189A3D35}"/>
              </a:ext>
            </a:extLst>
          </p:cNvPr>
          <p:cNvSpPr>
            <a:spLocks noGrp="1"/>
          </p:cNvSpPr>
          <p:nvPr>
            <p:ph type="dt" sz="half" idx="10"/>
          </p:nvPr>
        </p:nvSpPr>
        <p:spPr/>
        <p:txBody>
          <a:bodyPr/>
          <a:lstStyle/>
          <a:p>
            <a:fld id="{F603C15E-C50C-4198-8DA7-2AFE5CFEE3B7}" type="datetimeFigureOut">
              <a:rPr lang="en-US" smtClean="0"/>
              <a:t>4/22/2022</a:t>
            </a:fld>
            <a:endParaRPr lang="en-US"/>
          </a:p>
        </p:txBody>
      </p:sp>
      <p:sp>
        <p:nvSpPr>
          <p:cNvPr id="5" name="Footer Placeholder 4">
            <a:extLst>
              <a:ext uri="{FF2B5EF4-FFF2-40B4-BE49-F238E27FC236}">
                <a16:creationId xmlns:a16="http://schemas.microsoft.com/office/drawing/2014/main" id="{2C071D8C-A2EB-4D42-A643-47D5001981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7BC4D-452E-4007-AE6B-1EF6D0AB8825}"/>
              </a:ext>
            </a:extLst>
          </p:cNvPr>
          <p:cNvSpPr>
            <a:spLocks noGrp="1"/>
          </p:cNvSpPr>
          <p:nvPr>
            <p:ph type="sldNum" sz="quarter" idx="12"/>
          </p:nvPr>
        </p:nvSpPr>
        <p:spPr/>
        <p:txBody>
          <a:bodyPr/>
          <a:lstStyle/>
          <a:p>
            <a:fld id="{48A23592-B9E4-4549-BA1E-BE463D74F52A}" type="slidenum">
              <a:rPr lang="en-US" smtClean="0"/>
              <a:t>‹#›</a:t>
            </a:fld>
            <a:endParaRPr lang="en-US"/>
          </a:p>
        </p:txBody>
      </p:sp>
    </p:spTree>
    <p:extLst>
      <p:ext uri="{BB962C8B-B14F-4D97-AF65-F5344CB8AC3E}">
        <p14:creationId xmlns:p14="http://schemas.microsoft.com/office/powerpoint/2010/main" val="151402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EE51-2D48-4745-B308-30EF1A7B47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26FB5A-5FAE-4E3A-81A4-AA9D4BD5B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C0B330-431D-4387-BFF7-7581DE09114E}"/>
              </a:ext>
            </a:extLst>
          </p:cNvPr>
          <p:cNvSpPr>
            <a:spLocks noGrp="1"/>
          </p:cNvSpPr>
          <p:nvPr>
            <p:ph type="dt" sz="half" idx="10"/>
          </p:nvPr>
        </p:nvSpPr>
        <p:spPr/>
        <p:txBody>
          <a:bodyPr/>
          <a:lstStyle/>
          <a:p>
            <a:fld id="{F603C15E-C50C-4198-8DA7-2AFE5CFEE3B7}" type="datetimeFigureOut">
              <a:rPr lang="en-US" smtClean="0"/>
              <a:t>4/22/2022</a:t>
            </a:fld>
            <a:endParaRPr lang="en-US"/>
          </a:p>
        </p:txBody>
      </p:sp>
      <p:sp>
        <p:nvSpPr>
          <p:cNvPr id="5" name="Footer Placeholder 4">
            <a:extLst>
              <a:ext uri="{FF2B5EF4-FFF2-40B4-BE49-F238E27FC236}">
                <a16:creationId xmlns:a16="http://schemas.microsoft.com/office/drawing/2014/main" id="{8F76BBBC-FE1F-442F-B3FD-345DE9B22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0CFC2-81C4-4DE7-B94D-80FCF67257BC}"/>
              </a:ext>
            </a:extLst>
          </p:cNvPr>
          <p:cNvSpPr>
            <a:spLocks noGrp="1"/>
          </p:cNvSpPr>
          <p:nvPr>
            <p:ph type="sldNum" sz="quarter" idx="12"/>
          </p:nvPr>
        </p:nvSpPr>
        <p:spPr/>
        <p:txBody>
          <a:bodyPr/>
          <a:lstStyle/>
          <a:p>
            <a:fld id="{48A23592-B9E4-4549-BA1E-BE463D74F52A}" type="slidenum">
              <a:rPr lang="en-US" smtClean="0"/>
              <a:t>‹#›</a:t>
            </a:fld>
            <a:endParaRPr lang="en-US"/>
          </a:p>
        </p:txBody>
      </p:sp>
    </p:spTree>
    <p:extLst>
      <p:ext uri="{BB962C8B-B14F-4D97-AF65-F5344CB8AC3E}">
        <p14:creationId xmlns:p14="http://schemas.microsoft.com/office/powerpoint/2010/main" val="3522572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7AC5-2056-4027-A154-49CA928158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D9F225-B177-4272-BE2F-90E52DD926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9267D2-2E31-43C5-AEEB-3B83CF48A6DC}"/>
              </a:ext>
            </a:extLst>
          </p:cNvPr>
          <p:cNvSpPr>
            <a:spLocks noGrp="1"/>
          </p:cNvSpPr>
          <p:nvPr>
            <p:ph type="dt" sz="half" idx="10"/>
          </p:nvPr>
        </p:nvSpPr>
        <p:spPr/>
        <p:txBody>
          <a:bodyPr/>
          <a:lstStyle/>
          <a:p>
            <a:fld id="{F603C15E-C50C-4198-8DA7-2AFE5CFEE3B7}" type="datetimeFigureOut">
              <a:rPr lang="en-US" smtClean="0"/>
              <a:t>4/22/2022</a:t>
            </a:fld>
            <a:endParaRPr lang="en-US"/>
          </a:p>
        </p:txBody>
      </p:sp>
      <p:sp>
        <p:nvSpPr>
          <p:cNvPr id="5" name="Footer Placeholder 4">
            <a:extLst>
              <a:ext uri="{FF2B5EF4-FFF2-40B4-BE49-F238E27FC236}">
                <a16:creationId xmlns:a16="http://schemas.microsoft.com/office/drawing/2014/main" id="{FE0689A2-7CE8-48CC-B149-AD3CF7243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BC98B-3DBC-493E-8E93-76262A130F50}"/>
              </a:ext>
            </a:extLst>
          </p:cNvPr>
          <p:cNvSpPr>
            <a:spLocks noGrp="1"/>
          </p:cNvSpPr>
          <p:nvPr>
            <p:ph type="sldNum" sz="quarter" idx="12"/>
          </p:nvPr>
        </p:nvSpPr>
        <p:spPr/>
        <p:txBody>
          <a:bodyPr/>
          <a:lstStyle/>
          <a:p>
            <a:fld id="{48A23592-B9E4-4549-BA1E-BE463D74F52A}" type="slidenum">
              <a:rPr lang="en-US" smtClean="0"/>
              <a:t>‹#›</a:t>
            </a:fld>
            <a:endParaRPr lang="en-US"/>
          </a:p>
        </p:txBody>
      </p:sp>
    </p:spTree>
    <p:extLst>
      <p:ext uri="{BB962C8B-B14F-4D97-AF65-F5344CB8AC3E}">
        <p14:creationId xmlns:p14="http://schemas.microsoft.com/office/powerpoint/2010/main" val="50759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57A6-9DFF-4D21-86C3-28D355D40E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393381-3EDE-4ACE-9BA7-BA7A7EE8E5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E8F989-D7B6-4B31-A167-64403250E1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B6EE2B-2F2E-4880-8C25-CAE36313D78A}"/>
              </a:ext>
            </a:extLst>
          </p:cNvPr>
          <p:cNvSpPr>
            <a:spLocks noGrp="1"/>
          </p:cNvSpPr>
          <p:nvPr>
            <p:ph type="dt" sz="half" idx="10"/>
          </p:nvPr>
        </p:nvSpPr>
        <p:spPr/>
        <p:txBody>
          <a:bodyPr/>
          <a:lstStyle/>
          <a:p>
            <a:fld id="{F603C15E-C50C-4198-8DA7-2AFE5CFEE3B7}" type="datetimeFigureOut">
              <a:rPr lang="en-US" smtClean="0"/>
              <a:t>4/22/2022</a:t>
            </a:fld>
            <a:endParaRPr lang="en-US"/>
          </a:p>
        </p:txBody>
      </p:sp>
      <p:sp>
        <p:nvSpPr>
          <p:cNvPr id="6" name="Footer Placeholder 5">
            <a:extLst>
              <a:ext uri="{FF2B5EF4-FFF2-40B4-BE49-F238E27FC236}">
                <a16:creationId xmlns:a16="http://schemas.microsoft.com/office/drawing/2014/main" id="{2372C0A3-9C15-45BC-84AE-A65514397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39F97-69F0-4D16-85E3-9D50EFC92CB4}"/>
              </a:ext>
            </a:extLst>
          </p:cNvPr>
          <p:cNvSpPr>
            <a:spLocks noGrp="1"/>
          </p:cNvSpPr>
          <p:nvPr>
            <p:ph type="sldNum" sz="quarter" idx="12"/>
          </p:nvPr>
        </p:nvSpPr>
        <p:spPr/>
        <p:txBody>
          <a:bodyPr/>
          <a:lstStyle/>
          <a:p>
            <a:fld id="{48A23592-B9E4-4549-BA1E-BE463D74F52A}" type="slidenum">
              <a:rPr lang="en-US" smtClean="0"/>
              <a:t>‹#›</a:t>
            </a:fld>
            <a:endParaRPr lang="en-US"/>
          </a:p>
        </p:txBody>
      </p:sp>
    </p:spTree>
    <p:extLst>
      <p:ext uri="{BB962C8B-B14F-4D97-AF65-F5344CB8AC3E}">
        <p14:creationId xmlns:p14="http://schemas.microsoft.com/office/powerpoint/2010/main" val="154312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376B-9B6D-4A72-BF92-26E0A3F1A1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6FC42A-6591-4004-A2E3-3A0AD3D245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A1BCB2-602A-4EB5-9E34-384EBB78AC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F6D5C1-E8E5-4C5B-AA28-8B83E8AE00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30CDC2-4659-4D68-9AFC-390E27F57D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6D9C85-6669-4575-B9CE-A2E890C991AD}"/>
              </a:ext>
            </a:extLst>
          </p:cNvPr>
          <p:cNvSpPr>
            <a:spLocks noGrp="1"/>
          </p:cNvSpPr>
          <p:nvPr>
            <p:ph type="dt" sz="half" idx="10"/>
          </p:nvPr>
        </p:nvSpPr>
        <p:spPr/>
        <p:txBody>
          <a:bodyPr/>
          <a:lstStyle/>
          <a:p>
            <a:fld id="{F603C15E-C50C-4198-8DA7-2AFE5CFEE3B7}" type="datetimeFigureOut">
              <a:rPr lang="en-US" smtClean="0"/>
              <a:t>4/22/2022</a:t>
            </a:fld>
            <a:endParaRPr lang="en-US"/>
          </a:p>
        </p:txBody>
      </p:sp>
      <p:sp>
        <p:nvSpPr>
          <p:cNvPr id="8" name="Footer Placeholder 7">
            <a:extLst>
              <a:ext uri="{FF2B5EF4-FFF2-40B4-BE49-F238E27FC236}">
                <a16:creationId xmlns:a16="http://schemas.microsoft.com/office/drawing/2014/main" id="{2D0D4EC6-2278-44DA-A5A3-D39814A004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D47389-E7BB-447E-98EF-FEF4E4E75460}"/>
              </a:ext>
            </a:extLst>
          </p:cNvPr>
          <p:cNvSpPr>
            <a:spLocks noGrp="1"/>
          </p:cNvSpPr>
          <p:nvPr>
            <p:ph type="sldNum" sz="quarter" idx="12"/>
          </p:nvPr>
        </p:nvSpPr>
        <p:spPr/>
        <p:txBody>
          <a:bodyPr/>
          <a:lstStyle/>
          <a:p>
            <a:fld id="{48A23592-B9E4-4549-BA1E-BE463D74F52A}" type="slidenum">
              <a:rPr lang="en-US" smtClean="0"/>
              <a:t>‹#›</a:t>
            </a:fld>
            <a:endParaRPr lang="en-US"/>
          </a:p>
        </p:txBody>
      </p:sp>
    </p:spTree>
    <p:extLst>
      <p:ext uri="{BB962C8B-B14F-4D97-AF65-F5344CB8AC3E}">
        <p14:creationId xmlns:p14="http://schemas.microsoft.com/office/powerpoint/2010/main" val="3913793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93E76-0470-4EFB-85FC-A90C42AB1A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A71C9-D386-4CCA-BB1B-7B5E368FC2D9}"/>
              </a:ext>
            </a:extLst>
          </p:cNvPr>
          <p:cNvSpPr>
            <a:spLocks noGrp="1"/>
          </p:cNvSpPr>
          <p:nvPr>
            <p:ph type="dt" sz="half" idx="10"/>
          </p:nvPr>
        </p:nvSpPr>
        <p:spPr/>
        <p:txBody>
          <a:bodyPr/>
          <a:lstStyle/>
          <a:p>
            <a:fld id="{F603C15E-C50C-4198-8DA7-2AFE5CFEE3B7}" type="datetimeFigureOut">
              <a:rPr lang="en-US" smtClean="0"/>
              <a:t>4/22/2022</a:t>
            </a:fld>
            <a:endParaRPr lang="en-US"/>
          </a:p>
        </p:txBody>
      </p:sp>
      <p:sp>
        <p:nvSpPr>
          <p:cNvPr id="4" name="Footer Placeholder 3">
            <a:extLst>
              <a:ext uri="{FF2B5EF4-FFF2-40B4-BE49-F238E27FC236}">
                <a16:creationId xmlns:a16="http://schemas.microsoft.com/office/drawing/2014/main" id="{6C800027-185F-429B-96BF-52AF66DB61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7C8BBF-9768-4E64-AAF5-E898871A0658}"/>
              </a:ext>
            </a:extLst>
          </p:cNvPr>
          <p:cNvSpPr>
            <a:spLocks noGrp="1"/>
          </p:cNvSpPr>
          <p:nvPr>
            <p:ph type="sldNum" sz="quarter" idx="12"/>
          </p:nvPr>
        </p:nvSpPr>
        <p:spPr/>
        <p:txBody>
          <a:bodyPr/>
          <a:lstStyle/>
          <a:p>
            <a:fld id="{48A23592-B9E4-4549-BA1E-BE463D74F52A}" type="slidenum">
              <a:rPr lang="en-US" smtClean="0"/>
              <a:t>‹#›</a:t>
            </a:fld>
            <a:endParaRPr lang="en-US"/>
          </a:p>
        </p:txBody>
      </p:sp>
    </p:spTree>
    <p:extLst>
      <p:ext uri="{BB962C8B-B14F-4D97-AF65-F5344CB8AC3E}">
        <p14:creationId xmlns:p14="http://schemas.microsoft.com/office/powerpoint/2010/main" val="1473280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1FB664-E602-45B9-92FA-5161D0B8E0D6}"/>
              </a:ext>
            </a:extLst>
          </p:cNvPr>
          <p:cNvSpPr>
            <a:spLocks noGrp="1"/>
          </p:cNvSpPr>
          <p:nvPr>
            <p:ph type="dt" sz="half" idx="10"/>
          </p:nvPr>
        </p:nvSpPr>
        <p:spPr/>
        <p:txBody>
          <a:bodyPr/>
          <a:lstStyle/>
          <a:p>
            <a:fld id="{F603C15E-C50C-4198-8DA7-2AFE5CFEE3B7}" type="datetimeFigureOut">
              <a:rPr lang="en-US" smtClean="0"/>
              <a:t>4/22/2022</a:t>
            </a:fld>
            <a:endParaRPr lang="en-US"/>
          </a:p>
        </p:txBody>
      </p:sp>
      <p:sp>
        <p:nvSpPr>
          <p:cNvPr id="3" name="Footer Placeholder 2">
            <a:extLst>
              <a:ext uri="{FF2B5EF4-FFF2-40B4-BE49-F238E27FC236}">
                <a16:creationId xmlns:a16="http://schemas.microsoft.com/office/drawing/2014/main" id="{42CF2B9B-9353-4E48-833D-76703665D2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DA304D-E3AB-4FC8-BD66-A555BAAB03B1}"/>
              </a:ext>
            </a:extLst>
          </p:cNvPr>
          <p:cNvSpPr>
            <a:spLocks noGrp="1"/>
          </p:cNvSpPr>
          <p:nvPr>
            <p:ph type="sldNum" sz="quarter" idx="12"/>
          </p:nvPr>
        </p:nvSpPr>
        <p:spPr/>
        <p:txBody>
          <a:bodyPr/>
          <a:lstStyle/>
          <a:p>
            <a:fld id="{48A23592-B9E4-4549-BA1E-BE463D74F52A}" type="slidenum">
              <a:rPr lang="en-US" smtClean="0"/>
              <a:t>‹#›</a:t>
            </a:fld>
            <a:endParaRPr lang="en-US"/>
          </a:p>
        </p:txBody>
      </p:sp>
    </p:spTree>
    <p:extLst>
      <p:ext uri="{BB962C8B-B14F-4D97-AF65-F5344CB8AC3E}">
        <p14:creationId xmlns:p14="http://schemas.microsoft.com/office/powerpoint/2010/main" val="266794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B72E-7049-4F48-887B-D460989924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F6DA1F-5BF9-41D1-843F-DA28D633F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A0B226-5F09-4FA9-99B1-523C72CD1B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345EC6-1948-417B-AFCD-EE262DC61619}"/>
              </a:ext>
            </a:extLst>
          </p:cNvPr>
          <p:cNvSpPr>
            <a:spLocks noGrp="1"/>
          </p:cNvSpPr>
          <p:nvPr>
            <p:ph type="dt" sz="half" idx="10"/>
          </p:nvPr>
        </p:nvSpPr>
        <p:spPr/>
        <p:txBody>
          <a:bodyPr/>
          <a:lstStyle/>
          <a:p>
            <a:fld id="{F603C15E-C50C-4198-8DA7-2AFE5CFEE3B7}" type="datetimeFigureOut">
              <a:rPr lang="en-US" smtClean="0"/>
              <a:t>4/22/2022</a:t>
            </a:fld>
            <a:endParaRPr lang="en-US"/>
          </a:p>
        </p:txBody>
      </p:sp>
      <p:sp>
        <p:nvSpPr>
          <p:cNvPr id="6" name="Footer Placeholder 5">
            <a:extLst>
              <a:ext uri="{FF2B5EF4-FFF2-40B4-BE49-F238E27FC236}">
                <a16:creationId xmlns:a16="http://schemas.microsoft.com/office/drawing/2014/main" id="{3A4F134B-2C8B-4955-A478-99576BE9D4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FBB03B-5BC0-4566-B132-8F8F43657E81}"/>
              </a:ext>
            </a:extLst>
          </p:cNvPr>
          <p:cNvSpPr>
            <a:spLocks noGrp="1"/>
          </p:cNvSpPr>
          <p:nvPr>
            <p:ph type="sldNum" sz="quarter" idx="12"/>
          </p:nvPr>
        </p:nvSpPr>
        <p:spPr/>
        <p:txBody>
          <a:bodyPr/>
          <a:lstStyle/>
          <a:p>
            <a:fld id="{48A23592-B9E4-4549-BA1E-BE463D74F52A}" type="slidenum">
              <a:rPr lang="en-US" smtClean="0"/>
              <a:t>‹#›</a:t>
            </a:fld>
            <a:endParaRPr lang="en-US"/>
          </a:p>
        </p:txBody>
      </p:sp>
    </p:spTree>
    <p:extLst>
      <p:ext uri="{BB962C8B-B14F-4D97-AF65-F5344CB8AC3E}">
        <p14:creationId xmlns:p14="http://schemas.microsoft.com/office/powerpoint/2010/main" val="1697766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25B5-BB3A-40DA-8E03-E993F73435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846F05-FFE0-4028-A4A7-8EDDC93DAA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DF5A3D-A86C-4293-A801-4257B115E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3D0B8-E33F-4337-8C9F-60DCE7F5EFF7}"/>
              </a:ext>
            </a:extLst>
          </p:cNvPr>
          <p:cNvSpPr>
            <a:spLocks noGrp="1"/>
          </p:cNvSpPr>
          <p:nvPr>
            <p:ph type="dt" sz="half" idx="10"/>
          </p:nvPr>
        </p:nvSpPr>
        <p:spPr/>
        <p:txBody>
          <a:bodyPr/>
          <a:lstStyle/>
          <a:p>
            <a:fld id="{F603C15E-C50C-4198-8DA7-2AFE5CFEE3B7}" type="datetimeFigureOut">
              <a:rPr lang="en-US" smtClean="0"/>
              <a:t>4/22/2022</a:t>
            </a:fld>
            <a:endParaRPr lang="en-US"/>
          </a:p>
        </p:txBody>
      </p:sp>
      <p:sp>
        <p:nvSpPr>
          <p:cNvPr id="6" name="Footer Placeholder 5">
            <a:extLst>
              <a:ext uri="{FF2B5EF4-FFF2-40B4-BE49-F238E27FC236}">
                <a16:creationId xmlns:a16="http://schemas.microsoft.com/office/drawing/2014/main" id="{82934575-2AC1-4E22-9FB3-362BEA1CC4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2E2BA-1CF4-4048-A9AA-DBC91ADDBDF2}"/>
              </a:ext>
            </a:extLst>
          </p:cNvPr>
          <p:cNvSpPr>
            <a:spLocks noGrp="1"/>
          </p:cNvSpPr>
          <p:nvPr>
            <p:ph type="sldNum" sz="quarter" idx="12"/>
          </p:nvPr>
        </p:nvSpPr>
        <p:spPr/>
        <p:txBody>
          <a:bodyPr/>
          <a:lstStyle/>
          <a:p>
            <a:fld id="{48A23592-B9E4-4549-BA1E-BE463D74F52A}" type="slidenum">
              <a:rPr lang="en-US" smtClean="0"/>
              <a:t>‹#›</a:t>
            </a:fld>
            <a:endParaRPr lang="en-US"/>
          </a:p>
        </p:txBody>
      </p:sp>
    </p:spTree>
    <p:extLst>
      <p:ext uri="{BB962C8B-B14F-4D97-AF65-F5344CB8AC3E}">
        <p14:creationId xmlns:p14="http://schemas.microsoft.com/office/powerpoint/2010/main" val="383443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817CB-16B5-42CA-88AB-931DFFF2BC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74835B-CBE2-41CF-BC25-3663CE44B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84479-F365-4EDE-B8EC-F716EE49C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3C15E-C50C-4198-8DA7-2AFE5CFEE3B7}" type="datetimeFigureOut">
              <a:rPr lang="en-US" smtClean="0"/>
              <a:t>4/22/2022</a:t>
            </a:fld>
            <a:endParaRPr lang="en-US"/>
          </a:p>
        </p:txBody>
      </p:sp>
      <p:sp>
        <p:nvSpPr>
          <p:cNvPr id="5" name="Footer Placeholder 4">
            <a:extLst>
              <a:ext uri="{FF2B5EF4-FFF2-40B4-BE49-F238E27FC236}">
                <a16:creationId xmlns:a16="http://schemas.microsoft.com/office/drawing/2014/main" id="{AEBA1998-6A0E-4D93-80ED-EF0E5178CF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D089C8-AC02-46CC-9B2F-822289E383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23592-B9E4-4549-BA1E-BE463D74F52A}" type="slidenum">
              <a:rPr lang="en-US" smtClean="0"/>
              <a:t>‹#›</a:t>
            </a:fld>
            <a:endParaRPr lang="en-US"/>
          </a:p>
        </p:txBody>
      </p:sp>
    </p:spTree>
    <p:extLst>
      <p:ext uri="{BB962C8B-B14F-4D97-AF65-F5344CB8AC3E}">
        <p14:creationId xmlns:p14="http://schemas.microsoft.com/office/powerpoint/2010/main" val="3585098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C70A91-C13A-434D-86BD-30AF7BED6979}"/>
              </a:ext>
            </a:extLst>
          </p:cNvPr>
          <p:cNvSpPr txBox="1"/>
          <p:nvPr/>
        </p:nvSpPr>
        <p:spPr>
          <a:xfrm>
            <a:off x="1200150" y="1657350"/>
            <a:ext cx="5400675" cy="923330"/>
          </a:xfrm>
          <a:prstGeom prst="rect">
            <a:avLst/>
          </a:prstGeom>
          <a:noFill/>
        </p:spPr>
        <p:txBody>
          <a:bodyPr wrap="square" rtlCol="0">
            <a:spAutoFit/>
          </a:bodyPr>
          <a:lstStyle/>
          <a:p>
            <a:r>
              <a:rPr lang="en-US" dirty="0"/>
              <a:t>IBM Data Science Certification Capstone</a:t>
            </a:r>
          </a:p>
          <a:p>
            <a:r>
              <a:rPr lang="en-US" dirty="0"/>
              <a:t>Cost Landing Prediction</a:t>
            </a:r>
          </a:p>
          <a:p>
            <a:r>
              <a:rPr lang="en-US" dirty="0"/>
              <a:t>B. </a:t>
            </a:r>
            <a:r>
              <a:rPr lang="en-US" dirty="0" err="1"/>
              <a:t>Ducca</a:t>
            </a:r>
            <a:endParaRPr lang="en-US" dirty="0"/>
          </a:p>
        </p:txBody>
      </p:sp>
    </p:spTree>
    <p:extLst>
      <p:ext uri="{BB962C8B-B14F-4D97-AF65-F5344CB8AC3E}">
        <p14:creationId xmlns:p14="http://schemas.microsoft.com/office/powerpoint/2010/main" val="363827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EDA with Visualization</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p:txBody>
          <a:bodyPr/>
          <a:lstStyle/>
          <a:p>
            <a:r>
              <a:rPr lang="en-US" dirty="0"/>
              <a:t>Flight Number vs Orbit Type</a:t>
            </a:r>
          </a:p>
        </p:txBody>
      </p:sp>
    </p:spTree>
    <p:extLst>
      <p:ext uri="{BB962C8B-B14F-4D97-AF65-F5344CB8AC3E}">
        <p14:creationId xmlns:p14="http://schemas.microsoft.com/office/powerpoint/2010/main" val="116834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EDA with Visualization</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p:txBody>
          <a:bodyPr/>
          <a:lstStyle/>
          <a:p>
            <a:r>
              <a:rPr lang="en-US" dirty="0"/>
              <a:t>Payload vs. Orbit Type</a:t>
            </a:r>
          </a:p>
        </p:txBody>
      </p:sp>
    </p:spTree>
    <p:extLst>
      <p:ext uri="{BB962C8B-B14F-4D97-AF65-F5344CB8AC3E}">
        <p14:creationId xmlns:p14="http://schemas.microsoft.com/office/powerpoint/2010/main" val="76754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EDA with Visualization</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p:txBody>
          <a:bodyPr/>
          <a:lstStyle/>
          <a:p>
            <a:r>
              <a:rPr lang="en-US" dirty="0"/>
              <a:t>Launch Success Yearly Trend</a:t>
            </a:r>
          </a:p>
        </p:txBody>
      </p:sp>
    </p:spTree>
    <p:extLst>
      <p:ext uri="{BB962C8B-B14F-4D97-AF65-F5344CB8AC3E}">
        <p14:creationId xmlns:p14="http://schemas.microsoft.com/office/powerpoint/2010/main" val="222069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EDA with SQL</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p:txBody>
          <a:bodyPr/>
          <a:lstStyle/>
          <a:p>
            <a:r>
              <a:rPr lang="en-US" dirty="0"/>
              <a:t>Unique Launch Sites</a:t>
            </a:r>
          </a:p>
        </p:txBody>
      </p:sp>
    </p:spTree>
    <p:extLst>
      <p:ext uri="{BB962C8B-B14F-4D97-AF65-F5344CB8AC3E}">
        <p14:creationId xmlns:p14="http://schemas.microsoft.com/office/powerpoint/2010/main" val="2142830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EDA with SQL</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p:txBody>
          <a:bodyPr/>
          <a:lstStyle/>
          <a:p>
            <a:r>
              <a:rPr lang="en-US" dirty="0"/>
              <a:t>Launch Site names begin with CCA</a:t>
            </a:r>
          </a:p>
        </p:txBody>
      </p:sp>
    </p:spTree>
    <p:extLst>
      <p:ext uri="{BB962C8B-B14F-4D97-AF65-F5344CB8AC3E}">
        <p14:creationId xmlns:p14="http://schemas.microsoft.com/office/powerpoint/2010/main" val="683763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EDA with SQL</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a:xfrm>
            <a:off x="838200" y="2038349"/>
            <a:ext cx="10515600" cy="4138613"/>
          </a:xfrm>
        </p:spPr>
        <p:txBody>
          <a:bodyPr/>
          <a:lstStyle/>
          <a:p>
            <a:r>
              <a:rPr lang="en-US" dirty="0"/>
              <a:t>Total Payload Mass by Customer NASA (CRS)</a:t>
            </a:r>
          </a:p>
        </p:txBody>
      </p:sp>
    </p:spTree>
    <p:extLst>
      <p:ext uri="{BB962C8B-B14F-4D97-AF65-F5344CB8AC3E}">
        <p14:creationId xmlns:p14="http://schemas.microsoft.com/office/powerpoint/2010/main" val="2914359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EDA with SQL</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a:xfrm>
            <a:off x="838200" y="2038349"/>
            <a:ext cx="10515600" cy="4138613"/>
          </a:xfrm>
        </p:spPr>
        <p:txBody>
          <a:bodyPr/>
          <a:lstStyle/>
          <a:p>
            <a:r>
              <a:rPr lang="en-US" dirty="0"/>
              <a:t>Average Payload Mass carried by booster version F9</a:t>
            </a:r>
          </a:p>
        </p:txBody>
      </p:sp>
    </p:spTree>
    <p:extLst>
      <p:ext uri="{BB962C8B-B14F-4D97-AF65-F5344CB8AC3E}">
        <p14:creationId xmlns:p14="http://schemas.microsoft.com/office/powerpoint/2010/main" val="2317203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EDA with SQL</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a:xfrm>
            <a:off x="838200" y="2038349"/>
            <a:ext cx="10515600" cy="4138613"/>
          </a:xfrm>
        </p:spPr>
        <p:txBody>
          <a:bodyPr/>
          <a:lstStyle/>
          <a:p>
            <a:r>
              <a:rPr lang="en-US" dirty="0"/>
              <a:t>Successful Landing Outcome in drone ship was achieved</a:t>
            </a:r>
          </a:p>
        </p:txBody>
      </p:sp>
    </p:spTree>
    <p:extLst>
      <p:ext uri="{BB962C8B-B14F-4D97-AF65-F5344CB8AC3E}">
        <p14:creationId xmlns:p14="http://schemas.microsoft.com/office/powerpoint/2010/main" val="168704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EDA with SQL</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a:xfrm>
            <a:off x="838200" y="2038349"/>
            <a:ext cx="10515600" cy="4138613"/>
          </a:xfrm>
        </p:spPr>
        <p:txBody>
          <a:bodyPr/>
          <a:lstStyle/>
          <a:p>
            <a:r>
              <a:rPr lang="en-US" dirty="0"/>
              <a:t>Successful drone ship landing with payload between 4000 and 6000 </a:t>
            </a:r>
          </a:p>
        </p:txBody>
      </p:sp>
    </p:spTree>
    <p:extLst>
      <p:ext uri="{BB962C8B-B14F-4D97-AF65-F5344CB8AC3E}">
        <p14:creationId xmlns:p14="http://schemas.microsoft.com/office/powerpoint/2010/main" val="2572251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EDA with SQL</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a:xfrm>
            <a:off x="838200" y="2038349"/>
            <a:ext cx="10515600" cy="4138613"/>
          </a:xfrm>
        </p:spPr>
        <p:txBody>
          <a:bodyPr/>
          <a:lstStyle/>
          <a:p>
            <a:r>
              <a:rPr lang="en-US" dirty="0"/>
              <a:t>Total Number of Successful and Failure Mission Outcomes</a:t>
            </a:r>
          </a:p>
        </p:txBody>
      </p:sp>
    </p:spTree>
    <p:extLst>
      <p:ext uri="{BB962C8B-B14F-4D97-AF65-F5344CB8AC3E}">
        <p14:creationId xmlns:p14="http://schemas.microsoft.com/office/powerpoint/2010/main" val="389171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0D74-889A-443C-A89D-FDCB7E9AE1F3}"/>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3045A02B-E289-479E-8269-B48A118A80B1}"/>
              </a:ext>
            </a:extLst>
          </p:cNvPr>
          <p:cNvSpPr>
            <a:spLocks noGrp="1"/>
          </p:cNvSpPr>
          <p:nvPr>
            <p:ph idx="1"/>
          </p:nvPr>
        </p:nvSpPr>
        <p:spPr/>
        <p:txBody>
          <a:bodyPr/>
          <a:lstStyle/>
          <a:p>
            <a:r>
              <a:rPr lang="en-US" dirty="0"/>
              <a:t>Executive Summary</a:t>
            </a:r>
          </a:p>
          <a:p>
            <a:r>
              <a:rPr lang="en-US" dirty="0"/>
              <a:t>Introduction</a:t>
            </a:r>
          </a:p>
          <a:p>
            <a:r>
              <a:rPr lang="en-US" dirty="0"/>
              <a:t>Methodology</a:t>
            </a:r>
          </a:p>
          <a:p>
            <a:r>
              <a:rPr lang="en-US" dirty="0"/>
              <a:t>Results</a:t>
            </a:r>
          </a:p>
          <a:p>
            <a:r>
              <a:rPr lang="en-US" dirty="0"/>
              <a:t>Conclusion</a:t>
            </a:r>
          </a:p>
        </p:txBody>
      </p:sp>
    </p:spTree>
    <p:extLst>
      <p:ext uri="{BB962C8B-B14F-4D97-AF65-F5344CB8AC3E}">
        <p14:creationId xmlns:p14="http://schemas.microsoft.com/office/powerpoint/2010/main" val="775041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EDA with SQL</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a:xfrm>
            <a:off x="838200" y="2038349"/>
            <a:ext cx="10515600" cy="4138613"/>
          </a:xfrm>
        </p:spPr>
        <p:txBody>
          <a:bodyPr/>
          <a:lstStyle/>
          <a:p>
            <a:r>
              <a:rPr lang="en-US" dirty="0"/>
              <a:t>Booster carried maximum payload</a:t>
            </a:r>
          </a:p>
        </p:txBody>
      </p:sp>
    </p:spTree>
    <p:extLst>
      <p:ext uri="{BB962C8B-B14F-4D97-AF65-F5344CB8AC3E}">
        <p14:creationId xmlns:p14="http://schemas.microsoft.com/office/powerpoint/2010/main" val="977789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EDA with SQL</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a:xfrm>
            <a:off x="838200" y="2038349"/>
            <a:ext cx="10515600" cy="4138613"/>
          </a:xfrm>
        </p:spPr>
        <p:txBody>
          <a:bodyPr/>
          <a:lstStyle/>
          <a:p>
            <a:r>
              <a:rPr lang="en-US" dirty="0"/>
              <a:t>2017 Launch Records</a:t>
            </a:r>
          </a:p>
        </p:txBody>
      </p:sp>
    </p:spTree>
    <p:extLst>
      <p:ext uri="{BB962C8B-B14F-4D97-AF65-F5344CB8AC3E}">
        <p14:creationId xmlns:p14="http://schemas.microsoft.com/office/powerpoint/2010/main" val="1327045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EDA with SQL</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a:xfrm>
            <a:off x="838200" y="2038349"/>
            <a:ext cx="10515600" cy="4138613"/>
          </a:xfrm>
        </p:spPr>
        <p:txBody>
          <a:bodyPr/>
          <a:lstStyle/>
          <a:p>
            <a:r>
              <a:rPr lang="en-US" dirty="0"/>
              <a:t>Rank Success count between 04/06/2010-03/20/2017</a:t>
            </a:r>
          </a:p>
        </p:txBody>
      </p:sp>
    </p:spTree>
    <p:extLst>
      <p:ext uri="{BB962C8B-B14F-4D97-AF65-F5344CB8AC3E}">
        <p14:creationId xmlns:p14="http://schemas.microsoft.com/office/powerpoint/2010/main" val="1370277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Interactive Map with Folium</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a:xfrm>
            <a:off x="838200" y="2038349"/>
            <a:ext cx="10515600" cy="4138613"/>
          </a:xfrm>
        </p:spPr>
        <p:txBody>
          <a:bodyPr/>
          <a:lstStyle/>
          <a:p>
            <a:r>
              <a:rPr lang="en-US" dirty="0"/>
              <a:t>All launch sites global map markers</a:t>
            </a:r>
          </a:p>
        </p:txBody>
      </p:sp>
    </p:spTree>
    <p:extLst>
      <p:ext uri="{BB962C8B-B14F-4D97-AF65-F5344CB8AC3E}">
        <p14:creationId xmlns:p14="http://schemas.microsoft.com/office/powerpoint/2010/main" val="3952513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Interactive Map with Folium</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a:xfrm>
            <a:off x="838200" y="2038349"/>
            <a:ext cx="10515600" cy="4138613"/>
          </a:xfrm>
        </p:spPr>
        <p:txBody>
          <a:bodyPr/>
          <a:lstStyle/>
          <a:p>
            <a:r>
              <a:rPr lang="en-US" dirty="0"/>
              <a:t>Color Labelled Markers</a:t>
            </a:r>
          </a:p>
        </p:txBody>
      </p:sp>
    </p:spTree>
    <p:extLst>
      <p:ext uri="{BB962C8B-B14F-4D97-AF65-F5344CB8AC3E}">
        <p14:creationId xmlns:p14="http://schemas.microsoft.com/office/powerpoint/2010/main" val="1460316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Interactive Map with Folium</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a:xfrm>
            <a:off x="838200" y="2038349"/>
            <a:ext cx="10515600" cy="4138613"/>
          </a:xfrm>
        </p:spPr>
        <p:txBody>
          <a:bodyPr/>
          <a:lstStyle/>
          <a:p>
            <a:r>
              <a:rPr lang="en-US" dirty="0"/>
              <a:t>Working out Launch Sites distance to landmarks to find trends</a:t>
            </a:r>
          </a:p>
        </p:txBody>
      </p:sp>
    </p:spTree>
    <p:extLst>
      <p:ext uri="{BB962C8B-B14F-4D97-AF65-F5344CB8AC3E}">
        <p14:creationId xmlns:p14="http://schemas.microsoft.com/office/powerpoint/2010/main" val="2005861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Dashboard with </a:t>
            </a:r>
            <a:r>
              <a:rPr lang="en-US" dirty="0" err="1"/>
              <a:t>Plotly</a:t>
            </a:r>
            <a:r>
              <a:rPr lang="en-US" dirty="0"/>
              <a:t> Dash</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a:xfrm>
            <a:off x="838200" y="2038349"/>
            <a:ext cx="10515600" cy="4138613"/>
          </a:xfrm>
        </p:spPr>
        <p:txBody>
          <a:bodyPr/>
          <a:lstStyle/>
          <a:p>
            <a:r>
              <a:rPr lang="en-US" dirty="0"/>
              <a:t>Pie chart showing the success percentage achieved by each launch site</a:t>
            </a:r>
          </a:p>
        </p:txBody>
      </p:sp>
    </p:spTree>
    <p:extLst>
      <p:ext uri="{BB962C8B-B14F-4D97-AF65-F5344CB8AC3E}">
        <p14:creationId xmlns:p14="http://schemas.microsoft.com/office/powerpoint/2010/main" val="1587703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Dashboard with </a:t>
            </a:r>
            <a:r>
              <a:rPr lang="en-US" dirty="0" err="1"/>
              <a:t>Plotly</a:t>
            </a:r>
            <a:r>
              <a:rPr lang="en-US" dirty="0"/>
              <a:t> Dash</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a:xfrm>
            <a:off x="838200" y="2038349"/>
            <a:ext cx="10515600" cy="4138613"/>
          </a:xfrm>
        </p:spPr>
        <p:txBody>
          <a:bodyPr/>
          <a:lstStyle/>
          <a:p>
            <a:r>
              <a:rPr lang="en-US" dirty="0"/>
              <a:t>Pie chart for the launch site with highest launch success ratio</a:t>
            </a:r>
          </a:p>
        </p:txBody>
      </p:sp>
    </p:spTree>
    <p:extLst>
      <p:ext uri="{BB962C8B-B14F-4D97-AF65-F5344CB8AC3E}">
        <p14:creationId xmlns:p14="http://schemas.microsoft.com/office/powerpoint/2010/main" val="2110304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Dashboard with </a:t>
            </a:r>
            <a:r>
              <a:rPr lang="en-US" dirty="0" err="1"/>
              <a:t>Plotly</a:t>
            </a:r>
            <a:r>
              <a:rPr lang="en-US" dirty="0"/>
              <a:t> Dash</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a:xfrm>
            <a:off x="838200" y="2038349"/>
            <a:ext cx="10515600" cy="4138613"/>
          </a:xfrm>
        </p:spPr>
        <p:txBody>
          <a:bodyPr/>
          <a:lstStyle/>
          <a:p>
            <a:r>
              <a:rPr lang="en-US" dirty="0"/>
              <a:t>Payload vs Launch Outcome scatter plot for all sites, with different payload selected in the range slider</a:t>
            </a:r>
          </a:p>
        </p:txBody>
      </p:sp>
    </p:spTree>
    <p:extLst>
      <p:ext uri="{BB962C8B-B14F-4D97-AF65-F5344CB8AC3E}">
        <p14:creationId xmlns:p14="http://schemas.microsoft.com/office/powerpoint/2010/main" val="4073911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Predictive Analysis </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a:xfrm>
            <a:off x="838200" y="2038349"/>
            <a:ext cx="10515600" cy="4138613"/>
          </a:xfrm>
        </p:spPr>
        <p:txBody>
          <a:bodyPr/>
          <a:lstStyle/>
          <a:p>
            <a:r>
              <a:rPr lang="en-US" dirty="0"/>
              <a:t>Classification Accuracy using training data</a:t>
            </a:r>
          </a:p>
        </p:txBody>
      </p:sp>
    </p:spTree>
    <p:extLst>
      <p:ext uri="{BB962C8B-B14F-4D97-AF65-F5344CB8AC3E}">
        <p14:creationId xmlns:p14="http://schemas.microsoft.com/office/powerpoint/2010/main" val="1419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A15E-F8FD-48E1-8F67-E0699B410DE2}"/>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E4ACF406-B883-455D-8967-90ACF4BF68E9}"/>
              </a:ext>
            </a:extLst>
          </p:cNvPr>
          <p:cNvSpPr>
            <a:spLocks noGrp="1"/>
          </p:cNvSpPr>
          <p:nvPr>
            <p:ph idx="1"/>
          </p:nvPr>
        </p:nvSpPr>
        <p:spPr>
          <a:xfrm>
            <a:off x="838200" y="1825625"/>
            <a:ext cx="10515600" cy="3372017"/>
          </a:xfrm>
        </p:spPr>
        <p:txBody>
          <a:bodyPr/>
          <a:lstStyle/>
          <a:p>
            <a:r>
              <a:rPr lang="en-US" dirty="0"/>
              <a:t>Methodologies</a:t>
            </a:r>
          </a:p>
          <a:p>
            <a:pPr lvl="1"/>
            <a:r>
              <a:rPr lang="en-US" dirty="0"/>
              <a:t>Data Collection</a:t>
            </a:r>
          </a:p>
          <a:p>
            <a:pPr lvl="1"/>
            <a:r>
              <a:rPr lang="en-US" dirty="0"/>
              <a:t>Data Wrangling</a:t>
            </a:r>
          </a:p>
          <a:p>
            <a:pPr lvl="1"/>
            <a:r>
              <a:rPr lang="en-US" dirty="0"/>
              <a:t>Exploratory Data Analysis – Visualization</a:t>
            </a:r>
          </a:p>
          <a:p>
            <a:pPr lvl="1"/>
            <a:r>
              <a:rPr lang="en-US" dirty="0"/>
              <a:t>Exploratory Data Analysis – SQL</a:t>
            </a:r>
          </a:p>
          <a:p>
            <a:pPr lvl="1"/>
            <a:r>
              <a:rPr lang="en-US" dirty="0"/>
              <a:t>Folium interactive map</a:t>
            </a:r>
          </a:p>
          <a:p>
            <a:pPr lvl="1"/>
            <a:r>
              <a:rPr lang="en-US" dirty="0" err="1"/>
              <a:t>Plotly</a:t>
            </a:r>
            <a:r>
              <a:rPr lang="en-US" dirty="0"/>
              <a:t> Dash Dashboard</a:t>
            </a:r>
          </a:p>
          <a:p>
            <a:pPr lvl="1"/>
            <a:r>
              <a:rPr lang="en-US" dirty="0"/>
              <a:t>Predictive Analysis</a:t>
            </a:r>
          </a:p>
          <a:p>
            <a:pPr marL="457200" lvl="1" indent="0">
              <a:buNone/>
            </a:pPr>
            <a:endParaRPr lang="en-US" dirty="0"/>
          </a:p>
        </p:txBody>
      </p:sp>
      <p:sp>
        <p:nvSpPr>
          <p:cNvPr id="4" name="Content Placeholder 2">
            <a:extLst>
              <a:ext uri="{FF2B5EF4-FFF2-40B4-BE49-F238E27FC236}">
                <a16:creationId xmlns:a16="http://schemas.microsoft.com/office/drawing/2014/main" id="{B9C8B6D8-C14A-49E4-8B8C-F9F8996571BC}"/>
              </a:ext>
            </a:extLst>
          </p:cNvPr>
          <p:cNvSpPr txBox="1">
            <a:spLocks/>
          </p:cNvSpPr>
          <p:nvPr/>
        </p:nvSpPr>
        <p:spPr>
          <a:xfrm>
            <a:off x="6590852" y="1825624"/>
            <a:ext cx="10515600" cy="33720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Summary of Results</a:t>
            </a:r>
          </a:p>
          <a:p>
            <a:pPr lvl="2"/>
            <a:r>
              <a:rPr lang="en-US" dirty="0"/>
              <a:t>Exploratory data analysis results</a:t>
            </a:r>
          </a:p>
          <a:p>
            <a:pPr lvl="2"/>
            <a:r>
              <a:rPr lang="en-US" dirty="0"/>
              <a:t>Interactive analytics demo</a:t>
            </a:r>
          </a:p>
          <a:p>
            <a:pPr lvl="2"/>
            <a:r>
              <a:rPr lang="en-US" dirty="0"/>
              <a:t>Predictive analysis results</a:t>
            </a:r>
          </a:p>
          <a:p>
            <a:pPr lvl="2"/>
            <a:endParaRPr lang="en-US" dirty="0"/>
          </a:p>
          <a:p>
            <a:pPr lvl="2"/>
            <a:endParaRPr lang="en-US" dirty="0"/>
          </a:p>
        </p:txBody>
      </p:sp>
    </p:spTree>
    <p:extLst>
      <p:ext uri="{BB962C8B-B14F-4D97-AF65-F5344CB8AC3E}">
        <p14:creationId xmlns:p14="http://schemas.microsoft.com/office/powerpoint/2010/main" val="129012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Predictive Analysis </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a:xfrm>
            <a:off x="838200" y="2038349"/>
            <a:ext cx="10515600" cy="4138613"/>
          </a:xfrm>
        </p:spPr>
        <p:txBody>
          <a:bodyPr/>
          <a:lstStyle/>
          <a:p>
            <a:r>
              <a:rPr lang="en-US" dirty="0"/>
              <a:t>Confusion Matrix for the Tree</a:t>
            </a:r>
          </a:p>
        </p:txBody>
      </p:sp>
    </p:spTree>
    <p:extLst>
      <p:ext uri="{BB962C8B-B14F-4D97-AF65-F5344CB8AC3E}">
        <p14:creationId xmlns:p14="http://schemas.microsoft.com/office/powerpoint/2010/main" val="1407011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a:xfrm>
            <a:off x="838200" y="2038349"/>
            <a:ext cx="10515600" cy="4138613"/>
          </a:xfrm>
        </p:spPr>
        <p:txBody>
          <a:bodyPr/>
          <a:lstStyle/>
          <a:p>
            <a:r>
              <a:rPr lang="en-US" dirty="0"/>
              <a:t>The Tree Classifier Algorithm is best for Machine Learning for this dataset</a:t>
            </a:r>
          </a:p>
          <a:p>
            <a:r>
              <a:rPr lang="en-US" dirty="0"/>
              <a:t>Low weighted payloads perform better than the heavier payloads</a:t>
            </a:r>
          </a:p>
          <a:p>
            <a:r>
              <a:rPr lang="en-US" dirty="0"/>
              <a:t>The success rates for SpaceX launches is directly proportional time in years they will eventually perfect the launches</a:t>
            </a:r>
          </a:p>
          <a:p>
            <a:r>
              <a:rPr lang="en-US" dirty="0"/>
              <a:t>We can see that KSC LC-39A had the most successful launches from all the sites</a:t>
            </a:r>
          </a:p>
          <a:p>
            <a:r>
              <a:rPr lang="en-US" dirty="0"/>
              <a:t>Orbit GEO, HEO, SSO, ES-L1 has the best success rate</a:t>
            </a:r>
          </a:p>
        </p:txBody>
      </p:sp>
    </p:spTree>
    <p:extLst>
      <p:ext uri="{BB962C8B-B14F-4D97-AF65-F5344CB8AC3E}">
        <p14:creationId xmlns:p14="http://schemas.microsoft.com/office/powerpoint/2010/main" val="850417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4707-D231-4CEE-BFA4-F1359F925177}"/>
              </a:ext>
            </a:extLst>
          </p:cNvPr>
          <p:cNvSpPr>
            <a:spLocks noGrp="1"/>
          </p:cNvSpPr>
          <p:nvPr>
            <p:ph type="title"/>
          </p:nvPr>
        </p:nvSpPr>
        <p:spPr>
          <a:xfrm>
            <a:off x="647700" y="0"/>
            <a:ext cx="10515600" cy="1325563"/>
          </a:xfrm>
        </p:spPr>
        <p:txBody>
          <a:bodyPr/>
          <a:lstStyle/>
          <a:p>
            <a:r>
              <a:rPr lang="en-US" dirty="0"/>
              <a:t>Introduction</a:t>
            </a:r>
          </a:p>
        </p:txBody>
      </p:sp>
      <p:sp>
        <p:nvSpPr>
          <p:cNvPr id="3" name="Content Placeholder 2">
            <a:extLst>
              <a:ext uri="{FF2B5EF4-FFF2-40B4-BE49-F238E27FC236}">
                <a16:creationId xmlns:a16="http://schemas.microsoft.com/office/drawing/2014/main" id="{CCEC698C-C9EC-4088-B8A8-AF98596DADA3}"/>
              </a:ext>
            </a:extLst>
          </p:cNvPr>
          <p:cNvSpPr>
            <a:spLocks noGrp="1"/>
          </p:cNvSpPr>
          <p:nvPr>
            <p:ph idx="1"/>
          </p:nvPr>
        </p:nvSpPr>
        <p:spPr>
          <a:xfrm>
            <a:off x="400050" y="817562"/>
            <a:ext cx="10229850" cy="4194175"/>
          </a:xfrm>
        </p:spPr>
        <p:txBody>
          <a:bodyPr/>
          <a:lstStyle/>
          <a:p>
            <a:r>
              <a:rPr lang="en-US" b="0" i="0" dirty="0">
                <a:solidFill>
                  <a:srgbClr val="373A3C"/>
                </a:solidFill>
                <a:effectLst/>
                <a:latin typeface="OpenSans"/>
              </a:rPr>
              <a:t>In this capstone, </a:t>
            </a:r>
            <a:r>
              <a:rPr lang="en-US" dirty="0">
                <a:solidFill>
                  <a:srgbClr val="373A3C"/>
                </a:solidFill>
                <a:latin typeface="OpenSans"/>
              </a:rPr>
              <a:t>I </a:t>
            </a:r>
            <a:r>
              <a:rPr lang="en-US" b="0" i="0" dirty="0">
                <a:solidFill>
                  <a:srgbClr val="373A3C"/>
                </a:solidFill>
                <a:effectLst/>
                <a:latin typeface="OpenSans"/>
              </a:rPr>
              <a:t>will predict if the Falcon 9 first stage will land successfully. SpaceX advertises Falcon 9 rocket launches on its website, with a cost of 62 million dollars; other providers cost upward of 165 million dollars each, much of the savings is because SpaceX can reuse the first stage. Therefore, if it can be determined if the first stage will </a:t>
            </a:r>
            <a:r>
              <a:rPr lang="en-US" b="0" i="0" dirty="0" err="1">
                <a:solidFill>
                  <a:srgbClr val="373A3C"/>
                </a:solidFill>
                <a:effectLst/>
                <a:latin typeface="OpenSans"/>
              </a:rPr>
              <a:t>land,I</a:t>
            </a:r>
            <a:r>
              <a:rPr lang="en-US" b="0" i="0" dirty="0">
                <a:solidFill>
                  <a:srgbClr val="373A3C"/>
                </a:solidFill>
                <a:effectLst/>
                <a:latin typeface="OpenSans"/>
              </a:rPr>
              <a:t> can determine the cost of a launch. This information can be used if an alternate company wants to bid against SpaceX for a rocket launch. </a:t>
            </a:r>
            <a:endParaRPr lang="en-US" dirty="0"/>
          </a:p>
        </p:txBody>
      </p:sp>
      <p:sp>
        <p:nvSpPr>
          <p:cNvPr id="5" name="TextBox 4">
            <a:extLst>
              <a:ext uri="{FF2B5EF4-FFF2-40B4-BE49-F238E27FC236}">
                <a16:creationId xmlns:a16="http://schemas.microsoft.com/office/drawing/2014/main" id="{3EEC2617-458E-4971-B18F-BF6279D5A0FC}"/>
              </a:ext>
            </a:extLst>
          </p:cNvPr>
          <p:cNvSpPr txBox="1"/>
          <p:nvPr/>
        </p:nvSpPr>
        <p:spPr>
          <a:xfrm>
            <a:off x="2133600" y="3995678"/>
            <a:ext cx="6096000" cy="1477328"/>
          </a:xfrm>
          <a:prstGeom prst="rect">
            <a:avLst/>
          </a:prstGeom>
          <a:noFill/>
        </p:spPr>
        <p:txBody>
          <a:bodyPr wrap="square">
            <a:spAutoFit/>
          </a:bodyPr>
          <a:lstStyle/>
          <a:p>
            <a:r>
              <a:rPr lang="en-US" dirty="0"/>
              <a:t>-What influences if the rocket will land successfully</a:t>
            </a:r>
          </a:p>
          <a:p>
            <a:r>
              <a:rPr lang="en-US" dirty="0"/>
              <a:t>-The effect each relationship with certain rocket variables will impact in determining the success rate of a successful landing.</a:t>
            </a:r>
          </a:p>
          <a:p>
            <a:r>
              <a:rPr lang="en-US" dirty="0"/>
              <a:t>-What conditions does SpaceX have to achieve to get the best results and ensure the best rocket success landing rate.</a:t>
            </a:r>
          </a:p>
        </p:txBody>
      </p:sp>
    </p:spTree>
    <p:extLst>
      <p:ext uri="{BB962C8B-B14F-4D97-AF65-F5344CB8AC3E}">
        <p14:creationId xmlns:p14="http://schemas.microsoft.com/office/powerpoint/2010/main" val="3427829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F06B-369D-420A-A553-EF205B2B793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A104C69-3360-48FF-B33F-C87F8D0F25B3}"/>
              </a:ext>
            </a:extLst>
          </p:cNvPr>
          <p:cNvSpPr>
            <a:spLocks noGrp="1"/>
          </p:cNvSpPr>
          <p:nvPr>
            <p:ph idx="1"/>
          </p:nvPr>
        </p:nvSpPr>
        <p:spPr>
          <a:xfrm>
            <a:off x="838200" y="1425575"/>
            <a:ext cx="10515600" cy="1325563"/>
          </a:xfrm>
        </p:spPr>
        <p:txBody>
          <a:bodyPr/>
          <a:lstStyle/>
          <a:p>
            <a:r>
              <a:rPr lang="en-US" dirty="0"/>
              <a:t>Data Collection Methodology</a:t>
            </a:r>
          </a:p>
          <a:p>
            <a:pPr lvl="1"/>
            <a:r>
              <a:rPr lang="en-US" dirty="0"/>
              <a:t>SpaceX Rest API</a:t>
            </a:r>
          </a:p>
          <a:p>
            <a:pPr lvl="1"/>
            <a:r>
              <a:rPr lang="en-US" dirty="0"/>
              <a:t>Web Scrapping</a:t>
            </a:r>
          </a:p>
          <a:p>
            <a:pPr lvl="1"/>
            <a:endParaRPr lang="en-US" dirty="0"/>
          </a:p>
        </p:txBody>
      </p:sp>
      <p:sp>
        <p:nvSpPr>
          <p:cNvPr id="6" name="Content Placeholder 2">
            <a:extLst>
              <a:ext uri="{FF2B5EF4-FFF2-40B4-BE49-F238E27FC236}">
                <a16:creationId xmlns:a16="http://schemas.microsoft.com/office/drawing/2014/main" id="{AD47A9FD-33C7-4A27-B03E-7E6E692D41FF}"/>
              </a:ext>
            </a:extLst>
          </p:cNvPr>
          <p:cNvSpPr txBox="1">
            <a:spLocks/>
          </p:cNvSpPr>
          <p:nvPr/>
        </p:nvSpPr>
        <p:spPr>
          <a:xfrm>
            <a:off x="133350" y="2486025"/>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Wrangling</a:t>
            </a:r>
          </a:p>
          <a:p>
            <a:pPr lvl="1"/>
            <a:r>
              <a:rPr lang="en-US" dirty="0"/>
              <a:t>One Hot Encoding data fields for Machine Learning and dropping irrelevant columns</a:t>
            </a:r>
          </a:p>
          <a:p>
            <a:pPr lvl="1"/>
            <a:endParaRPr lang="en-US" dirty="0"/>
          </a:p>
        </p:txBody>
      </p:sp>
      <p:sp>
        <p:nvSpPr>
          <p:cNvPr id="7" name="Content Placeholder 2">
            <a:extLst>
              <a:ext uri="{FF2B5EF4-FFF2-40B4-BE49-F238E27FC236}">
                <a16:creationId xmlns:a16="http://schemas.microsoft.com/office/drawing/2014/main" id="{C38F1CEB-B842-4A4C-8A7F-C7B60B127E8B}"/>
              </a:ext>
            </a:extLst>
          </p:cNvPr>
          <p:cNvSpPr txBox="1">
            <a:spLocks/>
          </p:cNvSpPr>
          <p:nvPr/>
        </p:nvSpPr>
        <p:spPr>
          <a:xfrm>
            <a:off x="133350" y="3546475"/>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Exploratory data analysis (EDA) with visualization and SQL</a:t>
            </a:r>
          </a:p>
          <a:p>
            <a:pPr lvl="1"/>
            <a:r>
              <a:rPr lang="en-US" dirty="0"/>
              <a:t>Plotting: Scatter Graphs, Bar Graphs, to show relationships between variables and patterns of data</a:t>
            </a:r>
          </a:p>
          <a:p>
            <a:pPr marL="457200" lvl="1" indent="0">
              <a:buNone/>
            </a:pPr>
            <a:endParaRPr lang="en-US" dirty="0"/>
          </a:p>
          <a:p>
            <a:pPr lvl="1"/>
            <a:endParaRPr lang="en-US" dirty="0"/>
          </a:p>
        </p:txBody>
      </p:sp>
      <p:sp>
        <p:nvSpPr>
          <p:cNvPr id="8" name="Content Placeholder 2">
            <a:extLst>
              <a:ext uri="{FF2B5EF4-FFF2-40B4-BE49-F238E27FC236}">
                <a16:creationId xmlns:a16="http://schemas.microsoft.com/office/drawing/2014/main" id="{6895DF6C-EF82-4913-B428-93F5B3D66773}"/>
              </a:ext>
            </a:extLst>
          </p:cNvPr>
          <p:cNvSpPr txBox="1">
            <a:spLocks/>
          </p:cNvSpPr>
          <p:nvPr/>
        </p:nvSpPr>
        <p:spPr>
          <a:xfrm>
            <a:off x="0" y="4647407"/>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Performed interactive visual analytics using Folium and </a:t>
            </a:r>
            <a:r>
              <a:rPr lang="en-US" dirty="0" err="1"/>
              <a:t>Plotly</a:t>
            </a:r>
            <a:r>
              <a:rPr lang="en-US" dirty="0"/>
              <a:t> Dash</a:t>
            </a:r>
          </a:p>
          <a:p>
            <a:pPr marL="457200" lvl="1" indent="0">
              <a:buNone/>
            </a:pPr>
            <a:endParaRPr lang="en-US" dirty="0"/>
          </a:p>
          <a:p>
            <a:pPr lvl="1"/>
            <a:endParaRPr lang="en-US" dirty="0"/>
          </a:p>
        </p:txBody>
      </p:sp>
      <p:sp>
        <p:nvSpPr>
          <p:cNvPr id="9" name="Content Placeholder 2">
            <a:extLst>
              <a:ext uri="{FF2B5EF4-FFF2-40B4-BE49-F238E27FC236}">
                <a16:creationId xmlns:a16="http://schemas.microsoft.com/office/drawing/2014/main" id="{8B624F14-B794-4D36-A98D-A6F2847817D5}"/>
              </a:ext>
            </a:extLst>
          </p:cNvPr>
          <p:cNvSpPr txBox="1">
            <a:spLocks/>
          </p:cNvSpPr>
          <p:nvPr/>
        </p:nvSpPr>
        <p:spPr>
          <a:xfrm>
            <a:off x="133350" y="5202635"/>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Performed predictive analysis using classification models</a:t>
            </a:r>
          </a:p>
          <a:p>
            <a:pPr lvl="1"/>
            <a:r>
              <a:rPr lang="en-US" dirty="0"/>
              <a:t>How to build, tune, evaluate classification models</a:t>
            </a:r>
          </a:p>
          <a:p>
            <a:pPr lvl="1"/>
            <a:endParaRPr lang="en-US" dirty="0"/>
          </a:p>
        </p:txBody>
      </p:sp>
    </p:spTree>
    <p:extLst>
      <p:ext uri="{BB962C8B-B14F-4D97-AF65-F5344CB8AC3E}">
        <p14:creationId xmlns:p14="http://schemas.microsoft.com/office/powerpoint/2010/main" val="101754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78DC-8C7E-493A-9D17-B71D7BC66B8F}"/>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211C7CC0-590D-4878-B307-2BAA84B2BD05}"/>
              </a:ext>
            </a:extLst>
          </p:cNvPr>
          <p:cNvSpPr>
            <a:spLocks noGrp="1"/>
          </p:cNvSpPr>
          <p:nvPr>
            <p:ph idx="1"/>
          </p:nvPr>
        </p:nvSpPr>
        <p:spPr/>
        <p:txBody>
          <a:bodyPr/>
          <a:lstStyle/>
          <a:p>
            <a:r>
              <a:rPr lang="en-US" dirty="0"/>
              <a:t>Perform Exploratory Data Analysis EDA on dataset</a:t>
            </a:r>
          </a:p>
          <a:p>
            <a:r>
              <a:rPr lang="en-US" dirty="0"/>
              <a:t>Calculate the number of launches at each site</a:t>
            </a:r>
          </a:p>
          <a:p>
            <a:r>
              <a:rPr lang="en-US" dirty="0"/>
              <a:t>Calculate the number and occurrence of each orbit</a:t>
            </a:r>
          </a:p>
          <a:p>
            <a:r>
              <a:rPr lang="en-US" dirty="0"/>
              <a:t>Calculate the number and occurrence of mission outcome per orbit type</a:t>
            </a:r>
          </a:p>
          <a:p>
            <a:r>
              <a:rPr lang="en-US" dirty="0"/>
              <a:t>Export dataset a .csv</a:t>
            </a:r>
          </a:p>
          <a:p>
            <a:r>
              <a:rPr lang="en-US" dirty="0"/>
              <a:t>Create a landing outcome label</a:t>
            </a:r>
          </a:p>
          <a:p>
            <a:r>
              <a:rPr lang="en-US" dirty="0"/>
              <a:t>Find success rate for every landing within the data set</a:t>
            </a:r>
          </a:p>
        </p:txBody>
      </p:sp>
    </p:spTree>
    <p:extLst>
      <p:ext uri="{BB962C8B-B14F-4D97-AF65-F5344CB8AC3E}">
        <p14:creationId xmlns:p14="http://schemas.microsoft.com/office/powerpoint/2010/main" val="1826157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EDA with Visualization</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p:txBody>
          <a:bodyPr/>
          <a:lstStyle/>
          <a:p>
            <a:r>
              <a:rPr lang="en-US" dirty="0"/>
              <a:t>Flight Number vs Flight Site</a:t>
            </a:r>
          </a:p>
        </p:txBody>
      </p:sp>
    </p:spTree>
    <p:extLst>
      <p:ext uri="{BB962C8B-B14F-4D97-AF65-F5344CB8AC3E}">
        <p14:creationId xmlns:p14="http://schemas.microsoft.com/office/powerpoint/2010/main" val="3052216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EDA with Visualization</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p:txBody>
          <a:bodyPr/>
          <a:lstStyle/>
          <a:p>
            <a:r>
              <a:rPr lang="en-US" dirty="0"/>
              <a:t>Payload Mass vs. Launch Site</a:t>
            </a:r>
          </a:p>
        </p:txBody>
      </p:sp>
    </p:spTree>
    <p:extLst>
      <p:ext uri="{BB962C8B-B14F-4D97-AF65-F5344CB8AC3E}">
        <p14:creationId xmlns:p14="http://schemas.microsoft.com/office/powerpoint/2010/main" val="267421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CD40-E3ED-4058-9E2B-3BB31152889F}"/>
              </a:ext>
            </a:extLst>
          </p:cNvPr>
          <p:cNvSpPr>
            <a:spLocks noGrp="1"/>
          </p:cNvSpPr>
          <p:nvPr>
            <p:ph type="title"/>
          </p:nvPr>
        </p:nvSpPr>
        <p:spPr/>
        <p:txBody>
          <a:bodyPr/>
          <a:lstStyle/>
          <a:p>
            <a:r>
              <a:rPr lang="en-US" dirty="0"/>
              <a:t>EDA with Visualization</a:t>
            </a:r>
          </a:p>
        </p:txBody>
      </p:sp>
      <p:sp>
        <p:nvSpPr>
          <p:cNvPr id="3" name="Content Placeholder 2">
            <a:extLst>
              <a:ext uri="{FF2B5EF4-FFF2-40B4-BE49-F238E27FC236}">
                <a16:creationId xmlns:a16="http://schemas.microsoft.com/office/drawing/2014/main" id="{285468BA-3232-48F5-AEE7-351E25D87245}"/>
              </a:ext>
            </a:extLst>
          </p:cNvPr>
          <p:cNvSpPr>
            <a:spLocks noGrp="1"/>
          </p:cNvSpPr>
          <p:nvPr>
            <p:ph idx="1"/>
          </p:nvPr>
        </p:nvSpPr>
        <p:spPr/>
        <p:txBody>
          <a:bodyPr/>
          <a:lstStyle/>
          <a:p>
            <a:r>
              <a:rPr lang="en-US" dirty="0"/>
              <a:t>Success rate vs. Orbit Type</a:t>
            </a:r>
          </a:p>
        </p:txBody>
      </p:sp>
    </p:spTree>
    <p:extLst>
      <p:ext uri="{BB962C8B-B14F-4D97-AF65-F5344CB8AC3E}">
        <p14:creationId xmlns:p14="http://schemas.microsoft.com/office/powerpoint/2010/main" val="3905451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647</Words>
  <Application>Microsoft Office PowerPoint</Application>
  <PresentationFormat>Widescreen</PresentationFormat>
  <Paragraphs>100</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OpenSans</vt:lpstr>
      <vt:lpstr>Office Theme</vt:lpstr>
      <vt:lpstr>PowerPoint Presentation</vt:lpstr>
      <vt:lpstr>Contents</vt:lpstr>
      <vt:lpstr>Executive Summary</vt:lpstr>
      <vt:lpstr>Introduction</vt:lpstr>
      <vt:lpstr>Methodology</vt:lpstr>
      <vt:lpstr>Data Wrangling</vt:lpstr>
      <vt:lpstr>EDA with Visualization</vt:lpstr>
      <vt:lpstr>EDA with Visualization</vt:lpstr>
      <vt:lpstr>EDA with Visualization</vt:lpstr>
      <vt:lpstr>EDA with Visualization</vt:lpstr>
      <vt:lpstr>EDA with Visualization</vt:lpstr>
      <vt:lpstr>EDA with Visualization</vt:lpstr>
      <vt:lpstr>EDA with SQL</vt:lpstr>
      <vt:lpstr>EDA with SQL</vt:lpstr>
      <vt:lpstr>EDA with SQL</vt:lpstr>
      <vt:lpstr>EDA with SQL</vt:lpstr>
      <vt:lpstr>EDA with SQL</vt:lpstr>
      <vt:lpstr>EDA with SQL</vt:lpstr>
      <vt:lpstr>EDA with SQL</vt:lpstr>
      <vt:lpstr>EDA with SQL</vt:lpstr>
      <vt:lpstr>EDA with SQL</vt:lpstr>
      <vt:lpstr>EDA with SQL</vt:lpstr>
      <vt:lpstr>Interactive Map with Folium</vt:lpstr>
      <vt:lpstr>Interactive Map with Folium</vt:lpstr>
      <vt:lpstr>Interactive Map with Folium</vt:lpstr>
      <vt:lpstr>Dashboard with Plotly Dash</vt:lpstr>
      <vt:lpstr>Dashboard with Plotly Dash</vt:lpstr>
      <vt:lpstr>Dashboard with Plotly Dash</vt:lpstr>
      <vt:lpstr>Predictive Analysis </vt:lpstr>
      <vt:lpstr>Predictive Analysis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Klein, Austin</dc:creator>
  <cp:lastModifiedBy>Klein, Austin</cp:lastModifiedBy>
  <cp:revision>3</cp:revision>
  <dcterms:created xsi:type="dcterms:W3CDTF">2022-04-22T17:18:52Z</dcterms:created>
  <dcterms:modified xsi:type="dcterms:W3CDTF">2022-04-22T17:53:32Z</dcterms:modified>
</cp:coreProperties>
</file>