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9" r:id="rId12"/>
    <p:sldId id="271" r:id="rId13"/>
    <p:sldId id="270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53" y="465222"/>
            <a:ext cx="8568150" cy="1764632"/>
          </a:xfrm>
        </p:spPr>
        <p:txBody>
          <a:bodyPr/>
          <a:lstStyle/>
          <a:p>
            <a:pPr algn="ctr"/>
            <a:r>
              <a:rPr lang="ro-RO" dirty="0" smtClean="0">
                <a:solidFill>
                  <a:srgbClr val="002060"/>
                </a:solidFill>
              </a:rPr>
              <a:t>COURSERA CAPSTONE</a:t>
            </a:r>
            <a:br>
              <a:rPr lang="ro-RO" dirty="0" smtClean="0">
                <a:solidFill>
                  <a:srgbClr val="002060"/>
                </a:solidFill>
              </a:rPr>
            </a:br>
            <a:r>
              <a:rPr lang="ro-RO" sz="3600" dirty="0" smtClean="0">
                <a:solidFill>
                  <a:srgbClr val="002060"/>
                </a:solidFill>
              </a:rPr>
              <a:t>IBM APPLIED DAT SCIENCE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610" y="3112169"/>
            <a:ext cx="9514635" cy="2308280"/>
          </a:xfrm>
        </p:spPr>
        <p:txBody>
          <a:bodyPr>
            <a:normAutofit fontScale="85000" lnSpcReduction="10000"/>
          </a:bodyPr>
          <a:lstStyle/>
          <a:p>
            <a:r>
              <a:rPr lang="ro-RO" sz="3600" dirty="0" smtClean="0"/>
              <a:t>Preserving</a:t>
            </a:r>
            <a:r>
              <a:rPr lang="en-US" sz="3600" dirty="0" smtClean="0"/>
              <a:t> </a:t>
            </a:r>
            <a:r>
              <a:rPr lang="en-US" sz="3600" dirty="0"/>
              <a:t>Lifestyle as an Expat on Other </a:t>
            </a:r>
            <a:r>
              <a:rPr lang="en-US" sz="3600" dirty="0" smtClean="0"/>
              <a:t>Continent</a:t>
            </a:r>
            <a:endParaRPr lang="ro-RO" sz="3600" dirty="0" smtClean="0"/>
          </a:p>
          <a:p>
            <a:pPr marL="457200" indent="-457200">
              <a:buFontTx/>
              <a:buChar char="-"/>
            </a:pPr>
            <a:r>
              <a:rPr lang="en-US" sz="3100" dirty="0" smtClean="0"/>
              <a:t>Moving </a:t>
            </a:r>
            <a:r>
              <a:rPr lang="en-US" sz="3100" dirty="0"/>
              <a:t>from Toronto, Canada to Bucharest, </a:t>
            </a:r>
            <a:r>
              <a:rPr lang="en-US" sz="3100" dirty="0" smtClean="0"/>
              <a:t>Romania</a:t>
            </a:r>
            <a:r>
              <a:rPr lang="ro-RO" sz="3100" dirty="0" smtClean="0"/>
              <a:t> –</a:t>
            </a:r>
          </a:p>
          <a:p>
            <a:pPr marL="457200" indent="-457200">
              <a:buFontTx/>
              <a:buChar char="-"/>
            </a:pPr>
            <a:endParaRPr lang="ro-RO" sz="3100" dirty="0"/>
          </a:p>
          <a:p>
            <a:pPr marL="457200" indent="-457200">
              <a:buFontTx/>
              <a:buChar char="-"/>
            </a:pPr>
            <a:r>
              <a:rPr lang="ro-RO" sz="2100" dirty="0" smtClean="0"/>
              <a:t>By: Florin Bogdan Dumitrescu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31640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"/>
            <a:ext cx="8596668" cy="1251284"/>
          </a:xfrm>
        </p:spPr>
        <p:txBody>
          <a:bodyPr/>
          <a:lstStyle/>
          <a:p>
            <a:pPr algn="ctr"/>
            <a:r>
              <a:rPr lang="ro-RO" dirty="0" smtClean="0"/>
              <a:t>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946485"/>
            <a:ext cx="8596668" cy="50948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29735" y="1098884"/>
            <a:ext cx="8596668" cy="5759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b="1" dirty="0" smtClean="0"/>
              <a:t>Toronto Findings</a:t>
            </a:r>
            <a:br>
              <a:rPr lang="ro-RO" b="1" dirty="0" smtClean="0"/>
            </a:br>
            <a:endParaRPr lang="ro-RO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Toronto neighborhoods clustering shows that stores and shops are distributed along the entire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Parks are grouped in 2 main clusters (1 and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Specific women stores are in particular represented in 2 areas (4 and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Restaurants and dinner places are distributed in 2 clusters – 2 and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r>
              <a:rPr lang="ro-RO" b="1" dirty="0" smtClean="0"/>
              <a:t>Bucharest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Bucharest seems to have a specific area dedicated to sports facilities (Cluster1)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General facilities that supports family life are groped in cluster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High life area is represented by cluster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There are 2 neighborhoods zones that should be avoided for an expat – clusters 4 and 5</a:t>
            </a:r>
          </a:p>
        </p:txBody>
      </p:sp>
    </p:spTree>
    <p:extLst>
      <p:ext uri="{BB962C8B-B14F-4D97-AF65-F5344CB8AC3E}">
        <p14:creationId xmlns:p14="http://schemas.microsoft.com/office/powerpoint/2010/main" val="241331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"/>
            <a:ext cx="8596668" cy="1251284"/>
          </a:xfrm>
        </p:spPr>
        <p:txBody>
          <a:bodyPr/>
          <a:lstStyle/>
          <a:p>
            <a:pPr algn="ctr"/>
            <a:r>
              <a:rPr lang="ro-RO" dirty="0" smtClean="0"/>
              <a:t>RECOMMENDATIONS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29662"/>
            <a:ext cx="8596668" cy="509487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As an expat, moving from Toronto-Canada or elsewhere into Bucharest, if you are interested in high-life you should target Bucharest neighborhoods from Cluster 3 (47 neighborhoods)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As an expat, moving from Toronto-Canada or elsewhere into Bucharest, you should avoid Bucharest neighborhoods from Clusters 4 </a:t>
            </a:r>
            <a:r>
              <a:rPr lang="ro-RO" sz="2000" dirty="0" smtClean="0"/>
              <a:t>and </a:t>
            </a:r>
            <a:r>
              <a:rPr lang="ro-RO" sz="2000" dirty="0"/>
              <a:t>5 (2 neighborhoods) because they are high transit zones ore set on </a:t>
            </a:r>
            <a:r>
              <a:rPr lang="ro-RO" sz="2000" dirty="0" smtClean="0"/>
              <a:t>perifhery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smtClean="0"/>
              <a:t>If you want to go into Toronto – Canada, you should know that the venues are represented in all neighborhoods zones but if you are interested in green areas neighborhoods clusters 1 and 3 might be recommended.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smtClean="0"/>
              <a:t>Same, for Toronto Canada, women’s facilities are represented better by clusters 4 and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smtClean="0"/>
              <a:t>If you are interested in restaurants and shops, cluster 2 might be recommended</a:t>
            </a:r>
            <a:endParaRPr lang="ro-RO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4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"/>
            <a:ext cx="8596668" cy="1251284"/>
          </a:xfrm>
        </p:spPr>
        <p:txBody>
          <a:bodyPr/>
          <a:lstStyle/>
          <a:p>
            <a:pPr algn="ctr"/>
            <a:r>
              <a:rPr lang="ro-RO" dirty="0"/>
              <a:t>RECOMMENDATIONS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335" y="1251285"/>
            <a:ext cx="4119255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o-RO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Toronto Clusters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ro-RO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Cluster 1 </a:t>
            </a:r>
            <a: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 = Park, Stores</a:t>
            </a:r>
            <a:endParaRPr kumimoji="0" lang="ro-RO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o-RO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Cluster 2 </a:t>
            </a:r>
            <a: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 = Restaurants, Shops</a:t>
            </a:r>
            <a: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kumimoji="0" lang="ro-RO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Cluster 3 </a:t>
            </a:r>
            <a:r>
              <a:rPr lang="ro-RO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ro-RO" alt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 = Park, Bus Line, Shops</a:t>
            </a:r>
            <a: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kumimoji="0" lang="ro-RO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Cluster 4 </a:t>
            </a:r>
            <a:r>
              <a:rPr lang="ro-RO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ro-RO" alt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 = Banks, Women Store, Drugstore</a:t>
            </a:r>
            <a: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kumimoji="0" lang="ro-RO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Cluster 5 </a:t>
            </a:r>
            <a: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 = Bars, Women Stores, Diner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975669" y="1251285"/>
            <a:ext cx="4298333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o-RO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Bucharest Clusters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o-RO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 1 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 = Sports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o-RO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 2 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 = Supermarkets, Pharmacies, Food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o-RO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 3 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 = High-life 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o-RO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 4 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 = Transit zone 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o-RO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 5 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 = Auto, Food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119154" y="2333897"/>
            <a:ext cx="792480" cy="1463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29989" y="3884023"/>
            <a:ext cx="2166601" cy="17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60617" y="2856411"/>
            <a:ext cx="2215052" cy="2116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69029" y="4021274"/>
            <a:ext cx="2387757" cy="208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655276" y="4280914"/>
            <a:ext cx="3648892" cy="2037806"/>
          </a:xfrm>
          <a:prstGeom prst="ellipse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600421" y="2811068"/>
            <a:ext cx="2260204" cy="1043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796590" y="1609725"/>
            <a:ext cx="3118685" cy="952500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61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"/>
            <a:ext cx="8596668" cy="1251284"/>
          </a:xfrm>
        </p:spPr>
        <p:txBody>
          <a:bodyPr/>
          <a:lstStyle/>
          <a:p>
            <a:pPr algn="ctr"/>
            <a:r>
              <a:rPr lang="ro-RO" dirty="0"/>
              <a:t>RECOMMENDATIONS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335" y="1251285"/>
            <a:ext cx="4119255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o-RO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Toronto Clusters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ro-RO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Cluster 1 </a:t>
            </a:r>
            <a: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 = Park, Stores</a:t>
            </a:r>
            <a:endParaRPr kumimoji="0" lang="ro-RO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o-RO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Cluster 2 </a:t>
            </a:r>
            <a: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 = Restaurants, Shops</a:t>
            </a:r>
            <a: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kumimoji="0" lang="ro-RO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Cluster 3 </a:t>
            </a:r>
            <a:r>
              <a:rPr lang="ro-RO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ro-RO" alt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 = Park, Bus Line, Shops</a:t>
            </a:r>
            <a: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kumimoji="0" lang="ro-RO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Cluster 4 </a:t>
            </a:r>
            <a:r>
              <a:rPr lang="ro-RO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ro-RO" alt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 = Banks, Women Store, Drugstore</a:t>
            </a:r>
            <a: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kumimoji="0" lang="ro-RO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Cluster 5 </a:t>
            </a:r>
            <a: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 = Bars, Women Stores, Diner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975669" y="1251285"/>
            <a:ext cx="4298333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o-RO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Bucharest Clusters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o-RO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 1 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 = Sports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o-RO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 2 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 = Supermarkets, Pharmacies, Food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o-RO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 3 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 = High-life 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o-RO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 4 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 = Transit zone 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o-RO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 5 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 = Auto, Food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736963" y="2934014"/>
            <a:ext cx="2238705" cy="2089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967046" y="1943100"/>
            <a:ext cx="1893579" cy="75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736962" y="2095500"/>
            <a:ext cx="2276064" cy="1677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819400" y="2856726"/>
            <a:ext cx="2092236" cy="993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55276" y="4280914"/>
            <a:ext cx="3648892" cy="2037806"/>
          </a:xfrm>
          <a:prstGeom prst="ellipse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"/>
            <a:ext cx="8596668" cy="1251284"/>
          </a:xfrm>
        </p:spPr>
        <p:txBody>
          <a:bodyPr/>
          <a:lstStyle/>
          <a:p>
            <a:pPr algn="ctr"/>
            <a:r>
              <a:rPr lang="ro-RO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946484"/>
            <a:ext cx="8596668" cy="6124875"/>
          </a:xfrm>
        </p:spPr>
        <p:txBody>
          <a:bodyPr>
            <a:normAutofit/>
          </a:bodyPr>
          <a:lstStyle/>
          <a:p>
            <a:r>
              <a:rPr lang="ro-RO" dirty="0" smtClean="0"/>
              <a:t>Answering to specific research questions: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How are distributed city facilities in Toronto - Canada and Bucharest - Romania</a:t>
            </a:r>
            <a:r>
              <a:rPr lang="en-US" dirty="0" smtClean="0"/>
              <a:t>?</a:t>
            </a:r>
            <a:endParaRPr lang="ro-RO" dirty="0" smtClean="0"/>
          </a:p>
          <a:p>
            <a:r>
              <a:rPr lang="ro-RO" sz="1400" i="1" dirty="0">
                <a:solidFill>
                  <a:srgbClr val="00B0F0"/>
                </a:solidFill>
              </a:rPr>
              <a:t>They are more </a:t>
            </a:r>
            <a:r>
              <a:rPr lang="ro-RO" sz="1400" i="1" dirty="0" smtClean="0">
                <a:solidFill>
                  <a:srgbClr val="00B0F0"/>
                </a:solidFill>
              </a:rPr>
              <a:t>equally </a:t>
            </a:r>
            <a:r>
              <a:rPr lang="ro-RO" sz="1400" i="1" dirty="0">
                <a:solidFill>
                  <a:srgbClr val="00B0F0"/>
                </a:solidFill>
              </a:rPr>
              <a:t>distributed in Toronto-Canada neighborhoods then in Bucharest-Romania</a:t>
            </a:r>
            <a:endParaRPr lang="en-US" sz="1400" i="1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 If I want to conserve my lifestyle from Toronto, where should I rent an apartment in Bucharest</a:t>
            </a:r>
            <a:r>
              <a:rPr lang="en-US" dirty="0" smtClean="0"/>
              <a:t>?</a:t>
            </a:r>
            <a:endParaRPr lang="ro-RO" dirty="0" smtClean="0"/>
          </a:p>
          <a:p>
            <a:r>
              <a:rPr lang="ro-RO" sz="1400" i="1" dirty="0" smtClean="0">
                <a:solidFill>
                  <a:srgbClr val="00B0F0"/>
                </a:solidFill>
              </a:rPr>
              <a:t>If you are passionate about sports and fresh air, in cluster 1, if you want to conserve family facilities, in 2 and if you like to go out, in cluster 3</a:t>
            </a:r>
            <a:endParaRPr lang="en-US" sz="1400" i="1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 If I want to have quick access to some specific venues, where should I rent an apartment in Bucharest</a:t>
            </a:r>
            <a:r>
              <a:rPr lang="en-US" dirty="0" smtClean="0"/>
              <a:t>?</a:t>
            </a:r>
            <a:endParaRPr lang="ro-RO" dirty="0" smtClean="0"/>
          </a:p>
          <a:p>
            <a:r>
              <a:rPr lang="ro-RO" sz="1400" i="1" dirty="0">
                <a:solidFill>
                  <a:srgbClr val="00B0F0"/>
                </a:solidFill>
              </a:rPr>
              <a:t>General venues like stores and other facilities are grouped in cluster 2 but specific (non-sports) facilities are gropued in </a:t>
            </a:r>
            <a:r>
              <a:rPr lang="ro-RO" sz="1400" i="1" dirty="0" smtClean="0">
                <a:solidFill>
                  <a:srgbClr val="00B0F0"/>
                </a:solidFill>
              </a:rPr>
              <a:t>cluster3. Despite the high concentration of expats in Pipera neighborhood, cluster 3 gropus 47 neighborhoods, so the options to rent and apartment are much, much </a:t>
            </a:r>
            <a:r>
              <a:rPr lang="ro-RO" sz="1400" i="1" dirty="0" smtClean="0">
                <a:solidFill>
                  <a:srgbClr val="00B0F0"/>
                </a:solidFill>
              </a:rPr>
              <a:t>more</a:t>
            </a:r>
            <a:r>
              <a:rPr lang="ro-RO" sz="1400" i="1" dirty="0" smtClean="0">
                <a:solidFill>
                  <a:srgbClr val="00B0F0"/>
                </a:solidFill>
              </a:rPr>
              <a:t>, </a:t>
            </a:r>
            <a:r>
              <a:rPr lang="ro-RO" sz="1400" i="1" dirty="0">
                <a:solidFill>
                  <a:srgbClr val="00B0F0"/>
                </a:solidFill>
              </a:rPr>
              <a:t>even 30-40% of the deals are going in Pipera neighborhood due to real estate agents deals with developers and high business zone concentration</a:t>
            </a:r>
            <a:r>
              <a:rPr lang="ro-RO" sz="1400" i="1" dirty="0" smtClean="0">
                <a:solidFill>
                  <a:srgbClr val="00B0F0"/>
                </a:solidFill>
              </a:rPr>
              <a:t>.</a:t>
            </a:r>
            <a:endParaRPr lang="en-US" sz="1400" i="1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 If I want to immigrate in Canada and rent an apartment in Toronto, from </a:t>
            </a:r>
            <a:r>
              <a:rPr lang="ro-RO" dirty="0" smtClean="0"/>
              <a:t>specific</a:t>
            </a:r>
            <a:r>
              <a:rPr lang="en-US" dirty="0" smtClean="0"/>
              <a:t> </a:t>
            </a:r>
            <a:r>
              <a:rPr lang="en-US" dirty="0"/>
              <a:t>facilities point of view, what neighborhoods are more recommended</a:t>
            </a:r>
            <a:r>
              <a:rPr lang="en-US" dirty="0" smtClean="0"/>
              <a:t>?</a:t>
            </a:r>
            <a:endParaRPr lang="ro-RO" dirty="0" smtClean="0"/>
          </a:p>
          <a:p>
            <a:r>
              <a:rPr lang="ro-RO" sz="1400" i="1" dirty="0">
                <a:solidFill>
                  <a:srgbClr val="00B0F0"/>
                </a:solidFill>
              </a:rPr>
              <a:t>Venues are more </a:t>
            </a:r>
            <a:r>
              <a:rPr lang="ro-RO" sz="1400" i="1" dirty="0" smtClean="0">
                <a:solidFill>
                  <a:srgbClr val="00B0F0"/>
                </a:solidFill>
              </a:rPr>
              <a:t>diverse in cluster 2 but </a:t>
            </a:r>
            <a:r>
              <a:rPr lang="ro-RO" sz="1400" i="1" dirty="0">
                <a:solidFill>
                  <a:srgbClr val="00B0F0"/>
                </a:solidFill>
              </a:rPr>
              <a:t>green zones are more represented in clusters 1 and 3; for women life-style 4 and 5</a:t>
            </a:r>
            <a:endParaRPr lang="en-US" sz="1400" i="1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62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rgbClr val="002060"/>
                </a:solidFill>
              </a:rPr>
              <a:t>Thank You!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5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0"/>
            <a:ext cx="8596668" cy="1556084"/>
          </a:xfrm>
        </p:spPr>
        <p:txBody>
          <a:bodyPr/>
          <a:lstStyle/>
          <a:p>
            <a:pPr algn="ctr"/>
            <a:r>
              <a:rPr lang="ro-RO" dirty="0" smtClean="0"/>
              <a:t>BUSINESS/SOCIAL PROBELM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63579"/>
            <a:ext cx="8596668" cy="4790078"/>
          </a:xfrm>
        </p:spPr>
        <p:txBody>
          <a:bodyPr>
            <a:normAutofit lnSpcReduction="10000"/>
          </a:bodyPr>
          <a:lstStyle/>
          <a:p>
            <a:r>
              <a:rPr lang="ro-RO" b="1" dirty="0" smtClean="0"/>
              <a:t>The Problem</a:t>
            </a:r>
          </a:p>
          <a:p>
            <a:endParaRPr lang="ro-RO" dirty="0" smtClean="0"/>
          </a:p>
          <a:p>
            <a:r>
              <a:rPr lang="ro-RO" dirty="0" smtClean="0"/>
              <a:t>A</a:t>
            </a:r>
            <a:r>
              <a:rPr lang="en-US" dirty="0" smtClean="0"/>
              <a:t>n </a:t>
            </a:r>
            <a:r>
              <a:rPr lang="en-US" dirty="0"/>
              <a:t>expat can afford to rent </a:t>
            </a:r>
            <a:r>
              <a:rPr lang="en-US" dirty="0" smtClean="0"/>
              <a:t>an</a:t>
            </a:r>
            <a:r>
              <a:rPr lang="ro-RO" dirty="0" smtClean="0"/>
              <a:t>y</a:t>
            </a:r>
            <a:r>
              <a:rPr lang="en-US" dirty="0" smtClean="0"/>
              <a:t> </a:t>
            </a:r>
            <a:r>
              <a:rPr lang="en-US" dirty="0"/>
              <a:t>apartment </a:t>
            </a:r>
            <a:r>
              <a:rPr lang="ro-RO" dirty="0" smtClean="0"/>
              <a:t>in Bucharest </a:t>
            </a:r>
            <a:r>
              <a:rPr lang="en-US" dirty="0" smtClean="0"/>
              <a:t>compared </a:t>
            </a:r>
            <a:r>
              <a:rPr lang="en-US" dirty="0"/>
              <a:t>with other western cities </a:t>
            </a:r>
            <a:r>
              <a:rPr lang="ro-RO" dirty="0" smtClean="0"/>
              <a:t>because of low prices</a:t>
            </a:r>
          </a:p>
          <a:p>
            <a:endParaRPr lang="ro-RO" dirty="0"/>
          </a:p>
          <a:p>
            <a:r>
              <a:rPr lang="ro-RO" b="1" dirty="0" smtClean="0"/>
              <a:t>The Context</a:t>
            </a:r>
          </a:p>
          <a:p>
            <a:endParaRPr lang="ro-RO" dirty="0" smtClean="0"/>
          </a:p>
          <a:p>
            <a:r>
              <a:rPr lang="ro-RO" dirty="0" smtClean="0"/>
              <a:t>Many </a:t>
            </a:r>
            <a:r>
              <a:rPr lang="en-US" dirty="0" smtClean="0"/>
              <a:t>choose </a:t>
            </a:r>
            <a:r>
              <a:rPr lang="en-US" dirty="0"/>
              <a:t>to rent in a </a:t>
            </a:r>
            <a:r>
              <a:rPr lang="ro-RO" dirty="0" smtClean="0"/>
              <a:t>very </a:t>
            </a:r>
            <a:r>
              <a:rPr lang="en-US" dirty="0" smtClean="0"/>
              <a:t>limited area</a:t>
            </a:r>
            <a:endParaRPr lang="ro-RO" dirty="0" smtClean="0"/>
          </a:p>
          <a:p>
            <a:endParaRPr lang="ro-RO" dirty="0"/>
          </a:p>
          <a:p>
            <a:r>
              <a:rPr lang="ro-RO" b="1" dirty="0" smtClean="0"/>
              <a:t>The Goal</a:t>
            </a:r>
          </a:p>
          <a:p>
            <a:endParaRPr lang="ro-RO" dirty="0" smtClean="0"/>
          </a:p>
          <a:p>
            <a:r>
              <a:rPr lang="en-US" dirty="0" smtClean="0"/>
              <a:t>This </a:t>
            </a:r>
            <a:r>
              <a:rPr lang="en-US" dirty="0"/>
              <a:t>study aims to verify if there are alternatives for renting an apartment in </a:t>
            </a:r>
            <a:r>
              <a:rPr lang="ro-RO" dirty="0" smtClean="0"/>
              <a:t>oter </a:t>
            </a:r>
            <a:r>
              <a:rPr lang="en-US" dirty="0" smtClean="0"/>
              <a:t>neighborhoods</a:t>
            </a:r>
            <a:endParaRPr lang="ro-R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2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0"/>
            <a:ext cx="8596668" cy="1363579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 smtClean="0"/>
              <a:t>BENEFITS AND RESEARCH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053" y="914400"/>
            <a:ext cx="8872950" cy="5823284"/>
          </a:xfrm>
        </p:spPr>
        <p:txBody>
          <a:bodyPr>
            <a:normAutofit/>
          </a:bodyPr>
          <a:lstStyle/>
          <a:p>
            <a:endParaRPr lang="ro-RO" dirty="0" smtClean="0"/>
          </a:p>
          <a:p>
            <a:r>
              <a:rPr lang="en-US" dirty="0" smtClean="0"/>
              <a:t>A</a:t>
            </a:r>
            <a:r>
              <a:rPr lang="ro-RO" dirty="0" smtClean="0"/>
              <a:t>s </a:t>
            </a:r>
            <a:r>
              <a:rPr lang="ro-RO" b="1" dirty="0" smtClean="0"/>
              <a:t>benefits</a:t>
            </a:r>
            <a:r>
              <a:rPr lang="ro-RO" dirty="0" smtClean="0"/>
              <a:t>, a</a:t>
            </a:r>
            <a:r>
              <a:rPr lang="en-US" dirty="0" smtClean="0"/>
              <a:t>n </a:t>
            </a:r>
            <a:r>
              <a:rPr lang="en-US" dirty="0"/>
              <a:t>expat who is about to rent an apartment in Bucharest will be able to see:</a:t>
            </a:r>
          </a:p>
          <a:p>
            <a:pPr marL="342900" indent="-342900">
              <a:buFont typeface="+mj-lt"/>
              <a:buAutoNum type="alphaLcPeriod"/>
            </a:pPr>
            <a:r>
              <a:rPr lang="ro-RO" dirty="0"/>
              <a:t>t</a:t>
            </a:r>
            <a:r>
              <a:rPr lang="en-US" dirty="0" smtClean="0"/>
              <a:t>he </a:t>
            </a:r>
            <a:r>
              <a:rPr lang="en-US" dirty="0"/>
              <a:t>structure of venues for different Bucharest areas </a:t>
            </a:r>
            <a:endParaRPr lang="ro-RO" dirty="0" smtClean="0"/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particular </a:t>
            </a:r>
            <a:r>
              <a:rPr lang="en-US" dirty="0"/>
              <a:t>to Canadian citizens, they will be able to know in advance where they can rent an apartment in order to conserve their life style </a:t>
            </a:r>
            <a:r>
              <a:rPr lang="ro-RO" dirty="0"/>
              <a:t>from Toronto for </a:t>
            </a:r>
            <a:r>
              <a:rPr lang="ro-RO" dirty="0" smtClean="0"/>
              <a:t>example</a:t>
            </a:r>
            <a:endParaRPr lang="ro-RO" dirty="0"/>
          </a:p>
          <a:p>
            <a:r>
              <a:rPr lang="en-US" dirty="0"/>
              <a:t>The </a:t>
            </a:r>
            <a:r>
              <a:rPr lang="en-US" b="1" dirty="0"/>
              <a:t>research questions </a:t>
            </a:r>
            <a:r>
              <a:rPr lang="en-US" dirty="0"/>
              <a:t>are</a:t>
            </a:r>
            <a:r>
              <a:rPr lang="en-US" dirty="0" smtClean="0"/>
              <a:t>:</a:t>
            </a:r>
            <a:endParaRPr lang="en-US" dirty="0"/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 </a:t>
            </a:r>
            <a:r>
              <a:rPr lang="en-US" dirty="0" smtClean="0"/>
              <a:t>How </a:t>
            </a:r>
            <a:r>
              <a:rPr lang="en-US" dirty="0"/>
              <a:t>are distributed city facilities in Toronto - Canada and Bucharest - Romania?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I want to conserve my lifestyle from Toronto, where should I rent an apartment in Bucharest?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I want to have quick access to some specific venues, where should I rent an apartment in Bucharest?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I want to immigrate in Canada and rent an apartment in Toronto, from </a:t>
            </a:r>
            <a:r>
              <a:rPr lang="ro-RO" dirty="0" smtClean="0"/>
              <a:t>specific</a:t>
            </a:r>
            <a:r>
              <a:rPr lang="en-US" dirty="0" smtClean="0"/>
              <a:t> </a:t>
            </a:r>
            <a:r>
              <a:rPr lang="en-US" dirty="0"/>
              <a:t>facilities point of view, what neighborhoods are more recommended?</a:t>
            </a:r>
          </a:p>
          <a:p>
            <a:pPr marL="342900" indent="-342900">
              <a:buFont typeface="+mj-lt"/>
              <a:buAutoNum type="alphaL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6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0"/>
            <a:ext cx="8596668" cy="1138989"/>
          </a:xfrm>
        </p:spPr>
        <p:txBody>
          <a:bodyPr/>
          <a:lstStyle/>
          <a:p>
            <a:pPr algn="ctr"/>
            <a:r>
              <a:rPr lang="ro-RO" dirty="0" smtClean="0"/>
              <a:t>DATA AND DATA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463" y="866274"/>
            <a:ext cx="9384632" cy="5807242"/>
          </a:xfrm>
        </p:spPr>
        <p:txBody>
          <a:bodyPr>
            <a:normAutofit/>
          </a:bodyPr>
          <a:lstStyle/>
          <a:p>
            <a:r>
              <a:rPr lang="en-US" dirty="0"/>
              <a:t> 1. </a:t>
            </a:r>
            <a:r>
              <a:rPr lang="en-US" b="1" dirty="0"/>
              <a:t>For Toronto City</a:t>
            </a:r>
          </a:p>
          <a:p>
            <a:r>
              <a:rPr lang="en-US" dirty="0"/>
              <a:t>        a. List of neighborhoods - https://en.wikipedia.org/wiki/List_of_postal_codes_of_Canada:_M</a:t>
            </a:r>
          </a:p>
          <a:p>
            <a:r>
              <a:rPr lang="en-US" dirty="0"/>
              <a:t>        b. List of latitudes and longitudes coordinates for neighborhoods - http://cocl.us/Geospatial_data</a:t>
            </a:r>
          </a:p>
          <a:p>
            <a:r>
              <a:rPr lang="en-US" dirty="0"/>
              <a:t>        c. Venue data </a:t>
            </a:r>
            <a:r>
              <a:rPr lang="en-US" dirty="0" smtClean="0"/>
              <a:t>explored </a:t>
            </a:r>
            <a:r>
              <a:rPr lang="en-US" dirty="0"/>
              <a:t>using </a:t>
            </a:r>
            <a:r>
              <a:rPr lang="en-US" dirty="0" err="1" smtClean="0"/>
              <a:t>Fo</a:t>
            </a:r>
            <a:r>
              <a:rPr lang="ro-RO" dirty="0" smtClean="0"/>
              <a:t>u</a:t>
            </a:r>
            <a:r>
              <a:rPr lang="en-US" dirty="0" err="1" smtClean="0"/>
              <a:t>rsquare</a:t>
            </a:r>
            <a:r>
              <a:rPr lang="en-US" dirty="0" smtClean="0"/>
              <a:t> </a:t>
            </a:r>
            <a:r>
              <a:rPr lang="en-US" dirty="0"/>
              <a:t>API - https://developer.foursquare.com/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2. </a:t>
            </a:r>
            <a:r>
              <a:rPr lang="en-US" b="1" dirty="0"/>
              <a:t>For Bucharest City</a:t>
            </a:r>
          </a:p>
          <a:p>
            <a:r>
              <a:rPr lang="en-US" dirty="0"/>
              <a:t>        a. List of neighborhoods - https://</a:t>
            </a:r>
            <a:r>
              <a:rPr lang="en-US" dirty="0" smtClean="0"/>
              <a:t>ro.wikipedia.org/wiki/Lista_cartierelor_din_Bucure</a:t>
            </a:r>
            <a:r>
              <a:rPr lang="ro-RO" dirty="0" smtClean="0"/>
              <a:t>s</a:t>
            </a:r>
            <a:r>
              <a:rPr lang="en-US" dirty="0" err="1" smtClean="0"/>
              <a:t>ti</a:t>
            </a:r>
            <a:endParaRPr lang="en-US" dirty="0"/>
          </a:p>
          <a:p>
            <a:r>
              <a:rPr lang="en-US" dirty="0"/>
              <a:t>        b. Latitudes and longitudes coordinates for neighborhoods - Python </a:t>
            </a:r>
            <a:r>
              <a:rPr lang="en-US" dirty="0" err="1"/>
              <a:t>geopy</a:t>
            </a:r>
            <a:r>
              <a:rPr lang="en-US" dirty="0"/>
              <a:t> library will be used because no public service or free web data were found</a:t>
            </a:r>
          </a:p>
          <a:p>
            <a:r>
              <a:rPr lang="en-US" dirty="0"/>
              <a:t>        c. Venue data - explored using </a:t>
            </a:r>
            <a:r>
              <a:rPr lang="en-US" dirty="0" err="1" smtClean="0"/>
              <a:t>Fo</a:t>
            </a:r>
            <a:r>
              <a:rPr lang="ro-RO" dirty="0" smtClean="0"/>
              <a:t>u</a:t>
            </a:r>
            <a:r>
              <a:rPr lang="en-US" dirty="0" err="1" smtClean="0"/>
              <a:t>rsquare</a:t>
            </a:r>
            <a:r>
              <a:rPr lang="en-US" dirty="0" smtClean="0"/>
              <a:t> </a:t>
            </a:r>
            <a:r>
              <a:rPr lang="en-US" dirty="0"/>
              <a:t>API - https://developer.foursquare.com/</a:t>
            </a:r>
          </a:p>
        </p:txBody>
      </p:sp>
    </p:spTree>
    <p:extLst>
      <p:ext uri="{BB962C8B-B14F-4D97-AF65-F5344CB8AC3E}">
        <p14:creationId xmlns:p14="http://schemas.microsoft.com/office/powerpoint/2010/main" val="417549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0"/>
            <a:ext cx="8596668" cy="1122947"/>
          </a:xfrm>
        </p:spPr>
        <p:txBody>
          <a:bodyPr/>
          <a:lstStyle/>
          <a:p>
            <a:pPr algn="ctr"/>
            <a:r>
              <a:rPr lang="ro-RO" dirty="0" smtClean="0"/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968" y="1122947"/>
            <a:ext cx="9368590" cy="491841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For Toronto city</a:t>
            </a:r>
          </a:p>
          <a:p>
            <a:endParaRPr lang="en-US" dirty="0"/>
          </a:p>
          <a:p>
            <a:r>
              <a:rPr lang="en-US" dirty="0"/>
              <a:t>1. Web scraping Wikipedia page for Toronto </a:t>
            </a:r>
            <a:r>
              <a:rPr lang="en-US" dirty="0" smtClean="0"/>
              <a:t>neighborhoods </a:t>
            </a:r>
            <a:r>
              <a:rPr lang="en-US" dirty="0"/>
              <a:t>list  - using </a:t>
            </a:r>
            <a:r>
              <a:rPr lang="en-US" dirty="0" err="1"/>
              <a:t>BeautifulSoup</a:t>
            </a:r>
            <a:r>
              <a:rPr lang="en-US" dirty="0"/>
              <a:t> library</a:t>
            </a:r>
          </a:p>
          <a:p>
            <a:r>
              <a:rPr lang="en-US" dirty="0"/>
              <a:t>2. Get latitude and longitude coordinates for Toronto using Geocoder</a:t>
            </a:r>
          </a:p>
          <a:p>
            <a:r>
              <a:rPr lang="en-US" dirty="0"/>
              <a:t>3. Use Foursquare API to get venue data</a:t>
            </a:r>
          </a:p>
          <a:p>
            <a:r>
              <a:rPr lang="en-US" dirty="0"/>
              <a:t>4. Group data by </a:t>
            </a:r>
            <a:r>
              <a:rPr lang="en-US" dirty="0" smtClean="0"/>
              <a:t>neighborhood </a:t>
            </a:r>
            <a:r>
              <a:rPr lang="en-US" dirty="0"/>
              <a:t>and taking the mean of the frequency of  occurrence of each venue category</a:t>
            </a:r>
          </a:p>
          <a:p>
            <a:r>
              <a:rPr lang="en-US" dirty="0"/>
              <a:t>5. Perform clustering on the data by using k-means clustering</a:t>
            </a:r>
          </a:p>
          <a:p>
            <a:r>
              <a:rPr lang="en-US" dirty="0"/>
              <a:t>6. Visualize the clusters in a map using Folium</a:t>
            </a:r>
          </a:p>
          <a:p>
            <a:endParaRPr lang="en-US" dirty="0"/>
          </a:p>
          <a:p>
            <a:r>
              <a:rPr lang="en-US" b="1" dirty="0"/>
              <a:t>For Bucharest city</a:t>
            </a:r>
          </a:p>
          <a:p>
            <a:endParaRPr lang="en-US" dirty="0"/>
          </a:p>
          <a:p>
            <a:r>
              <a:rPr lang="en-US" dirty="0"/>
              <a:t>1. Web scraping Wikipedia page for Toronto </a:t>
            </a:r>
            <a:r>
              <a:rPr lang="en-US" dirty="0" smtClean="0"/>
              <a:t>neighborhoods </a:t>
            </a:r>
            <a:r>
              <a:rPr lang="en-US" dirty="0"/>
              <a:t>list  - using </a:t>
            </a:r>
            <a:r>
              <a:rPr lang="en-US" dirty="0" err="1"/>
              <a:t>BeautifulSoup</a:t>
            </a:r>
            <a:r>
              <a:rPr lang="en-US" dirty="0"/>
              <a:t> library</a:t>
            </a:r>
          </a:p>
          <a:p>
            <a:r>
              <a:rPr lang="en-US" dirty="0"/>
              <a:t>2. Get latitude and longitude coordinates for Bucharest and Bucharest </a:t>
            </a:r>
            <a:r>
              <a:rPr lang="en-US" dirty="0" err="1" smtClean="0"/>
              <a:t>nei</a:t>
            </a:r>
            <a:r>
              <a:rPr lang="ro-RO" dirty="0" smtClean="0"/>
              <a:t>gh</a:t>
            </a:r>
            <a:r>
              <a:rPr lang="en-US" dirty="0" err="1" smtClean="0"/>
              <a:t>bourhoods</a:t>
            </a:r>
            <a:r>
              <a:rPr lang="en-US" dirty="0" smtClean="0"/>
              <a:t> </a:t>
            </a:r>
            <a:r>
              <a:rPr lang="en-US" dirty="0"/>
              <a:t>using </a:t>
            </a:r>
            <a:r>
              <a:rPr lang="ro-RO" dirty="0" smtClean="0"/>
              <a:t>g</a:t>
            </a:r>
            <a:r>
              <a:rPr lang="en-US" dirty="0" err="1" smtClean="0"/>
              <a:t>eocoder</a:t>
            </a:r>
            <a:endParaRPr lang="en-US" dirty="0"/>
          </a:p>
          <a:p>
            <a:r>
              <a:rPr lang="en-US" dirty="0"/>
              <a:t>3. Use Foursquare API to get venue data</a:t>
            </a:r>
          </a:p>
          <a:p>
            <a:r>
              <a:rPr lang="en-US" dirty="0"/>
              <a:t>4. Group data by </a:t>
            </a:r>
            <a:r>
              <a:rPr lang="en-US" dirty="0" smtClean="0"/>
              <a:t>neighborhood </a:t>
            </a:r>
            <a:r>
              <a:rPr lang="en-US" dirty="0"/>
              <a:t>and taking the mean of the frequency of  occurrence of each venue category</a:t>
            </a:r>
          </a:p>
          <a:p>
            <a:r>
              <a:rPr lang="en-US" dirty="0"/>
              <a:t>5. Perform clustering on the data by using k-means clustering</a:t>
            </a:r>
          </a:p>
          <a:p>
            <a:r>
              <a:rPr lang="en-US" dirty="0"/>
              <a:t>6. Visualize the clusters in a map using Folium</a:t>
            </a:r>
          </a:p>
        </p:txBody>
      </p:sp>
    </p:spTree>
    <p:extLst>
      <p:ext uri="{BB962C8B-B14F-4D97-AF65-F5344CB8AC3E}">
        <p14:creationId xmlns:p14="http://schemas.microsoft.com/office/powerpoint/2010/main" val="289775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0"/>
            <a:ext cx="8596668" cy="1379621"/>
          </a:xfrm>
        </p:spPr>
        <p:txBody>
          <a:bodyPr/>
          <a:lstStyle/>
          <a:p>
            <a:pPr algn="ctr"/>
            <a:r>
              <a:rPr lang="ro-RO" dirty="0" smtClean="0"/>
              <a:t>RESULTS</a:t>
            </a:r>
            <a:br>
              <a:rPr lang="ro-RO" dirty="0" smtClean="0"/>
            </a:br>
            <a:r>
              <a:rPr lang="ro-RO" sz="2400" dirty="0" smtClean="0"/>
              <a:t>- TORONTO CATEGORIZED NEIGHBOURHOODS -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726" y="1379621"/>
            <a:ext cx="6607113" cy="4961050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3347" y="1379621"/>
            <a:ext cx="4716379" cy="52322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Cluster 1 </a:t>
            </a:r>
            <a: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 = Park, Stores</a:t>
            </a:r>
            <a:endParaRPr kumimoji="0" lang="ro-RO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o-RO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Cluster 2 </a:t>
            </a:r>
            <a: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 = Restaurants, Shops</a:t>
            </a:r>
            <a: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kumimoji="0" lang="ro-RO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Cluster 3 </a:t>
            </a:r>
            <a:r>
              <a:rPr lang="ro-RO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ro-RO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 = Park, Bus Line, Shops</a:t>
            </a:r>
            <a: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kumimoji="0" lang="ro-RO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Cluster 4 </a:t>
            </a:r>
            <a:r>
              <a:rPr lang="ro-RO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ro-RO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 = Banks, Women Store, Drugstore</a:t>
            </a:r>
            <a: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kumimoji="0" lang="ro-RO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Cluster 5 </a:t>
            </a:r>
            <a: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 = Bars, Women Stores, Diner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5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0"/>
            <a:ext cx="8596668" cy="1379621"/>
          </a:xfrm>
        </p:spPr>
        <p:txBody>
          <a:bodyPr/>
          <a:lstStyle/>
          <a:p>
            <a:pPr algn="ctr"/>
            <a:r>
              <a:rPr lang="ro-RO" dirty="0" smtClean="0"/>
              <a:t>RESULTS</a:t>
            </a:r>
            <a:br>
              <a:rPr lang="ro-RO" dirty="0" smtClean="0"/>
            </a:br>
            <a:r>
              <a:rPr lang="ro-RO" sz="2400" dirty="0" smtClean="0"/>
              <a:t>- BUCHAREST CATEGORIZED NEIGHBOURHOODS -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825" y="1678662"/>
            <a:ext cx="4663844" cy="4320914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0" y="1530795"/>
            <a:ext cx="4823525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 1 </a:t>
            </a:r>
            <a: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labels = Sports</a:t>
            </a:r>
            <a: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o-RO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 2 </a:t>
            </a:r>
            <a: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labels = Supermarkets, Pharmacies, Food</a:t>
            </a:r>
            <a: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o-RO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 3 </a:t>
            </a:r>
            <a: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labels = High-life </a:t>
            </a:r>
            <a: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o-RO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 4 </a:t>
            </a:r>
            <a: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labels = Transit zone </a:t>
            </a:r>
            <a: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o-RO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 5 </a:t>
            </a:r>
            <a: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o-RO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labels = Auto, Food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"/>
            <a:ext cx="8596668" cy="1251284"/>
          </a:xfrm>
        </p:spPr>
        <p:txBody>
          <a:bodyPr/>
          <a:lstStyle/>
          <a:p>
            <a:pPr algn="ctr"/>
            <a:r>
              <a:rPr lang="ro-RO" dirty="0"/>
              <a:t>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7" y="1965931"/>
            <a:ext cx="5132941" cy="38541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920" y="1965931"/>
            <a:ext cx="4433438" cy="38541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188" y="1341119"/>
            <a:ext cx="391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Toronto Neighborhoods Clusters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5910" y="1341119"/>
            <a:ext cx="391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Bucharest Neighborhoods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0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"/>
            <a:ext cx="8596668" cy="1251284"/>
          </a:xfrm>
        </p:spPr>
        <p:txBody>
          <a:bodyPr/>
          <a:lstStyle/>
          <a:p>
            <a:pPr algn="ctr"/>
            <a:r>
              <a:rPr lang="ro-RO" dirty="0"/>
              <a:t>RESULTS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335" y="1251285"/>
            <a:ext cx="4119255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o-RO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Toronto Clusters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ro-RO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Cluster 1 </a:t>
            </a:r>
            <a: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 = Park, Stores</a:t>
            </a:r>
            <a:endParaRPr kumimoji="0" lang="ro-RO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o-RO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Cluster 2 </a:t>
            </a:r>
            <a: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 = Restaurants, Shops</a:t>
            </a:r>
            <a: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kumimoji="0" lang="ro-RO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Cluster 3 </a:t>
            </a:r>
            <a:r>
              <a:rPr lang="ro-RO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ro-RO" alt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 = Park, Bus Line, Shops</a:t>
            </a:r>
            <a: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kumimoji="0" lang="ro-RO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Cluster 4 </a:t>
            </a:r>
            <a:r>
              <a:rPr lang="ro-RO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ro-RO" alt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 = Banks, Women Store, Drugstore</a:t>
            </a:r>
            <a: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kumimoji="0" lang="ro-RO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Cluster 5 </a:t>
            </a:r>
            <a: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ro-RO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 = Bars, Women Stores, Diner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975669" y="1251285"/>
            <a:ext cx="4298333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o-RO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Bucharest Clusters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o-RO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 1 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 = Sports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o-RO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 2 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 = Supermarkets, Pharmacies, Food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o-RO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 3 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 = High-life 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o-RO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 4 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 = Transit zone 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o-RO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 5 </a:t>
            </a:r>
            <a: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o-RO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 = Auto, Food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82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919</Words>
  <Application>Microsoft Office PowerPoint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Trebuchet MS</vt:lpstr>
      <vt:lpstr>Wingdings 3</vt:lpstr>
      <vt:lpstr>Facet</vt:lpstr>
      <vt:lpstr>COURSERA CAPSTONE IBM APPLIED DAT SCIENCE</vt:lpstr>
      <vt:lpstr>BUSINESS/SOCIAL PROBELM</vt:lpstr>
      <vt:lpstr>BENEFITS AND RESEARCH QUESTIONS</vt:lpstr>
      <vt:lpstr>DATA AND DATA SOURCES</vt:lpstr>
      <vt:lpstr>METHODOLOGY</vt:lpstr>
      <vt:lpstr>RESULTS - TORONTO CATEGORIZED NEIGHBOURHOODS -</vt:lpstr>
      <vt:lpstr>RESULTS - BUCHAREST CATEGORIZED NEIGHBOURHOODS -</vt:lpstr>
      <vt:lpstr>RESULTS</vt:lpstr>
      <vt:lpstr>RESULTS</vt:lpstr>
      <vt:lpstr>DISCUSSION</vt:lpstr>
      <vt:lpstr>RECOMMENDATIONS</vt:lpstr>
      <vt:lpstr>RECOMMENDATIONS</vt:lpstr>
      <vt:lpstr>RECOMMENDATIONS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 SCIENCE</dc:title>
  <dc:creator>Bogdan Dumitrescu</dc:creator>
  <cp:lastModifiedBy>Bogdan Dumitrescu</cp:lastModifiedBy>
  <cp:revision>19</cp:revision>
  <dcterms:created xsi:type="dcterms:W3CDTF">2019-09-13T06:27:46Z</dcterms:created>
  <dcterms:modified xsi:type="dcterms:W3CDTF">2019-09-13T09:31:25Z</dcterms:modified>
</cp:coreProperties>
</file>