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52" d="100"/>
          <a:sy n="52" d="100"/>
        </p:scale>
        <p:origin x="114" y="139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8D56B3-E595-4322-9E50-F3EB501DCED6}"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353726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D56B3-E595-4322-9E50-F3EB501DCED6}"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189373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D56B3-E595-4322-9E50-F3EB501DCED6}"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199949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D56B3-E595-4322-9E50-F3EB501DCED6}"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241829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8D56B3-E595-4322-9E50-F3EB501DCED6}"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386124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8D56B3-E595-4322-9E50-F3EB501DCED6}"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333106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8D56B3-E595-4322-9E50-F3EB501DCED6}" type="datetimeFigureOut">
              <a:rPr lang="en-US" smtClean="0"/>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276932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D56B3-E595-4322-9E50-F3EB501DCED6}" type="datetimeFigureOut">
              <a:rPr lang="en-US" smtClean="0"/>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165655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D56B3-E595-4322-9E50-F3EB501DCED6}" type="datetimeFigureOut">
              <a:rPr lang="en-US" smtClean="0"/>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22935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D56B3-E595-4322-9E50-F3EB501DCED6}"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246230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D56B3-E595-4322-9E50-F3EB501DCED6}"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E0C26-3FC5-407F-982C-BA2F6200D8C5}" type="slidenum">
              <a:rPr lang="en-US" smtClean="0"/>
              <a:t>‹#›</a:t>
            </a:fld>
            <a:endParaRPr lang="en-US"/>
          </a:p>
        </p:txBody>
      </p:sp>
    </p:spTree>
    <p:extLst>
      <p:ext uri="{BB962C8B-B14F-4D97-AF65-F5344CB8AC3E}">
        <p14:creationId xmlns:p14="http://schemas.microsoft.com/office/powerpoint/2010/main" val="118843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D56B3-E595-4322-9E50-F3EB501DCED6}" type="datetimeFigureOut">
              <a:rPr lang="en-US" smtClean="0"/>
              <a:t>10/11/2016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E0C26-3FC5-407F-982C-BA2F6200D8C5}" type="slidenum">
              <a:rPr lang="en-US" smtClean="0"/>
              <a:t>‹#›</a:t>
            </a:fld>
            <a:endParaRPr lang="en-US"/>
          </a:p>
        </p:txBody>
      </p:sp>
    </p:spTree>
    <p:extLst>
      <p:ext uri="{BB962C8B-B14F-4D97-AF65-F5344CB8AC3E}">
        <p14:creationId xmlns:p14="http://schemas.microsoft.com/office/powerpoint/2010/main" val="4164290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run ant digger robots</a:t>
            </a:r>
            <a:endParaRPr lang="en-US" dirty="0"/>
          </a:p>
        </p:txBody>
      </p:sp>
      <p:sp>
        <p:nvSpPr>
          <p:cNvPr id="3" name="Subtitle 2"/>
          <p:cNvSpPr>
            <a:spLocks noGrp="1"/>
          </p:cNvSpPr>
          <p:nvPr>
            <p:ph type="subTitle" idx="1"/>
          </p:nvPr>
        </p:nvSpPr>
        <p:spPr/>
        <p:txBody>
          <a:bodyPr/>
          <a:lstStyle/>
          <a:p>
            <a:r>
              <a:rPr lang="en-US" dirty="0" err="1" smtClean="0"/>
              <a:t>QuickStart</a:t>
            </a:r>
            <a:r>
              <a:rPr lang="en-US" dirty="0" smtClean="0"/>
              <a:t> Guide</a:t>
            </a:r>
            <a:endParaRPr lang="en-US" dirty="0"/>
          </a:p>
        </p:txBody>
      </p:sp>
    </p:spTree>
    <p:extLst>
      <p:ext uri="{BB962C8B-B14F-4D97-AF65-F5344CB8AC3E}">
        <p14:creationId xmlns:p14="http://schemas.microsoft.com/office/powerpoint/2010/main" val="150447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22720" y="0"/>
            <a:ext cx="5669280" cy="6868327"/>
          </a:xfrm>
          <a:prstGeom prst="rect">
            <a:avLst/>
          </a:prstGeom>
        </p:spPr>
      </p:pic>
      <p:sp>
        <p:nvSpPr>
          <p:cNvPr id="2" name="Title 1"/>
          <p:cNvSpPr>
            <a:spLocks noGrp="1"/>
          </p:cNvSpPr>
          <p:nvPr>
            <p:ph type="title"/>
          </p:nvPr>
        </p:nvSpPr>
        <p:spPr>
          <a:xfrm>
            <a:off x="131064" y="267589"/>
            <a:ext cx="10515600" cy="1325563"/>
          </a:xfrm>
        </p:spPr>
        <p:txBody>
          <a:bodyPr/>
          <a:lstStyle/>
          <a:p>
            <a:r>
              <a:rPr lang="en-US" dirty="0" smtClean="0"/>
              <a:t>You should see this window</a:t>
            </a:r>
            <a:endParaRPr lang="en-US" dirty="0"/>
          </a:p>
        </p:txBody>
      </p:sp>
      <p:sp>
        <p:nvSpPr>
          <p:cNvPr id="3" name="Content Placeholder 2"/>
          <p:cNvSpPr>
            <a:spLocks noGrp="1"/>
          </p:cNvSpPr>
          <p:nvPr>
            <p:ph idx="1"/>
          </p:nvPr>
        </p:nvSpPr>
        <p:spPr>
          <a:xfrm>
            <a:off x="838200" y="1825624"/>
            <a:ext cx="5574792" cy="4867783"/>
          </a:xfrm>
        </p:spPr>
        <p:txBody>
          <a:bodyPr>
            <a:normAutofit fontScale="92500" lnSpcReduction="20000"/>
          </a:bodyPr>
          <a:lstStyle/>
          <a:p>
            <a:r>
              <a:rPr lang="en-US" dirty="0" smtClean="0"/>
              <a:t>Note how the canvas is grayed out. This is because in the File&gt; Preferences “use external editor” option is enabled. This prevents us from using Arduino IDE itself to edit the code and just use the IDE to compile and upload code</a:t>
            </a:r>
          </a:p>
          <a:p>
            <a:r>
              <a:rPr lang="en-US" dirty="0" smtClean="0"/>
              <a:t>Since the, </a:t>
            </a:r>
            <a:r>
              <a:rPr lang="en-US" dirty="0"/>
              <a:t>I code is long and complicated </a:t>
            </a:r>
            <a:r>
              <a:rPr lang="en-US" dirty="0" smtClean="0"/>
              <a:t>suggest using Notepad++. Its easier and more convenient to navigate around</a:t>
            </a:r>
          </a:p>
          <a:p>
            <a:r>
              <a:rPr lang="en-US" dirty="0" smtClean="0"/>
              <a:t>Having external editor option checked will make sure that the code is reloaded into the IDE from the disk before compilation</a:t>
            </a:r>
            <a:endParaRPr lang="en-US" dirty="0"/>
          </a:p>
        </p:txBody>
      </p:sp>
      <p:pic>
        <p:nvPicPr>
          <p:cNvPr id="5" name="Picture 4"/>
          <p:cNvPicPr>
            <a:picLocks noChangeAspect="1"/>
          </p:cNvPicPr>
          <p:nvPr/>
        </p:nvPicPr>
        <p:blipFill rotWithShape="1">
          <a:blip r:embed="rId3"/>
          <a:srcRect l="33795" t="8201" r="54933" b="47918"/>
          <a:stretch/>
        </p:blipFill>
        <p:spPr>
          <a:xfrm>
            <a:off x="8324378" y="2734998"/>
            <a:ext cx="4644571" cy="4513944"/>
          </a:xfrm>
          <a:prstGeom prst="rect">
            <a:avLst/>
          </a:prstGeom>
        </p:spPr>
      </p:pic>
      <p:sp>
        <p:nvSpPr>
          <p:cNvPr id="6" name="TextBox 5"/>
          <p:cNvSpPr txBox="1"/>
          <p:nvPr/>
        </p:nvSpPr>
        <p:spPr>
          <a:xfrm>
            <a:off x="10929257" y="4107543"/>
            <a:ext cx="2278743" cy="646331"/>
          </a:xfrm>
          <a:prstGeom prst="rect">
            <a:avLst/>
          </a:prstGeom>
          <a:noFill/>
        </p:spPr>
        <p:txBody>
          <a:bodyPr wrap="square" rtlCol="0">
            <a:spAutoFit/>
          </a:bodyPr>
          <a:lstStyle/>
          <a:p>
            <a:r>
              <a:rPr lang="en-US" dirty="0" smtClean="0"/>
              <a:t>For </a:t>
            </a:r>
            <a:r>
              <a:rPr lang="en-US" dirty="0" err="1" smtClean="0"/>
              <a:t>Lorenz+hold</a:t>
            </a:r>
            <a:r>
              <a:rPr lang="en-US" dirty="0" smtClean="0"/>
              <a:t> switch key when start</a:t>
            </a:r>
            <a:endParaRPr lang="en-US" dirty="0"/>
          </a:p>
        </p:txBody>
      </p:sp>
    </p:spTree>
    <p:extLst>
      <p:ext uri="{BB962C8B-B14F-4D97-AF65-F5344CB8AC3E}">
        <p14:creationId xmlns:p14="http://schemas.microsoft.com/office/powerpoint/2010/main" val="232042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9956"/>
            <a:ext cx="10515600" cy="5827007"/>
          </a:xfrm>
        </p:spPr>
        <p:txBody>
          <a:bodyPr/>
          <a:lstStyle/>
          <a:p>
            <a:r>
              <a:rPr lang="en-US" dirty="0" smtClean="0"/>
              <a:t>I like editing the main code (DiggerMk2_vision_new_bed.ino) with Notepad++, that’s why I have a check box “use external editor” enabled in the Arduino IDE.</a:t>
            </a:r>
          </a:p>
          <a:p>
            <a:r>
              <a:rPr lang="en-US" dirty="0" smtClean="0"/>
              <a:t>If you open the main file with Notepad++, you should see something like this</a:t>
            </a:r>
            <a:endParaRPr lang="en-US" dirty="0"/>
          </a:p>
        </p:txBody>
      </p:sp>
      <p:pic>
        <p:nvPicPr>
          <p:cNvPr id="4" name="Picture 3"/>
          <p:cNvPicPr>
            <a:picLocks noChangeAspect="1"/>
          </p:cNvPicPr>
          <p:nvPr/>
        </p:nvPicPr>
        <p:blipFill>
          <a:blip r:embed="rId2"/>
          <a:stretch>
            <a:fillRect/>
          </a:stretch>
        </p:blipFill>
        <p:spPr>
          <a:xfrm>
            <a:off x="2627313" y="2164896"/>
            <a:ext cx="7358516" cy="4440712"/>
          </a:xfrm>
          <a:prstGeom prst="rect">
            <a:avLst/>
          </a:prstGeom>
        </p:spPr>
      </p:pic>
      <p:cxnSp>
        <p:nvCxnSpPr>
          <p:cNvPr id="5" name="Straight Arrow Connector 4"/>
          <p:cNvCxnSpPr/>
          <p:nvPr/>
        </p:nvCxnSpPr>
        <p:spPr>
          <a:xfrm flipH="1">
            <a:off x="5059607" y="2915575"/>
            <a:ext cx="646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73848" y="2684742"/>
            <a:ext cx="2380343" cy="461665"/>
          </a:xfrm>
          <a:prstGeom prst="rect">
            <a:avLst/>
          </a:prstGeom>
          <a:noFill/>
        </p:spPr>
        <p:txBody>
          <a:bodyPr wrap="square" rtlCol="0">
            <a:spAutoFit/>
          </a:bodyPr>
          <a:lstStyle/>
          <a:p>
            <a:r>
              <a:rPr lang="en-US" sz="2400" dirty="0" smtClean="0"/>
              <a:t>My contact info</a:t>
            </a:r>
            <a:endParaRPr lang="en-US" sz="2400" dirty="0"/>
          </a:p>
        </p:txBody>
      </p:sp>
    </p:spTree>
    <p:extLst>
      <p:ext uri="{BB962C8B-B14F-4D97-AF65-F5344CB8AC3E}">
        <p14:creationId xmlns:p14="http://schemas.microsoft.com/office/powerpoint/2010/main" val="381764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probably the only thing that you may want to tweak</a:t>
            </a:r>
            <a:endParaRPr lang="en-US" dirty="0"/>
          </a:p>
        </p:txBody>
      </p:sp>
      <p:pic>
        <p:nvPicPr>
          <p:cNvPr id="4" name="Content Placeholder 3"/>
          <p:cNvPicPr>
            <a:picLocks noGrp="1" noChangeAspect="1"/>
          </p:cNvPicPr>
          <p:nvPr>
            <p:ph idx="1"/>
          </p:nvPr>
        </p:nvPicPr>
        <p:blipFill>
          <a:blip r:embed="rId2"/>
          <a:stretch>
            <a:fillRect/>
          </a:stretch>
        </p:blipFill>
        <p:spPr>
          <a:xfrm>
            <a:off x="595086" y="1687539"/>
            <a:ext cx="8824683" cy="3711775"/>
          </a:xfrm>
          <a:prstGeom prst="rect">
            <a:avLst/>
          </a:prstGeom>
        </p:spPr>
      </p:pic>
      <p:cxnSp>
        <p:nvCxnSpPr>
          <p:cNvPr id="5" name="Straight Arrow Connector 4"/>
          <p:cNvCxnSpPr/>
          <p:nvPr/>
        </p:nvCxnSpPr>
        <p:spPr>
          <a:xfrm flipH="1">
            <a:off x="9573550" y="2523689"/>
            <a:ext cx="646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9573550" y="4185574"/>
            <a:ext cx="646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342636" y="3479800"/>
            <a:ext cx="646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45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lstStyle/>
          <a:p>
            <a:r>
              <a:rPr lang="en-US" dirty="0" smtClean="0"/>
              <a:t>Each robot has a set of its own configuration files: “</a:t>
            </a:r>
            <a:r>
              <a:rPr lang="en-US" dirty="0" err="1" smtClean="0"/>
              <a:t>constantsX.h</a:t>
            </a:r>
            <a:r>
              <a:rPr lang="en-US" dirty="0" smtClean="0"/>
              <a:t>” and “</a:t>
            </a:r>
            <a:r>
              <a:rPr lang="en-US" dirty="0" err="1" smtClean="0"/>
              <a:t>defX.h</a:t>
            </a:r>
            <a:r>
              <a:rPr lang="en-US" dirty="0" smtClean="0"/>
              <a:t>” where X could be A,B,C,D (to represents four robots named A,B,C, and D).</a:t>
            </a:r>
          </a:p>
          <a:p>
            <a:r>
              <a:rPr lang="en-US" dirty="0" smtClean="0"/>
              <a:t>“</a:t>
            </a:r>
            <a:r>
              <a:rPr lang="en-US" dirty="0" err="1" smtClean="0"/>
              <a:t>def.h</a:t>
            </a:r>
            <a:r>
              <a:rPr lang="en-US" dirty="0" smtClean="0"/>
              <a:t>” tells the software  how the hardware and sensors are connected, plus some convenience macros. Don’t worry about(or mess with) these unless you really know what you are doing.</a:t>
            </a:r>
          </a:p>
          <a:p>
            <a:r>
              <a:rPr lang="en-US" dirty="0" smtClean="0"/>
              <a:t>“</a:t>
            </a:r>
            <a:r>
              <a:rPr lang="en-US" dirty="0" err="1" smtClean="0"/>
              <a:t>constants.h</a:t>
            </a:r>
            <a:r>
              <a:rPr lang="en-US" dirty="0" smtClean="0"/>
              <a:t>” contains various tunable constants. For example, it will tell the robot compass directions, PID controller gains, base velocity and such. This is where you would set Lorenz probability distributions. I would not recommend to mess with anything else.</a:t>
            </a:r>
            <a:endParaRPr lang="en-US" dirty="0"/>
          </a:p>
        </p:txBody>
      </p:sp>
    </p:spTree>
    <p:extLst>
      <p:ext uri="{BB962C8B-B14F-4D97-AF65-F5344CB8AC3E}">
        <p14:creationId xmlns:p14="http://schemas.microsoft.com/office/powerpoint/2010/main" val="296728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program a robot</a:t>
            </a:r>
            <a:endParaRPr lang="en-US" dirty="0"/>
          </a:p>
        </p:txBody>
      </p:sp>
      <p:sp>
        <p:nvSpPr>
          <p:cNvPr id="3" name="Content Placeholder 2"/>
          <p:cNvSpPr>
            <a:spLocks noGrp="1"/>
          </p:cNvSpPr>
          <p:nvPr>
            <p:ph idx="1"/>
          </p:nvPr>
        </p:nvSpPr>
        <p:spPr>
          <a:xfrm>
            <a:off x="838200" y="1825625"/>
            <a:ext cx="4299857" cy="4351338"/>
          </a:xfrm>
        </p:spPr>
        <p:txBody>
          <a:bodyPr/>
          <a:lstStyle/>
          <a:p>
            <a:pPr marL="0" indent="0">
              <a:buNone/>
            </a:pPr>
            <a:r>
              <a:rPr lang="en-US" dirty="0" smtClean="0"/>
              <a:t>Establish a USB connection with a robot and figure out which COM port its connected to</a:t>
            </a:r>
          </a:p>
        </p:txBody>
      </p:sp>
      <p:pic>
        <p:nvPicPr>
          <p:cNvPr id="4" name="Picture 3"/>
          <p:cNvPicPr>
            <a:picLocks noChangeAspect="1"/>
          </p:cNvPicPr>
          <p:nvPr/>
        </p:nvPicPr>
        <p:blipFill rotWithShape="1">
          <a:blip r:embed="rId2"/>
          <a:srcRect b="53413"/>
          <a:stretch/>
        </p:blipFill>
        <p:spPr>
          <a:xfrm>
            <a:off x="838200" y="3121025"/>
            <a:ext cx="7025259" cy="3190875"/>
          </a:xfrm>
          <a:prstGeom prst="rect">
            <a:avLst/>
          </a:prstGeom>
        </p:spPr>
      </p:pic>
      <p:cxnSp>
        <p:nvCxnSpPr>
          <p:cNvPr id="5" name="Straight Arrow Connector 4"/>
          <p:cNvCxnSpPr/>
          <p:nvPr/>
        </p:nvCxnSpPr>
        <p:spPr>
          <a:xfrm flipH="1">
            <a:off x="7619392" y="4383314"/>
            <a:ext cx="639237" cy="10867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58629" y="3448844"/>
            <a:ext cx="3439885" cy="954107"/>
          </a:xfrm>
          <a:prstGeom prst="rect">
            <a:avLst/>
          </a:prstGeom>
          <a:noFill/>
        </p:spPr>
        <p:txBody>
          <a:bodyPr wrap="square" rtlCol="0">
            <a:spAutoFit/>
          </a:bodyPr>
          <a:lstStyle/>
          <a:p>
            <a:r>
              <a:rPr lang="en-US" sz="2800" dirty="0" smtClean="0"/>
              <a:t>This robot </a:t>
            </a:r>
            <a:r>
              <a:rPr lang="en-US" sz="2800" dirty="0"/>
              <a:t> </a:t>
            </a:r>
            <a:r>
              <a:rPr lang="en-US" sz="2800" dirty="0" smtClean="0"/>
              <a:t>was set to connect to COM10</a:t>
            </a:r>
            <a:endParaRPr lang="en-US" sz="2800" dirty="0"/>
          </a:p>
        </p:txBody>
      </p:sp>
    </p:spTree>
    <p:extLst>
      <p:ext uri="{BB962C8B-B14F-4D97-AF65-F5344CB8AC3E}">
        <p14:creationId xmlns:p14="http://schemas.microsoft.com/office/powerpoint/2010/main" val="1557299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286"/>
            <a:ext cx="10515600" cy="5886677"/>
          </a:xfrm>
        </p:spPr>
        <p:txBody>
          <a:bodyPr/>
          <a:lstStyle/>
          <a:p>
            <a:r>
              <a:rPr lang="en-US" dirty="0" smtClean="0"/>
              <a:t>Now open </a:t>
            </a:r>
            <a:r>
              <a:rPr lang="en-US" dirty="0" err="1" smtClean="0"/>
              <a:t>RobotSelector.h</a:t>
            </a:r>
            <a:r>
              <a:rPr lang="en-US" dirty="0" smtClean="0"/>
              <a:t> and look for a robot name which matches given COM port name</a:t>
            </a:r>
            <a:endParaRPr lang="en-US" dirty="0"/>
          </a:p>
        </p:txBody>
      </p:sp>
      <p:pic>
        <p:nvPicPr>
          <p:cNvPr id="5" name="Picture 4"/>
          <p:cNvPicPr>
            <a:picLocks noChangeAspect="1"/>
          </p:cNvPicPr>
          <p:nvPr/>
        </p:nvPicPr>
        <p:blipFill>
          <a:blip r:embed="rId2"/>
          <a:stretch>
            <a:fillRect/>
          </a:stretch>
        </p:blipFill>
        <p:spPr>
          <a:xfrm>
            <a:off x="953859" y="1173162"/>
            <a:ext cx="9380311" cy="3137124"/>
          </a:xfrm>
          <a:prstGeom prst="rect">
            <a:avLst/>
          </a:prstGeom>
        </p:spPr>
      </p:pic>
      <p:cxnSp>
        <p:nvCxnSpPr>
          <p:cNvPr id="6" name="Straight Arrow Connector 5"/>
          <p:cNvCxnSpPr/>
          <p:nvPr/>
        </p:nvCxnSpPr>
        <p:spPr>
          <a:xfrm flipH="1">
            <a:off x="7619394" y="3570514"/>
            <a:ext cx="1118206" cy="32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37600" y="3004457"/>
            <a:ext cx="3251200" cy="1815882"/>
          </a:xfrm>
          <a:prstGeom prst="rect">
            <a:avLst/>
          </a:prstGeom>
          <a:noFill/>
        </p:spPr>
        <p:txBody>
          <a:bodyPr wrap="square" rtlCol="0">
            <a:spAutoFit/>
          </a:bodyPr>
          <a:lstStyle/>
          <a:p>
            <a:r>
              <a:rPr lang="en-US" sz="2800" dirty="0" smtClean="0"/>
              <a:t>COM 10 implies that we need to  change line 5 to</a:t>
            </a:r>
            <a:endParaRPr lang="en-US" sz="2800" dirty="0"/>
          </a:p>
          <a:p>
            <a:r>
              <a:rPr lang="en-US" sz="2800" dirty="0" smtClean="0"/>
              <a:t>#define ROBOT_C</a:t>
            </a:r>
            <a:endParaRPr lang="en-US" sz="2800" dirty="0"/>
          </a:p>
        </p:txBody>
      </p:sp>
      <p:sp>
        <p:nvSpPr>
          <p:cNvPr id="10" name="TextBox 9"/>
          <p:cNvSpPr txBox="1"/>
          <p:nvPr/>
        </p:nvSpPr>
        <p:spPr>
          <a:xfrm>
            <a:off x="838200" y="5500914"/>
            <a:ext cx="10831286" cy="584775"/>
          </a:xfrm>
          <a:prstGeom prst="rect">
            <a:avLst/>
          </a:prstGeom>
          <a:noFill/>
        </p:spPr>
        <p:txBody>
          <a:bodyPr wrap="square" rtlCol="0">
            <a:spAutoFit/>
          </a:bodyPr>
          <a:lstStyle/>
          <a:p>
            <a:r>
              <a:rPr lang="en-US" sz="3200" dirty="0" smtClean="0"/>
              <a:t>Once you select (or define) a correct robot, SAVE this file.</a:t>
            </a:r>
            <a:endParaRPr lang="en-US" sz="3200" dirty="0"/>
          </a:p>
        </p:txBody>
      </p:sp>
    </p:spTree>
    <p:extLst>
      <p:ext uri="{BB962C8B-B14F-4D97-AF65-F5344CB8AC3E}">
        <p14:creationId xmlns:p14="http://schemas.microsoft.com/office/powerpoint/2010/main" val="138437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6743"/>
            <a:ext cx="10515600" cy="5930220"/>
          </a:xfrm>
        </p:spPr>
        <p:txBody>
          <a:bodyPr>
            <a:normAutofit/>
          </a:bodyPr>
          <a:lstStyle/>
          <a:p>
            <a:r>
              <a:rPr lang="en-US" dirty="0" smtClean="0"/>
              <a:t>If you have Probability Digging enabled (#define PROBABILITY_DIG 1 ), set correct probabilities for each robot that you are programming. This is done in “</a:t>
            </a:r>
            <a:r>
              <a:rPr lang="en-US" dirty="0" err="1" smtClean="0"/>
              <a:t>constantsX.h</a:t>
            </a:r>
            <a:r>
              <a:rPr lang="en-US" dirty="0" smtClean="0"/>
              <a:t>” file.</a:t>
            </a:r>
          </a:p>
        </p:txBody>
      </p:sp>
      <p:pic>
        <p:nvPicPr>
          <p:cNvPr id="4" name="Picture 3"/>
          <p:cNvPicPr>
            <a:picLocks noChangeAspect="1"/>
          </p:cNvPicPr>
          <p:nvPr/>
        </p:nvPicPr>
        <p:blipFill>
          <a:blip r:embed="rId2"/>
          <a:stretch>
            <a:fillRect/>
          </a:stretch>
        </p:blipFill>
        <p:spPr>
          <a:xfrm>
            <a:off x="838200" y="1515836"/>
            <a:ext cx="9744075" cy="952500"/>
          </a:xfrm>
          <a:prstGeom prst="rect">
            <a:avLst/>
          </a:prstGeom>
        </p:spPr>
      </p:pic>
      <p:sp>
        <p:nvSpPr>
          <p:cNvPr id="5" name="TextBox 4"/>
          <p:cNvSpPr txBox="1"/>
          <p:nvPr/>
        </p:nvSpPr>
        <p:spPr>
          <a:xfrm>
            <a:off x="972457" y="2757714"/>
            <a:ext cx="10381343" cy="1384995"/>
          </a:xfrm>
          <a:prstGeom prst="rect">
            <a:avLst/>
          </a:prstGeom>
          <a:noFill/>
        </p:spPr>
        <p:txBody>
          <a:bodyPr wrap="square" rtlCol="0">
            <a:spAutoFit/>
          </a:bodyPr>
          <a:lstStyle/>
          <a:p>
            <a:r>
              <a:rPr lang="en-US" sz="2800" dirty="0" smtClean="0"/>
              <a:t>GO_DIG_PROB specifies a probability chance (in percent) for a robot to go dig after making a deposit. Make sure that GO_DIG_PROB + GO_REST_PROB = 100</a:t>
            </a:r>
            <a:endParaRPr lang="en-US" sz="2800" dirty="0"/>
          </a:p>
        </p:txBody>
      </p:sp>
    </p:spTree>
    <p:extLst>
      <p:ext uri="{BB962C8B-B14F-4D97-AF65-F5344CB8AC3E}">
        <p14:creationId xmlns:p14="http://schemas.microsoft.com/office/powerpoint/2010/main" val="226292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done press upload button</a:t>
            </a:r>
            <a:endParaRPr lang="en-US" dirty="0"/>
          </a:p>
        </p:txBody>
      </p:sp>
      <p:pic>
        <p:nvPicPr>
          <p:cNvPr id="4" name="Picture 3"/>
          <p:cNvPicPr>
            <a:picLocks noChangeAspect="1"/>
          </p:cNvPicPr>
          <p:nvPr/>
        </p:nvPicPr>
        <p:blipFill rotWithShape="1">
          <a:blip r:embed="rId2"/>
          <a:srcRect l="33795" t="8201" r="54933" b="47918"/>
          <a:stretch/>
        </p:blipFill>
        <p:spPr>
          <a:xfrm>
            <a:off x="6510092" y="1443227"/>
            <a:ext cx="4644571" cy="4513944"/>
          </a:xfrm>
          <a:prstGeom prst="rect">
            <a:avLst/>
          </a:prstGeom>
        </p:spPr>
      </p:pic>
      <p:cxnSp>
        <p:nvCxnSpPr>
          <p:cNvPr id="6" name="Straight Arrow Connector 5"/>
          <p:cNvCxnSpPr/>
          <p:nvPr/>
        </p:nvCxnSpPr>
        <p:spPr>
          <a:xfrm flipH="1">
            <a:off x="6981371" y="1103086"/>
            <a:ext cx="217715" cy="914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Lorenz</a:t>
            </a:r>
            <a:endParaRPr lang="en-US" dirty="0"/>
          </a:p>
        </p:txBody>
      </p:sp>
      <p:sp>
        <p:nvSpPr>
          <p:cNvPr id="3" name="Content Placeholder 2"/>
          <p:cNvSpPr>
            <a:spLocks noGrp="1"/>
          </p:cNvSpPr>
          <p:nvPr>
            <p:ph idx="1"/>
          </p:nvPr>
        </p:nvSpPr>
        <p:spPr/>
        <p:txBody>
          <a:bodyPr>
            <a:normAutofit lnSpcReduction="10000"/>
          </a:bodyPr>
          <a:lstStyle/>
          <a:p>
            <a:r>
              <a:rPr lang="en-US" dirty="0" smtClean="0"/>
              <a:t>1) Small switch to start logging data</a:t>
            </a:r>
          </a:p>
          <a:p>
            <a:r>
              <a:rPr lang="en-US" dirty="0" smtClean="0"/>
              <a:t>2) Large switch to give power to the robot</a:t>
            </a:r>
          </a:p>
          <a:p>
            <a:r>
              <a:rPr lang="en-US" dirty="0" smtClean="0"/>
              <a:t>3) Wait until head moves</a:t>
            </a:r>
          </a:p>
          <a:p>
            <a:r>
              <a:rPr lang="en-US" dirty="0" smtClean="0"/>
              <a:t>4) Press white reset button (the robot will loose power and the camera light will restart)</a:t>
            </a:r>
          </a:p>
          <a:p>
            <a:r>
              <a:rPr lang="en-US" dirty="0" smtClean="0"/>
              <a:t>5) Wait for the head to move again</a:t>
            </a:r>
          </a:p>
          <a:p>
            <a:r>
              <a:rPr lang="en-US" dirty="0" smtClean="0"/>
              <a:t>6) Hold dumping switch </a:t>
            </a:r>
          </a:p>
          <a:p>
            <a:r>
              <a:rPr lang="en-US" dirty="0" smtClean="0"/>
              <a:t>7) Wait for the light on the camera to go off</a:t>
            </a:r>
          </a:p>
          <a:p>
            <a:r>
              <a:rPr lang="en-US" dirty="0" smtClean="0"/>
              <a:t>8) Release the switch</a:t>
            </a:r>
            <a:endParaRPr lang="en-US" dirty="0"/>
          </a:p>
        </p:txBody>
      </p:sp>
    </p:spTree>
    <p:extLst>
      <p:ext uri="{BB962C8B-B14F-4D97-AF65-F5344CB8AC3E}">
        <p14:creationId xmlns:p14="http://schemas.microsoft.com/office/powerpoint/2010/main" val="151934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Arduino IDE</a:t>
            </a:r>
            <a:endParaRPr lang="en-US" dirty="0"/>
          </a:p>
        </p:txBody>
      </p:sp>
      <p:sp>
        <p:nvSpPr>
          <p:cNvPr id="3" name="Content Placeholder 2"/>
          <p:cNvSpPr>
            <a:spLocks noGrp="1"/>
          </p:cNvSpPr>
          <p:nvPr>
            <p:ph idx="1"/>
          </p:nvPr>
        </p:nvSpPr>
        <p:spPr>
          <a:xfrm>
            <a:off x="838200" y="1825625"/>
            <a:ext cx="4648200" cy="4351338"/>
          </a:xfrm>
        </p:spPr>
        <p:txBody>
          <a:bodyPr/>
          <a:lstStyle/>
          <a:p>
            <a:r>
              <a:rPr lang="en-US" dirty="0" smtClean="0"/>
              <a:t>Can be opened by clicking Can this icon</a:t>
            </a:r>
          </a:p>
          <a:p>
            <a:r>
              <a:rPr lang="en-US" dirty="0" smtClean="0"/>
              <a:t>This button will compile the current C/C++ code and check for errors</a:t>
            </a:r>
          </a:p>
          <a:p>
            <a:r>
              <a:rPr lang="en-US" dirty="0" smtClean="0"/>
              <a:t>This button will compile and upload current code to the connected Arduino board</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453616" y="0"/>
            <a:ext cx="6738384" cy="6858000"/>
          </a:xfrm>
          <a:prstGeom prst="rect">
            <a:avLst/>
          </a:prstGeom>
        </p:spPr>
      </p:pic>
      <p:cxnSp>
        <p:nvCxnSpPr>
          <p:cNvPr id="5" name="Straight Arrow Connector 4"/>
          <p:cNvCxnSpPr/>
          <p:nvPr/>
        </p:nvCxnSpPr>
        <p:spPr>
          <a:xfrm flipV="1">
            <a:off x="4962144" y="1243584"/>
            <a:ext cx="926592" cy="8616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199888" y="1027906"/>
            <a:ext cx="1664208" cy="20219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056632" y="1152033"/>
            <a:ext cx="2061192" cy="38018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41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88" y="97536"/>
            <a:ext cx="5189839" cy="2915280"/>
          </a:xfrm>
          <a:prstGeom prst="rect">
            <a:avLst/>
          </a:prstGeom>
        </p:spPr>
      </p:pic>
      <p:sp>
        <p:nvSpPr>
          <p:cNvPr id="2" name="Title 1"/>
          <p:cNvSpPr>
            <a:spLocks noGrp="1"/>
          </p:cNvSpPr>
          <p:nvPr>
            <p:ph type="title"/>
          </p:nvPr>
        </p:nvSpPr>
        <p:spPr/>
        <p:txBody>
          <a:bodyPr/>
          <a:lstStyle/>
          <a:p>
            <a:r>
              <a:rPr lang="en-US" dirty="0" smtClean="0"/>
              <a:t>Connecting Arduino to PC</a:t>
            </a:r>
            <a:endParaRPr lang="en-US" dirty="0"/>
          </a:p>
        </p:txBody>
      </p:sp>
      <p:sp>
        <p:nvSpPr>
          <p:cNvPr id="3" name="Content Placeholder 2"/>
          <p:cNvSpPr>
            <a:spLocks noGrp="1"/>
          </p:cNvSpPr>
          <p:nvPr>
            <p:ph idx="1"/>
          </p:nvPr>
        </p:nvSpPr>
        <p:spPr>
          <a:xfrm>
            <a:off x="838200" y="1825625"/>
            <a:ext cx="5672328" cy="1254660"/>
          </a:xfrm>
        </p:spPr>
        <p:txBody>
          <a:bodyPr/>
          <a:lstStyle/>
          <a:p>
            <a:r>
              <a:rPr lang="en-US" dirty="0" smtClean="0"/>
              <a:t>Look for a male USB connector underneath the robot. Use a USB extension cable</a:t>
            </a:r>
            <a:endParaRPr lang="en-US" dirty="0"/>
          </a:p>
        </p:txBody>
      </p:sp>
      <p:cxnSp>
        <p:nvCxnSpPr>
          <p:cNvPr id="5" name="Straight Arrow Connector 4"/>
          <p:cNvCxnSpPr/>
          <p:nvPr/>
        </p:nvCxnSpPr>
        <p:spPr>
          <a:xfrm>
            <a:off x="7351776" y="365125"/>
            <a:ext cx="1199760" cy="2047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79520" y="83321"/>
            <a:ext cx="3877056" cy="369332"/>
          </a:xfrm>
          <a:prstGeom prst="rect">
            <a:avLst/>
          </a:prstGeom>
          <a:noFill/>
        </p:spPr>
        <p:txBody>
          <a:bodyPr wrap="square" rtlCol="0">
            <a:spAutoFit/>
          </a:bodyPr>
          <a:lstStyle/>
          <a:p>
            <a:r>
              <a:rPr lang="en-US" dirty="0" smtClean="0"/>
              <a:t>USB Cable connected to Arduino DUE</a:t>
            </a:r>
            <a:endParaRPr lang="en-US" dirty="0"/>
          </a:p>
        </p:txBody>
      </p:sp>
      <p:sp>
        <p:nvSpPr>
          <p:cNvPr id="8" name="Rectangle 7"/>
          <p:cNvSpPr/>
          <p:nvPr/>
        </p:nvSpPr>
        <p:spPr>
          <a:xfrm>
            <a:off x="8142302" y="3027031"/>
            <a:ext cx="4049698" cy="369332"/>
          </a:xfrm>
          <a:prstGeom prst="rect">
            <a:avLst/>
          </a:prstGeom>
        </p:spPr>
        <p:txBody>
          <a:bodyPr wrap="none">
            <a:spAutoFit/>
          </a:bodyPr>
          <a:lstStyle/>
          <a:p>
            <a:r>
              <a:rPr lang="en-US" dirty="0" smtClean="0"/>
              <a:t>USB extension cable, goes to PC USB port</a:t>
            </a:r>
            <a:endParaRPr lang="en-US" dirty="0"/>
          </a:p>
        </p:txBody>
      </p:sp>
      <p:cxnSp>
        <p:nvCxnSpPr>
          <p:cNvPr id="9" name="Straight Arrow Connector 8"/>
          <p:cNvCxnSpPr/>
          <p:nvPr/>
        </p:nvCxnSpPr>
        <p:spPr>
          <a:xfrm flipV="1">
            <a:off x="10167151" y="2233835"/>
            <a:ext cx="208241" cy="846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62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up Arduino IDE</a:t>
            </a:r>
            <a:br>
              <a:rPr lang="en-US" dirty="0" smtClean="0"/>
            </a:br>
            <a:r>
              <a:rPr lang="en-US" dirty="0" smtClean="0"/>
              <a:t> to properly talk to </a:t>
            </a:r>
            <a:br>
              <a:rPr lang="en-US" dirty="0" smtClean="0"/>
            </a:br>
            <a:r>
              <a:rPr lang="en-US" dirty="0" smtClean="0"/>
              <a:t>robot</a:t>
            </a:r>
            <a:endParaRPr lang="en-US" dirty="0"/>
          </a:p>
        </p:txBody>
      </p:sp>
      <p:sp>
        <p:nvSpPr>
          <p:cNvPr id="3" name="Content Placeholder 2"/>
          <p:cNvSpPr>
            <a:spLocks noGrp="1"/>
          </p:cNvSpPr>
          <p:nvPr>
            <p:ph idx="1"/>
          </p:nvPr>
        </p:nvSpPr>
        <p:spPr>
          <a:xfrm>
            <a:off x="838200" y="2142617"/>
            <a:ext cx="3745992" cy="4351338"/>
          </a:xfrm>
        </p:spPr>
        <p:txBody>
          <a:bodyPr/>
          <a:lstStyle/>
          <a:p>
            <a:r>
              <a:rPr lang="en-US" dirty="0" smtClean="0"/>
              <a:t>Go to Tools &gt; Board &gt; Arduino Due (Programming Port). We need to tell the IDE which board is connected so that the code can be properly compiled. It should say “Arduino Due Programming Port” here when done. </a:t>
            </a:r>
            <a:endParaRPr lang="en-US" dirty="0"/>
          </a:p>
        </p:txBody>
      </p:sp>
      <p:pic>
        <p:nvPicPr>
          <p:cNvPr id="4" name="Picture 3"/>
          <p:cNvPicPr>
            <a:picLocks noChangeAspect="1"/>
          </p:cNvPicPr>
          <p:nvPr/>
        </p:nvPicPr>
        <p:blipFill>
          <a:blip r:embed="rId2"/>
          <a:stretch>
            <a:fillRect/>
          </a:stretch>
        </p:blipFill>
        <p:spPr>
          <a:xfrm>
            <a:off x="5357302" y="-31654"/>
            <a:ext cx="6710824" cy="6889654"/>
          </a:xfrm>
          <a:prstGeom prst="rect">
            <a:avLst/>
          </a:prstGeom>
        </p:spPr>
      </p:pic>
      <p:cxnSp>
        <p:nvCxnSpPr>
          <p:cNvPr id="5" name="Straight Arrow Connector 4"/>
          <p:cNvCxnSpPr/>
          <p:nvPr/>
        </p:nvCxnSpPr>
        <p:spPr>
          <a:xfrm flipV="1">
            <a:off x="4120896" y="5998464"/>
            <a:ext cx="4303776" cy="1910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07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319016" cy="1325563"/>
          </a:xfrm>
        </p:spPr>
        <p:txBody>
          <a:bodyPr>
            <a:normAutofit fontScale="90000"/>
          </a:bodyPr>
          <a:lstStyle/>
          <a:p>
            <a:r>
              <a:rPr lang="en-US" dirty="0" smtClean="0"/>
              <a:t>Check if PC sees your board on COM port</a:t>
            </a:r>
            <a:endParaRPr lang="en-US" dirty="0"/>
          </a:p>
        </p:txBody>
      </p:sp>
      <p:pic>
        <p:nvPicPr>
          <p:cNvPr id="4" name="Picture 3"/>
          <p:cNvPicPr>
            <a:picLocks noChangeAspect="1"/>
          </p:cNvPicPr>
          <p:nvPr/>
        </p:nvPicPr>
        <p:blipFill>
          <a:blip r:embed="rId2"/>
          <a:stretch>
            <a:fillRect/>
          </a:stretch>
        </p:blipFill>
        <p:spPr>
          <a:xfrm>
            <a:off x="5157216" y="0"/>
            <a:ext cx="7025259" cy="6849353"/>
          </a:xfrm>
          <a:prstGeom prst="rect">
            <a:avLst/>
          </a:prstGeom>
        </p:spPr>
      </p:pic>
      <p:sp>
        <p:nvSpPr>
          <p:cNvPr id="5" name="TextBox 4"/>
          <p:cNvSpPr txBox="1"/>
          <p:nvPr/>
        </p:nvSpPr>
        <p:spPr>
          <a:xfrm>
            <a:off x="838200" y="2316480"/>
            <a:ext cx="3035808" cy="1569660"/>
          </a:xfrm>
          <a:prstGeom prst="rect">
            <a:avLst/>
          </a:prstGeom>
          <a:noFill/>
        </p:spPr>
        <p:txBody>
          <a:bodyPr wrap="square" rtlCol="0">
            <a:spAutoFit/>
          </a:bodyPr>
          <a:lstStyle/>
          <a:p>
            <a:r>
              <a:rPr lang="en-US" sz="2400" dirty="0" smtClean="0"/>
              <a:t>Go to Tools &gt; Port &gt;</a:t>
            </a:r>
          </a:p>
          <a:p>
            <a:endParaRPr lang="en-US" sz="2400" dirty="0"/>
          </a:p>
          <a:p>
            <a:r>
              <a:rPr lang="en-US" sz="2400" dirty="0" smtClean="0"/>
              <a:t>Look for a COM port (not COM 1) </a:t>
            </a:r>
            <a:endParaRPr lang="en-US" sz="2400" dirty="0"/>
          </a:p>
        </p:txBody>
      </p:sp>
    </p:spTree>
    <p:extLst>
      <p:ext uri="{BB962C8B-B14F-4D97-AF65-F5344CB8AC3E}">
        <p14:creationId xmlns:p14="http://schemas.microsoft.com/office/powerpoint/2010/main" val="159300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r="11146"/>
          <a:stretch/>
        </p:blipFill>
        <p:spPr>
          <a:xfrm>
            <a:off x="5127498" y="1894707"/>
            <a:ext cx="6662166" cy="4680782"/>
          </a:xfrm>
          <a:prstGeom prst="rect">
            <a:avLst/>
          </a:prstGeom>
        </p:spPr>
      </p:pic>
      <p:sp>
        <p:nvSpPr>
          <p:cNvPr id="2" name="Title 1"/>
          <p:cNvSpPr>
            <a:spLocks noGrp="1"/>
          </p:cNvSpPr>
          <p:nvPr>
            <p:ph type="title"/>
          </p:nvPr>
        </p:nvSpPr>
        <p:spPr/>
        <p:txBody>
          <a:bodyPr/>
          <a:lstStyle/>
          <a:p>
            <a:r>
              <a:rPr lang="en-US" dirty="0" smtClean="0"/>
              <a:t>Not sure which COM port?</a:t>
            </a:r>
            <a:endParaRPr lang="en-US" dirty="0"/>
          </a:p>
        </p:txBody>
      </p:sp>
      <p:sp>
        <p:nvSpPr>
          <p:cNvPr id="3" name="Content Placeholder 2"/>
          <p:cNvSpPr>
            <a:spLocks noGrp="1"/>
          </p:cNvSpPr>
          <p:nvPr>
            <p:ph idx="1"/>
          </p:nvPr>
        </p:nvSpPr>
        <p:spPr>
          <a:xfrm>
            <a:off x="70104" y="2203577"/>
            <a:ext cx="4184904" cy="4351338"/>
          </a:xfrm>
        </p:spPr>
        <p:txBody>
          <a:bodyPr/>
          <a:lstStyle/>
          <a:p>
            <a:r>
              <a:rPr lang="en-US" dirty="0" smtClean="0"/>
              <a:t>Go to Device Manager. In the explorer, left click on computer &gt; Properties</a:t>
            </a:r>
            <a:endParaRPr lang="en-US" dirty="0"/>
          </a:p>
        </p:txBody>
      </p:sp>
      <p:pic>
        <p:nvPicPr>
          <p:cNvPr id="4" name="Picture 3"/>
          <p:cNvPicPr>
            <a:picLocks noChangeAspect="1"/>
          </p:cNvPicPr>
          <p:nvPr/>
        </p:nvPicPr>
        <p:blipFill>
          <a:blip r:embed="rId3"/>
          <a:stretch>
            <a:fillRect/>
          </a:stretch>
        </p:blipFill>
        <p:spPr>
          <a:xfrm>
            <a:off x="212598" y="3503676"/>
            <a:ext cx="4305300" cy="2867025"/>
          </a:xfrm>
          <a:prstGeom prst="rect">
            <a:avLst/>
          </a:prstGeom>
        </p:spPr>
      </p:pic>
      <p:cxnSp>
        <p:nvCxnSpPr>
          <p:cNvPr id="5" name="Straight Arrow Connector 4"/>
          <p:cNvCxnSpPr/>
          <p:nvPr/>
        </p:nvCxnSpPr>
        <p:spPr>
          <a:xfrm flipH="1">
            <a:off x="1808988" y="5953125"/>
            <a:ext cx="646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7815072" y="1391124"/>
            <a:ext cx="41849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Click on Device Manager</a:t>
            </a:r>
            <a:endParaRPr lang="en-US" dirty="0"/>
          </a:p>
        </p:txBody>
      </p:sp>
      <p:sp>
        <p:nvSpPr>
          <p:cNvPr id="9" name="TextBox 8"/>
          <p:cNvSpPr txBox="1"/>
          <p:nvPr/>
        </p:nvSpPr>
        <p:spPr>
          <a:xfrm>
            <a:off x="1389888" y="1622143"/>
            <a:ext cx="1572768" cy="646331"/>
          </a:xfrm>
          <a:prstGeom prst="rect">
            <a:avLst/>
          </a:prstGeom>
          <a:noFill/>
        </p:spPr>
        <p:txBody>
          <a:bodyPr wrap="square" rtlCol="0">
            <a:spAutoFit/>
          </a:bodyPr>
          <a:lstStyle/>
          <a:p>
            <a:r>
              <a:rPr lang="en-US" sz="3600" dirty="0" smtClean="0"/>
              <a:t>STEP 1</a:t>
            </a:r>
            <a:endParaRPr lang="en-US" sz="3600" dirty="0"/>
          </a:p>
        </p:txBody>
      </p:sp>
      <p:sp>
        <p:nvSpPr>
          <p:cNvPr id="10" name="TextBox 9"/>
          <p:cNvSpPr txBox="1"/>
          <p:nvPr/>
        </p:nvSpPr>
        <p:spPr>
          <a:xfrm>
            <a:off x="9121140" y="809689"/>
            <a:ext cx="1572768" cy="646331"/>
          </a:xfrm>
          <a:prstGeom prst="rect">
            <a:avLst/>
          </a:prstGeom>
          <a:noFill/>
        </p:spPr>
        <p:txBody>
          <a:bodyPr wrap="square" rtlCol="0">
            <a:spAutoFit/>
          </a:bodyPr>
          <a:lstStyle/>
          <a:p>
            <a:r>
              <a:rPr lang="en-US" sz="3600" dirty="0" smtClean="0"/>
              <a:t>STEP 2</a:t>
            </a:r>
            <a:endParaRPr lang="en-US" sz="3600" dirty="0"/>
          </a:p>
        </p:txBody>
      </p:sp>
      <p:cxnSp>
        <p:nvCxnSpPr>
          <p:cNvPr id="12" name="Straight Arrow Connector 11"/>
          <p:cNvCxnSpPr/>
          <p:nvPr/>
        </p:nvCxnSpPr>
        <p:spPr>
          <a:xfrm flipH="1">
            <a:off x="6096000" y="2789301"/>
            <a:ext cx="646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99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sure which COM port?</a:t>
            </a:r>
            <a:endParaRPr lang="en-US" dirty="0"/>
          </a:p>
        </p:txBody>
      </p:sp>
      <p:sp>
        <p:nvSpPr>
          <p:cNvPr id="3" name="Content Placeholder 2"/>
          <p:cNvSpPr>
            <a:spLocks noGrp="1"/>
          </p:cNvSpPr>
          <p:nvPr>
            <p:ph idx="1"/>
          </p:nvPr>
        </p:nvSpPr>
        <p:spPr>
          <a:xfrm>
            <a:off x="7872984" y="1015711"/>
            <a:ext cx="4184904" cy="4351338"/>
          </a:xfrm>
        </p:spPr>
        <p:txBody>
          <a:bodyPr/>
          <a:lstStyle/>
          <a:p>
            <a:r>
              <a:rPr lang="en-US" dirty="0" smtClean="0"/>
              <a:t>Look for your Arduino Board</a:t>
            </a:r>
            <a:endParaRPr lang="en-US" dirty="0"/>
          </a:p>
        </p:txBody>
      </p:sp>
      <p:sp>
        <p:nvSpPr>
          <p:cNvPr id="9" name="TextBox 8"/>
          <p:cNvSpPr txBox="1"/>
          <p:nvPr/>
        </p:nvSpPr>
        <p:spPr>
          <a:xfrm>
            <a:off x="9192768" y="434277"/>
            <a:ext cx="1572768" cy="646331"/>
          </a:xfrm>
          <a:prstGeom prst="rect">
            <a:avLst/>
          </a:prstGeom>
          <a:noFill/>
        </p:spPr>
        <p:txBody>
          <a:bodyPr wrap="square" rtlCol="0">
            <a:spAutoFit/>
          </a:bodyPr>
          <a:lstStyle/>
          <a:p>
            <a:r>
              <a:rPr lang="en-US" sz="3600" dirty="0" smtClean="0"/>
              <a:t>STEP 3</a:t>
            </a:r>
            <a:endParaRPr lang="en-US" sz="3600" dirty="0"/>
          </a:p>
        </p:txBody>
      </p:sp>
      <p:pic>
        <p:nvPicPr>
          <p:cNvPr id="6" name="Picture 5"/>
          <p:cNvPicPr>
            <a:picLocks noChangeAspect="1"/>
          </p:cNvPicPr>
          <p:nvPr/>
        </p:nvPicPr>
        <p:blipFill>
          <a:blip r:embed="rId2"/>
          <a:stretch>
            <a:fillRect/>
          </a:stretch>
        </p:blipFill>
        <p:spPr>
          <a:xfrm>
            <a:off x="386334" y="1367409"/>
            <a:ext cx="7486650" cy="5391150"/>
          </a:xfrm>
          <a:prstGeom prst="rect">
            <a:avLst/>
          </a:prstGeom>
        </p:spPr>
      </p:pic>
      <p:cxnSp>
        <p:nvCxnSpPr>
          <p:cNvPr id="13" name="Straight Arrow Connector 12"/>
          <p:cNvCxnSpPr/>
          <p:nvPr/>
        </p:nvCxnSpPr>
        <p:spPr>
          <a:xfrm flipH="1">
            <a:off x="3381756" y="4904613"/>
            <a:ext cx="646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38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 Arduino Doesn’t show up on the COM</a:t>
            </a:r>
            <a:endParaRPr lang="en-US" dirty="0"/>
          </a:p>
        </p:txBody>
      </p:sp>
      <p:sp>
        <p:nvSpPr>
          <p:cNvPr id="3" name="Content Placeholder 2"/>
          <p:cNvSpPr>
            <a:spLocks noGrp="1"/>
          </p:cNvSpPr>
          <p:nvPr>
            <p:ph idx="1"/>
          </p:nvPr>
        </p:nvSpPr>
        <p:spPr/>
        <p:txBody>
          <a:bodyPr/>
          <a:lstStyle/>
          <a:p>
            <a:r>
              <a:rPr lang="en-US" dirty="0" smtClean="0"/>
              <a:t>Unplug the USB connection from the computer, plug it back again.</a:t>
            </a:r>
          </a:p>
          <a:p>
            <a:r>
              <a:rPr lang="en-US" dirty="0" smtClean="0"/>
              <a:t>Try it several times, it will work.</a:t>
            </a:r>
          </a:p>
          <a:p>
            <a:r>
              <a:rPr lang="en-US" dirty="0" smtClean="0"/>
              <a:t>If not, drivers may be corrupted and will need to be reinstalled. Very unlikely. Refer to forums. (Maybe ill add a tutorial later)</a:t>
            </a:r>
          </a:p>
          <a:p>
            <a:pPr marL="0" indent="0">
              <a:buNone/>
            </a:pPr>
            <a:endParaRPr lang="en-US" dirty="0"/>
          </a:p>
        </p:txBody>
      </p:sp>
    </p:spTree>
    <p:extLst>
      <p:ext uri="{BB962C8B-B14F-4D97-AF65-F5344CB8AC3E}">
        <p14:creationId xmlns:p14="http://schemas.microsoft.com/office/powerpoint/2010/main" val="120802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46015"/>
          <a:stretch/>
        </p:blipFill>
        <p:spPr>
          <a:xfrm>
            <a:off x="6141003" y="0"/>
            <a:ext cx="6050997" cy="6739885"/>
          </a:xfrm>
          <a:prstGeom prst="rect">
            <a:avLst/>
          </a:prstGeom>
        </p:spPr>
      </p:pic>
      <p:sp>
        <p:nvSpPr>
          <p:cNvPr id="2" name="Title 1"/>
          <p:cNvSpPr>
            <a:spLocks noGrp="1"/>
          </p:cNvSpPr>
          <p:nvPr>
            <p:ph type="title"/>
          </p:nvPr>
        </p:nvSpPr>
        <p:spPr/>
        <p:txBody>
          <a:bodyPr/>
          <a:lstStyle/>
          <a:p>
            <a:r>
              <a:rPr lang="en-US" dirty="0" smtClean="0"/>
              <a:t>Uploading a code to the robot</a:t>
            </a:r>
            <a:endParaRPr lang="en-US" dirty="0"/>
          </a:p>
        </p:txBody>
      </p:sp>
      <p:sp>
        <p:nvSpPr>
          <p:cNvPr id="3" name="Content Placeholder 2"/>
          <p:cNvSpPr>
            <a:spLocks noGrp="1"/>
          </p:cNvSpPr>
          <p:nvPr>
            <p:ph idx="1"/>
          </p:nvPr>
        </p:nvSpPr>
        <p:spPr>
          <a:xfrm>
            <a:off x="228600" y="1545209"/>
            <a:ext cx="6489192" cy="4351338"/>
          </a:xfrm>
        </p:spPr>
        <p:txBody>
          <a:bodyPr/>
          <a:lstStyle/>
          <a:p>
            <a:r>
              <a:rPr lang="en-US" dirty="0" smtClean="0"/>
              <a:t>Go to Documents &gt; Repository &gt; </a:t>
            </a:r>
            <a:r>
              <a:rPr lang="en-US" dirty="0" err="1" smtClean="0"/>
              <a:t>antrobots</a:t>
            </a:r>
            <a:r>
              <a:rPr lang="en-US" dirty="0" smtClean="0"/>
              <a:t> &gt; DiggerMk2_vision_new_bed folder</a:t>
            </a:r>
          </a:p>
          <a:p>
            <a:r>
              <a:rPr lang="en-US" dirty="0" smtClean="0"/>
              <a:t>Find DiggerMk2_vision_new_bed.ino file. There should be only one file with .</a:t>
            </a:r>
            <a:r>
              <a:rPr lang="en-US" dirty="0" err="1" smtClean="0"/>
              <a:t>ino</a:t>
            </a:r>
            <a:r>
              <a:rPr lang="en-US" dirty="0" smtClean="0"/>
              <a:t> extension. Open it.</a:t>
            </a:r>
          </a:p>
        </p:txBody>
      </p:sp>
      <p:cxnSp>
        <p:nvCxnSpPr>
          <p:cNvPr id="6" name="Straight Arrow Connector 5"/>
          <p:cNvCxnSpPr/>
          <p:nvPr/>
        </p:nvCxnSpPr>
        <p:spPr>
          <a:xfrm flipH="1">
            <a:off x="8746236" y="2393061"/>
            <a:ext cx="646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935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6170</TotalTime>
  <Words>778</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How to run ant digger robots</vt:lpstr>
      <vt:lpstr>About Arduino IDE</vt:lpstr>
      <vt:lpstr>Connecting Arduino to PC</vt:lpstr>
      <vt:lpstr>Set up Arduino IDE  to properly talk to  robot</vt:lpstr>
      <vt:lpstr>Check if PC sees your board on COM port</vt:lpstr>
      <vt:lpstr>Not sure which COM port?</vt:lpstr>
      <vt:lpstr>Not sure which COM port?</vt:lpstr>
      <vt:lpstr>If the Arduino Doesn’t show up on the COM</vt:lpstr>
      <vt:lpstr>Uploading a code to the robot</vt:lpstr>
      <vt:lpstr>You should see this window</vt:lpstr>
      <vt:lpstr>PowerPoint Presentation</vt:lpstr>
      <vt:lpstr>This is probably the only thing that you may want to tweak</vt:lpstr>
      <vt:lpstr>PowerPoint Presentation</vt:lpstr>
      <vt:lpstr>How to program a robot</vt:lpstr>
      <vt:lpstr>PowerPoint Presentation</vt:lpstr>
      <vt:lpstr>PowerPoint Presentation</vt:lpstr>
      <vt:lpstr>PowerPoint Presentation</vt:lpstr>
      <vt:lpstr>Modified Lorenz</vt:lpstr>
    </vt:vector>
  </TitlesOfParts>
  <Company>Georgia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Vadim Linevich</dc:creator>
  <cp:lastModifiedBy>Vadim Linevich</cp:lastModifiedBy>
  <cp:revision>23</cp:revision>
  <dcterms:created xsi:type="dcterms:W3CDTF">2015-07-09T23:11:45Z</dcterms:created>
  <dcterms:modified xsi:type="dcterms:W3CDTF">2016-10-11T17:35:55Z</dcterms:modified>
</cp:coreProperties>
</file>