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57" r:id="rId2"/>
    <p:sldMasterId id="2147483675" r:id="rId3"/>
    <p:sldMasterId id="2147483667" r:id="rId4"/>
    <p:sldMasterId id="2147483673" r:id="rId5"/>
    <p:sldMasterId id="2147483662" r:id="rId6"/>
  </p:sldMasterIdLst>
  <p:notesMasterIdLst>
    <p:notesMasterId r:id="rId33"/>
  </p:notesMasterIdLst>
  <p:handoutMasterIdLst>
    <p:handoutMasterId r:id="rId34"/>
  </p:handoutMasterIdLst>
  <p:sldIdLst>
    <p:sldId id="259" r:id="rId7"/>
    <p:sldId id="276" r:id="rId8"/>
    <p:sldId id="261" r:id="rId9"/>
    <p:sldId id="277" r:id="rId10"/>
    <p:sldId id="263" r:id="rId11"/>
    <p:sldId id="306" r:id="rId12"/>
    <p:sldId id="303" r:id="rId13"/>
    <p:sldId id="307" r:id="rId14"/>
    <p:sldId id="304" r:id="rId15"/>
    <p:sldId id="316" r:id="rId16"/>
    <p:sldId id="317" r:id="rId17"/>
    <p:sldId id="318" r:id="rId18"/>
    <p:sldId id="299" r:id="rId19"/>
    <p:sldId id="305" r:id="rId20"/>
    <p:sldId id="315" r:id="rId21"/>
    <p:sldId id="301" r:id="rId22"/>
    <p:sldId id="319" r:id="rId23"/>
    <p:sldId id="302" r:id="rId24"/>
    <p:sldId id="308" r:id="rId25"/>
    <p:sldId id="322" r:id="rId26"/>
    <p:sldId id="312" r:id="rId27"/>
    <p:sldId id="313" r:id="rId28"/>
    <p:sldId id="321" r:id="rId29"/>
    <p:sldId id="320" r:id="rId30"/>
    <p:sldId id="288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1" autoAdjust="0"/>
    <p:restoredTop sz="91266" autoAdjust="0"/>
  </p:normalViewPr>
  <p:slideViewPr>
    <p:cSldViewPr snapToGrid="0" snapToObjects="1">
      <p:cViewPr varScale="1">
        <p:scale>
          <a:sx n="87" d="100"/>
          <a:sy n="87" d="100"/>
        </p:scale>
        <p:origin x="-2024" y="-96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216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FC8B-D9CC-F847-B6B2-3E4F23AA8CD3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74F52-CFD2-8E45-9407-D4665E06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22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A2098-5ABD-BF46-AF4D-88F393C4008D}" type="datetimeFigureOut">
              <a:rPr lang="en-US" smtClean="0"/>
              <a:t>4/4/16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9B226-6A22-A149-AA7C-330277D1D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Guys fill in your specs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9B226-6A22-A149-AA7C-330277D1D6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64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9B226-6A22-A149-AA7C-330277D1D6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8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9B226-6A22-A149-AA7C-330277D1D6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8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t-Distributed Stochastic Neighbor Embedding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9B226-6A22-A149-AA7C-330277D1D6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87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9B226-6A22-A149-AA7C-330277D1D6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7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Split</a:t>
            </a:r>
            <a:r>
              <a:rPr lang="en-US" baseline="0" dirty="0" smtClean="0"/>
              <a:t> the table into 2 slides if </a:t>
            </a:r>
            <a:r>
              <a:rPr lang="en-US" baseline="0" dirty="0" err="1" smtClean="0"/>
              <a:t>reqd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Explain what exists, what is lacking, by who and when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b="1" dirty="0" smtClean="0"/>
              <a:t>+ one summary table to summarize literature critique </a:t>
            </a:r>
            <a:r>
              <a:rPr lang="en-US" dirty="0" smtClean="0"/>
              <a:t>to </a:t>
            </a:r>
            <a:r>
              <a:rPr lang="en-US" b="1" dirty="0" smtClean="0"/>
              <a:t>assess strength/weakness of methods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you researched and learned, and WHY you picked up these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9B226-6A22-A149-AA7C-330277D1D6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3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t-Distributed Stochastic Neighbor Embedding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Explain what exists, what is lacking, by who and when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b="1" dirty="0" smtClean="0"/>
              <a:t>+ one summary table to summarize literature critique </a:t>
            </a:r>
            <a:r>
              <a:rPr lang="en-US" dirty="0" smtClean="0"/>
              <a:t>to </a:t>
            </a:r>
            <a:r>
              <a:rPr lang="en-US" b="1" dirty="0" smtClean="0"/>
              <a:t>assess strength/weakness of methods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WHAT you researched and learned, and WHY you picked up these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9B226-6A22-A149-AA7C-330277D1D6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3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9B226-6A22-A149-AA7C-330277D1D6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6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9B226-6A22-A149-AA7C-330277D1D6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1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9B226-6A22-A149-AA7C-330277D1D6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1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9B226-6A22-A149-AA7C-330277D1D6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9B226-6A22-A149-AA7C-330277D1D6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6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9B226-6A22-A149-AA7C-330277D1D6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6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5" y="4275674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bg1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ertical image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8"/>
            <a:ext cx="4563533" cy="123613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67" y="1337733"/>
            <a:ext cx="3970866" cy="5198534"/>
          </a:xfrm>
        </p:spPr>
        <p:txBody>
          <a:bodyPr lIns="91440" rIns="274320"/>
          <a:lstStyle>
            <a:lvl1pPr>
              <a:spcAft>
                <a:spcPts val="601"/>
              </a:spcAft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601"/>
              </a:spcAft>
              <a:defRPr sz="1801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5" y="4"/>
            <a:ext cx="4580466" cy="6857999"/>
          </a:xfrm>
        </p:spPr>
        <p:txBody>
          <a:bodyPr lIns="274320" tIns="182880" rIns="274320"/>
          <a:lstStyle>
            <a:lvl1pPr>
              <a:spcAft>
                <a:spcPts val="601"/>
              </a:spcAft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601"/>
              </a:spcAft>
              <a:defRPr sz="1801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4782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7467" y="1337733"/>
            <a:ext cx="3742266" cy="5181600"/>
          </a:xfrm>
        </p:spPr>
        <p:txBody>
          <a:bodyPr lIns="91440" rIns="274320"/>
          <a:lstStyle>
            <a:lvl1pPr>
              <a:spcAft>
                <a:spcPts val="601"/>
              </a:spcAft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601"/>
              </a:spcAft>
              <a:defRPr sz="1801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6931" y="4"/>
            <a:ext cx="4580466" cy="6857999"/>
          </a:xfrm>
        </p:spPr>
        <p:txBody>
          <a:bodyPr lIns="274320" tIns="182880" rIns="274320"/>
          <a:lstStyle>
            <a:lvl1pPr>
              <a:spcAft>
                <a:spcPts val="601"/>
              </a:spcAft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601"/>
              </a:spcAft>
              <a:defRPr sz="1801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63537" y="8"/>
            <a:ext cx="4580467" cy="123613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3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6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5" y="4275674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bg1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8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ertical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8"/>
            <a:ext cx="4563533" cy="123613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67" y="1337733"/>
            <a:ext cx="3970866" cy="5181600"/>
          </a:xfrm>
        </p:spPr>
        <p:txBody>
          <a:bodyPr lIns="91440" rIns="274320"/>
          <a:lstStyle>
            <a:lvl1pPr>
              <a:spcAft>
                <a:spcPts val="601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1"/>
              </a:spcAft>
              <a:defRPr sz="1801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5" y="4"/>
            <a:ext cx="4580466" cy="6857999"/>
          </a:xfrm>
        </p:spPr>
        <p:txBody>
          <a:bodyPr lIns="274320" tIns="182880" rIns="274320"/>
          <a:lstStyle>
            <a:lvl1pPr>
              <a:spcAft>
                <a:spcPts val="601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1"/>
              </a:spcAft>
              <a:defRPr sz="1801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2562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ertical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539" y="8"/>
            <a:ext cx="4580465" cy="123613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7467" y="1337733"/>
            <a:ext cx="3742266" cy="5198534"/>
          </a:xfrm>
        </p:spPr>
        <p:txBody>
          <a:bodyPr lIns="91440" rIns="274320"/>
          <a:lstStyle>
            <a:lvl1pPr>
              <a:spcAft>
                <a:spcPts val="601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1"/>
              </a:spcAft>
              <a:defRPr sz="1801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6931" y="4"/>
            <a:ext cx="4580466" cy="6857999"/>
          </a:xfrm>
        </p:spPr>
        <p:txBody>
          <a:bodyPr lIns="274320" tIns="182880" rIns="274320"/>
          <a:lstStyle>
            <a:lvl1pPr>
              <a:spcAft>
                <a:spcPts val="601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1"/>
              </a:spcAft>
              <a:defRPr sz="1801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6805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" y="999073"/>
            <a:ext cx="9143999" cy="5164665"/>
          </a:xfrm>
        </p:spPr>
        <p:txBody>
          <a:bodyPr>
            <a:noAutofit/>
          </a:bodyPr>
          <a:lstStyle>
            <a:lvl1pPr marL="0" indent="0">
              <a:spcAft>
                <a:spcPts val="601"/>
              </a:spcAft>
              <a:buFontTx/>
              <a:buNone/>
              <a:defRPr sz="2400"/>
            </a:lvl1pPr>
            <a:lvl2pPr marL="466322" indent="-285737">
              <a:spcAft>
                <a:spcPts val="601"/>
              </a:spcAft>
              <a:buFont typeface="Lucida Grande"/>
              <a:buChar char="•"/>
              <a:defRPr sz="2100"/>
            </a:lvl2pPr>
            <a:lvl3pPr>
              <a:spcAft>
                <a:spcPts val="601"/>
              </a:spcAft>
              <a:defRPr sz="21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62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" y="1014139"/>
            <a:ext cx="4563533" cy="5207739"/>
          </a:xfrm>
        </p:spPr>
        <p:txBody>
          <a:bodyPr lIns="274320" rIns="274320"/>
          <a:lstStyle>
            <a:lvl1pPr>
              <a:spcAft>
                <a:spcPts val="601"/>
              </a:spcAft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601"/>
              </a:spcAft>
              <a:defRPr sz="1801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5" y="1014139"/>
            <a:ext cx="4580466" cy="5207739"/>
          </a:xfrm>
        </p:spPr>
        <p:txBody>
          <a:bodyPr lIns="274320" rIns="274320"/>
          <a:lstStyle>
            <a:lvl1pPr>
              <a:spcAft>
                <a:spcPts val="601"/>
              </a:spcAft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601"/>
              </a:spcAft>
              <a:defRPr sz="1801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6170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" y="1004888"/>
            <a:ext cx="4552491" cy="26197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52490" y="1004888"/>
            <a:ext cx="4591509" cy="261975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" y="3624644"/>
            <a:ext cx="4552491" cy="261975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52490" y="3624644"/>
            <a:ext cx="4591509" cy="26197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" y="1004891"/>
            <a:ext cx="3014133" cy="172459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7" y="1004891"/>
            <a:ext cx="3051225" cy="172459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014133" y="1004891"/>
            <a:ext cx="3078642" cy="172459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" y="2736327"/>
            <a:ext cx="3014133" cy="172459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7" y="2736327"/>
            <a:ext cx="3051225" cy="172459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14133" y="2736327"/>
            <a:ext cx="3078642" cy="172459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" y="4460932"/>
            <a:ext cx="3014133" cy="1724597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7" y="4460932"/>
            <a:ext cx="3051225" cy="172459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014133" y="4460932"/>
            <a:ext cx="3078642" cy="172459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80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Relationship Id="rId3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Relationship Id="rId3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4.xml"/><Relationship Id="rId7" Type="http://schemas.openxmlformats.org/officeDocument/2006/relationships/image" Target="../media/image3.emf"/><Relationship Id="rId8" Type="http://schemas.openxmlformats.org/officeDocument/2006/relationships/image" Target="../media/image4.e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5.xml"/><Relationship Id="rId3" Type="http://schemas.openxmlformats.org/officeDocument/2006/relationships/image" Target="../media/image3.emf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6.xml"/><Relationship Id="rId3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DFC32-6C27-8840-B554-340DEDB1B971}" type="datetimeFigureOut">
              <a:rPr lang="en-US" smtClean="0"/>
              <a:t>4/4/16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D1E6-9B7A-BB49-9F21-2322DC6E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4571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45717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45717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45717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1" indent="-228589" algn="l" defTabSz="45717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45717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91359"/>
            <a:ext cx="9144000" cy="5206247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7" descr="124-hash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6" t="1" b="-2"/>
          <a:stretch/>
        </p:blipFill>
        <p:spPr>
          <a:xfrm rot="16200000">
            <a:off x="-2398813" y="3962574"/>
            <a:ext cx="5530675" cy="260197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noFill/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0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177" rtl="0" eaLnBrk="1" latinLnBrk="0" hangingPunct="1">
        <a:spcBef>
          <a:spcPct val="0"/>
        </a:spcBef>
        <a:buNone/>
        <a:defRPr sz="2400" kern="1200" cap="all" spc="201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457177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Calibri"/>
          <a:ea typeface="+mn-ea"/>
          <a:cs typeface="+mn-cs"/>
        </a:defRPr>
      </a:lvl1pPr>
      <a:lvl2pPr marL="466322" indent="-285737" algn="l" defTabSz="45717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alibri"/>
          <a:ea typeface="+mn-ea"/>
          <a:cs typeface="+mn-cs"/>
        </a:defRPr>
      </a:lvl2pPr>
      <a:lvl3pPr marL="1142943" indent="-228589" algn="l" defTabSz="45717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bri"/>
          <a:ea typeface="+mn-ea"/>
          <a:cs typeface="+mn-cs"/>
        </a:defRPr>
      </a:lvl3pPr>
      <a:lvl4pPr marL="1600121" indent="-228589" algn="l" defTabSz="45717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2057298" indent="-228589" algn="l" defTabSz="45717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2514476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91359"/>
            <a:ext cx="9144000" cy="5206247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7" descr="124-hash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959"/>
          <a:stretch/>
        </p:blipFill>
        <p:spPr>
          <a:xfrm rot="16200000">
            <a:off x="6123889" y="3750633"/>
            <a:ext cx="5307189" cy="260197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noFill/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177" rtl="0" eaLnBrk="1" latinLnBrk="0" hangingPunct="1">
        <a:spcBef>
          <a:spcPct val="0"/>
        </a:spcBef>
        <a:buNone/>
        <a:defRPr sz="2400" kern="1200" cap="all" spc="201">
          <a:solidFill>
            <a:srgbClr val="EEB211"/>
          </a:solidFill>
          <a:latin typeface="Calibri"/>
          <a:ea typeface="+mj-ea"/>
          <a:cs typeface="Lucida Grande"/>
        </a:defRPr>
      </a:lvl1pPr>
    </p:titleStyle>
    <p:bodyStyle>
      <a:lvl1pPr marL="0" indent="0" algn="l" defTabSz="457177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Calibri"/>
          <a:ea typeface="+mn-ea"/>
          <a:cs typeface="Calibri"/>
        </a:defRPr>
      </a:lvl1pPr>
      <a:lvl2pPr marL="466322" indent="-285737" algn="l" defTabSz="45717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alibri"/>
          <a:ea typeface="+mn-ea"/>
          <a:cs typeface="Calibri"/>
        </a:defRPr>
      </a:lvl2pPr>
      <a:lvl3pPr marL="1142943" indent="-228589" algn="l" defTabSz="45717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bri"/>
          <a:ea typeface="+mn-ea"/>
          <a:cs typeface="Calibri"/>
        </a:defRPr>
      </a:lvl3pPr>
      <a:lvl4pPr marL="1600121" indent="-228589" algn="l" defTabSz="45717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2057298" indent="-228589" algn="l" defTabSz="45717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2514476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91359"/>
            <a:ext cx="9144000" cy="5206247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7" descr="124-hash.eps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2"/>
          <a:stretch/>
        </p:blipFill>
        <p:spPr>
          <a:xfrm>
            <a:off x="-1" y="6378842"/>
            <a:ext cx="6820285" cy="260195"/>
          </a:xfrm>
          <a:prstGeom prst="rect">
            <a:avLst/>
          </a:prstGeom>
        </p:spPr>
      </p:pic>
      <p:pic>
        <p:nvPicPr>
          <p:cNvPr id="4" name="Picture 3" descr="creating-the-next-black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397" y="6439554"/>
            <a:ext cx="2166112" cy="19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177" rtl="0" eaLnBrk="1" latinLnBrk="0" hangingPunct="1">
        <a:spcBef>
          <a:spcPct val="0"/>
        </a:spcBef>
        <a:buNone/>
        <a:defRPr sz="2400" kern="1200" cap="all" spc="201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457177" rtl="0" eaLnBrk="1" latinLnBrk="0" hangingPunct="1">
        <a:spcBef>
          <a:spcPct val="20000"/>
        </a:spcBef>
        <a:buFont typeface="Arial"/>
        <a:buNone/>
        <a:defRPr sz="3200" kern="1200">
          <a:solidFill>
            <a:srgbClr val="262626"/>
          </a:solidFill>
          <a:latin typeface="+mn-lt"/>
          <a:ea typeface="+mn-ea"/>
          <a:cs typeface="+mn-cs"/>
        </a:defRPr>
      </a:lvl1pPr>
      <a:lvl2pPr marL="466322" indent="-285737" algn="l" defTabSz="457177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262626"/>
          </a:solidFill>
          <a:latin typeface="+mn-lt"/>
          <a:ea typeface="+mn-ea"/>
          <a:cs typeface="+mn-cs"/>
        </a:defRPr>
      </a:lvl2pPr>
      <a:lvl3pPr marL="1142943" indent="-228589" algn="l" defTabSz="457177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3pPr>
      <a:lvl4pPr marL="1600121" indent="-228589" algn="l" defTabSz="45717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2057298" indent="-228589" algn="l" defTabSz="45717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2514476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91359"/>
            <a:ext cx="9144000" cy="5206247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7" descr="124-hash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6" t="1" b="-2"/>
          <a:stretch/>
        </p:blipFill>
        <p:spPr>
          <a:xfrm rot="16200000">
            <a:off x="-2398813" y="3962574"/>
            <a:ext cx="5530675" cy="260197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34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177" rtl="0" eaLnBrk="1" latinLnBrk="0" hangingPunct="1">
        <a:spcBef>
          <a:spcPct val="0"/>
        </a:spcBef>
        <a:buNone/>
        <a:defRPr sz="2400" kern="1200" cap="all" spc="201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457177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bg1">
              <a:lumMod val="85000"/>
              <a:lumOff val="15000"/>
            </a:schemeClr>
          </a:solidFill>
          <a:latin typeface="Calibri"/>
          <a:ea typeface="+mn-ea"/>
          <a:cs typeface="+mn-cs"/>
        </a:defRPr>
      </a:lvl1pPr>
      <a:lvl2pPr marL="466322" indent="-285737" algn="l" defTabSz="45717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bg1">
              <a:lumMod val="85000"/>
              <a:lumOff val="15000"/>
            </a:schemeClr>
          </a:solidFill>
          <a:latin typeface="Calibri"/>
          <a:ea typeface="+mn-ea"/>
          <a:cs typeface="+mn-cs"/>
        </a:defRPr>
      </a:lvl2pPr>
      <a:lvl3pPr marL="1142943" indent="-228589" algn="l" defTabSz="45717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85000"/>
              <a:lumOff val="15000"/>
            </a:schemeClr>
          </a:solidFill>
          <a:latin typeface="Calibri"/>
          <a:ea typeface="+mn-ea"/>
          <a:cs typeface="+mn-cs"/>
        </a:defRPr>
      </a:lvl3pPr>
      <a:lvl4pPr marL="1600121" indent="-228589" algn="l" defTabSz="45717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2057298" indent="-228589" algn="l" defTabSz="45717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2514476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91359"/>
            <a:ext cx="9144000" cy="5206247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7" descr="124-hash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40"/>
          <a:stretch/>
        </p:blipFill>
        <p:spPr>
          <a:xfrm rot="16200000">
            <a:off x="5510316" y="3137065"/>
            <a:ext cx="6534328" cy="260196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1352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59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177" rtl="0" eaLnBrk="1" latinLnBrk="0" hangingPunct="1">
        <a:spcBef>
          <a:spcPct val="0"/>
        </a:spcBef>
        <a:buNone/>
        <a:defRPr sz="2400" kern="1200" cap="all" spc="201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457177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bg1">
              <a:lumMod val="85000"/>
              <a:lumOff val="15000"/>
            </a:schemeClr>
          </a:solidFill>
          <a:latin typeface="Calibri"/>
          <a:ea typeface="+mn-ea"/>
          <a:cs typeface="+mn-cs"/>
        </a:defRPr>
      </a:lvl1pPr>
      <a:lvl2pPr marL="466322" indent="-285737" algn="l" defTabSz="45717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bg1">
              <a:lumMod val="85000"/>
              <a:lumOff val="15000"/>
            </a:schemeClr>
          </a:solidFill>
          <a:latin typeface="Calibri"/>
          <a:ea typeface="+mn-ea"/>
          <a:cs typeface="+mn-cs"/>
        </a:defRPr>
      </a:lvl2pPr>
      <a:lvl3pPr marL="1142943" indent="-228589" algn="l" defTabSz="45717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85000"/>
              <a:lumOff val="15000"/>
            </a:schemeClr>
          </a:solidFill>
          <a:latin typeface="Calibri"/>
          <a:ea typeface="+mn-ea"/>
          <a:cs typeface="+mn-cs"/>
        </a:defRPr>
      </a:lvl3pPr>
      <a:lvl4pPr marL="1600121" indent="-228589" algn="l" defTabSz="45717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2057298" indent="-228589" algn="l" defTabSz="45717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2514476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jpg"/><Relationship Id="rId3" Type="http://schemas.openxmlformats.org/officeDocument/2006/relationships/image" Target="../media/image4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5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649135" y="897467"/>
            <a:ext cx="5418665" cy="2235200"/>
          </a:xfrm>
        </p:spPr>
        <p:txBody>
          <a:bodyPr/>
          <a:lstStyle/>
          <a:p>
            <a:r>
              <a:rPr lang="en-US" dirty="0"/>
              <a:t>Project Module 2</a:t>
            </a:r>
            <a:r>
              <a:rPr lang="en-US" dirty="0" smtClean="0"/>
              <a:t> </a:t>
            </a:r>
            <a:r>
              <a:rPr lang="en-US" sz="3600" dirty="0" smtClean="0"/>
              <a:t>Features extraction</a:t>
            </a:r>
            <a:endParaRPr lang="en-US" sz="36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Bahnisikha DUTTA</a:t>
            </a:r>
          </a:p>
          <a:p>
            <a:r>
              <a:rPr lang="en-US" b="1" dirty="0"/>
              <a:t>Mathieu LAPEYRE</a:t>
            </a:r>
          </a:p>
          <a:p>
            <a:r>
              <a:rPr lang="en-US" b="1" dirty="0" err="1" smtClean="0"/>
              <a:t>Palash</a:t>
            </a:r>
            <a:r>
              <a:rPr lang="en-US" b="1" dirty="0" smtClean="0"/>
              <a:t> </a:t>
            </a:r>
            <a:r>
              <a:rPr lang="en-US" b="1" dirty="0" err="1"/>
              <a:t>Shastri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3196" y="6076723"/>
            <a:ext cx="334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ECE6780 </a:t>
            </a:r>
          </a:p>
          <a:p>
            <a:pPr algn="r"/>
            <a:r>
              <a:rPr lang="en-US" b="1" dirty="0">
                <a:solidFill>
                  <a:schemeClr val="bg1"/>
                </a:solidFill>
              </a:rPr>
              <a:t>Spring 2016, Professor May D. Wang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1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SHAPE FEATURES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1916995"/>
              </p:ext>
            </p:extLst>
          </p:nvPr>
        </p:nvGraphicFramePr>
        <p:xfrm>
          <a:off x="2274094" y="1426527"/>
          <a:ext cx="457993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69"/>
                <a:gridCol w="22899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r>
                        <a:rPr lang="en-US" baseline="0" dirty="0" smtClean="0"/>
                        <a:t> Axis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Minor</a:t>
                      </a:r>
                      <a:r>
                        <a:rPr lang="en-US" baseline="0" dirty="0" smtClean="0"/>
                        <a:t> Axis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Eccentricity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Convex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Solidity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Filled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Euler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Perimeter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7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Shape-based extraction</a:t>
            </a:r>
            <a:endParaRPr lang="en-US" b="1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extraction</a:t>
            </a:r>
            <a:endParaRPr lang="en-US" b="1" dirty="0"/>
          </a:p>
        </p:txBody>
      </p:sp>
      <p:sp>
        <p:nvSpPr>
          <p:cNvPr id="5" name="Content Placeholder 11"/>
          <p:cNvSpPr txBox="1">
            <a:spLocks/>
          </p:cNvSpPr>
          <p:nvPr/>
        </p:nvSpPr>
        <p:spPr>
          <a:xfrm>
            <a:off x="4" y="1525384"/>
            <a:ext cx="9143999" cy="4488928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>
            <a:lvl1pPr marL="0" indent="0" algn="l" defTabSz="457177" rtl="0" eaLnBrk="1" latinLnBrk="0" hangingPunct="1">
              <a:spcBef>
                <a:spcPct val="20000"/>
              </a:spcBef>
              <a:spcAft>
                <a:spcPts val="601"/>
              </a:spcAft>
              <a:buFontTx/>
              <a:buNone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66322" indent="-285737" algn="l" defTabSz="457177" rtl="0" eaLnBrk="1" latinLnBrk="0" hangingPunct="1">
              <a:spcBef>
                <a:spcPct val="20000"/>
              </a:spcBef>
              <a:spcAft>
                <a:spcPts val="601"/>
              </a:spcAft>
              <a:buFont typeface="Lucida Grande"/>
              <a:buChar char="•"/>
              <a:defRPr sz="21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142943" indent="-228589" algn="l" defTabSz="457177" rtl="0" eaLnBrk="1" latinLnBrk="0" hangingPunct="1">
              <a:spcBef>
                <a:spcPct val="20000"/>
              </a:spcBef>
              <a:spcAft>
                <a:spcPts val="601"/>
              </a:spcAft>
              <a:buFont typeface="Arial"/>
              <a:buChar char="•"/>
              <a:defRPr sz="21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600121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Roboto Light"/>
                <a:ea typeface="+mn-ea"/>
                <a:cs typeface="+mn-cs"/>
              </a:defRPr>
            </a:lvl4pPr>
            <a:lvl5pPr marL="2057298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bg1"/>
                </a:solidFill>
                <a:latin typeface="Roboto Light"/>
                <a:ea typeface="+mn-ea"/>
                <a:cs typeface="+mn-cs"/>
              </a:defRPr>
            </a:lvl5pPr>
            <a:lvl6pPr marL="251447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7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70000"/>
              </a:lnSpc>
              <a:buFont typeface="Arial"/>
              <a:buChar char="•"/>
            </a:pPr>
            <a:r>
              <a:rPr lang="en-US" sz="1600" dirty="0" smtClean="0"/>
              <a:t>Mathematical formulation of shape features-</a:t>
            </a:r>
            <a:endParaRPr lang="en-US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smtClean="0"/>
              <a:t>Area -  </a:t>
            </a:r>
            <a:endParaRPr lang="en-US" sz="17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Major </a:t>
            </a:r>
            <a:r>
              <a:rPr lang="en-US" sz="1700" dirty="0" smtClean="0"/>
              <a:t>Axis - </a:t>
            </a:r>
            <a:endParaRPr lang="en-US" sz="17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Minor </a:t>
            </a:r>
            <a:r>
              <a:rPr lang="en-US" sz="1700" dirty="0" smtClean="0"/>
              <a:t>Axis -</a:t>
            </a:r>
            <a:endParaRPr lang="en-US" sz="17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smtClean="0"/>
              <a:t>Eccentricity - </a:t>
            </a:r>
            <a:endParaRPr lang="en-US" sz="17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smtClean="0"/>
              <a:t>Orientation - </a:t>
            </a:r>
            <a:endParaRPr lang="en-US" sz="17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Convex </a:t>
            </a:r>
            <a:r>
              <a:rPr lang="en-US" sz="1700" dirty="0" smtClean="0"/>
              <a:t>area - </a:t>
            </a:r>
            <a:endParaRPr lang="en-US" sz="17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 smtClean="0"/>
              <a:t>Solidity - </a:t>
            </a:r>
            <a:endParaRPr lang="en-US" sz="17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Filled </a:t>
            </a:r>
            <a:r>
              <a:rPr lang="en-US" sz="1700" dirty="0" smtClean="0"/>
              <a:t>Area - </a:t>
            </a:r>
            <a:endParaRPr lang="en-US" sz="17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700" dirty="0"/>
              <a:t>Euler </a:t>
            </a:r>
            <a:r>
              <a:rPr lang="en-US" sz="1700" dirty="0" smtClean="0"/>
              <a:t>Number – </a:t>
            </a:r>
            <a:endParaRPr lang="en-US" sz="1700" dirty="0"/>
          </a:p>
        </p:txBody>
      </p:sp>
      <p:pic>
        <p:nvPicPr>
          <p:cNvPr id="2" name="Picture 1" descr="Screenshot 2016-04-04 08.38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33" y="1968606"/>
            <a:ext cx="1876778" cy="448538"/>
          </a:xfrm>
          <a:prstGeom prst="rect">
            <a:avLst/>
          </a:prstGeom>
        </p:spPr>
      </p:pic>
      <p:pic>
        <p:nvPicPr>
          <p:cNvPr id="6" name="Picture 5" descr="Screenshot 2016-04-04 08.38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89" y="2417144"/>
            <a:ext cx="3927826" cy="843995"/>
          </a:xfrm>
          <a:prstGeom prst="rect">
            <a:avLst/>
          </a:prstGeom>
        </p:spPr>
      </p:pic>
      <p:pic>
        <p:nvPicPr>
          <p:cNvPr id="7" name="Picture 6" descr="Screenshot 2016-04-04 08.38.5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69" y="3261139"/>
            <a:ext cx="2410883" cy="620828"/>
          </a:xfrm>
          <a:prstGeom prst="rect">
            <a:avLst/>
          </a:prstGeom>
        </p:spPr>
      </p:pic>
      <p:pic>
        <p:nvPicPr>
          <p:cNvPr id="8" name="Picture 7" descr="Screenshot 2016-04-04 08.39.1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91" y="3783189"/>
            <a:ext cx="3679824" cy="802515"/>
          </a:xfrm>
          <a:prstGeom prst="rect">
            <a:avLst/>
          </a:prstGeom>
        </p:spPr>
      </p:pic>
      <p:pic>
        <p:nvPicPr>
          <p:cNvPr id="9" name="Picture 8" descr="Screenshot 2016-04-04 08.39.2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73" y="4514144"/>
            <a:ext cx="3416300" cy="482600"/>
          </a:xfrm>
          <a:prstGeom prst="rect">
            <a:avLst/>
          </a:prstGeom>
        </p:spPr>
      </p:pic>
      <p:pic>
        <p:nvPicPr>
          <p:cNvPr id="10" name="Picture 9" descr="Screenshot 2016-04-04 08.39.3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90" y="4991806"/>
            <a:ext cx="1836209" cy="506929"/>
          </a:xfrm>
          <a:prstGeom prst="rect">
            <a:avLst/>
          </a:prstGeom>
        </p:spPr>
      </p:pic>
      <p:pic>
        <p:nvPicPr>
          <p:cNvPr id="11" name="Picture 10" descr="Screenshot 2016-04-04 08.39.4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80" y="5557112"/>
            <a:ext cx="2870200" cy="457200"/>
          </a:xfrm>
          <a:prstGeom prst="rect">
            <a:avLst/>
          </a:prstGeom>
        </p:spPr>
      </p:pic>
      <p:pic>
        <p:nvPicPr>
          <p:cNvPr id="14" name="Picture 13" descr="Screenshot 2016-04-04 08.39.49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73" y="6022788"/>
            <a:ext cx="2819400" cy="330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54889" y="1383643"/>
            <a:ext cx="24835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rgbClr val="000000"/>
                </a:solidFill>
              </a:rPr>
              <a:t>Where omega(</a:t>
            </a:r>
            <a:r>
              <a:rPr lang="en-US" sz="1600" dirty="0" err="1" smtClean="0">
                <a:solidFill>
                  <a:srgbClr val="000000"/>
                </a:solidFill>
              </a:rPr>
              <a:t>n,m</a:t>
            </a:r>
            <a:r>
              <a:rPr lang="en-US" sz="1600" dirty="0" smtClean="0">
                <a:solidFill>
                  <a:srgbClr val="000000"/>
                </a:solidFill>
              </a:rPr>
              <a:t>) is the object mask, mxx and </a:t>
            </a:r>
            <a:r>
              <a:rPr lang="en-US" sz="1600" dirty="0" err="1" smtClean="0">
                <a:solidFill>
                  <a:srgbClr val="000000"/>
                </a:solidFill>
              </a:rPr>
              <a:t>myy</a:t>
            </a:r>
            <a:r>
              <a:rPr lang="en-US" sz="1600" dirty="0" smtClean="0">
                <a:solidFill>
                  <a:srgbClr val="000000"/>
                </a:solidFill>
              </a:rPr>
              <a:t> indicate second moments of x and y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25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Shape-based extraction</a:t>
            </a:r>
            <a:endParaRPr lang="en-US" b="1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extraction</a:t>
            </a:r>
            <a:endParaRPr lang="en-US" b="1" dirty="0"/>
          </a:p>
        </p:txBody>
      </p:sp>
      <p:sp>
        <p:nvSpPr>
          <p:cNvPr id="5" name="Content Placeholder 11"/>
          <p:cNvSpPr txBox="1">
            <a:spLocks/>
          </p:cNvSpPr>
          <p:nvPr/>
        </p:nvSpPr>
        <p:spPr>
          <a:xfrm>
            <a:off x="4" y="1525384"/>
            <a:ext cx="9143999" cy="4488928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>
            <a:lvl1pPr marL="0" indent="0" algn="l" defTabSz="457177" rtl="0" eaLnBrk="1" latinLnBrk="0" hangingPunct="1">
              <a:spcBef>
                <a:spcPct val="20000"/>
              </a:spcBef>
              <a:spcAft>
                <a:spcPts val="601"/>
              </a:spcAft>
              <a:buFontTx/>
              <a:buNone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66322" indent="-285737" algn="l" defTabSz="457177" rtl="0" eaLnBrk="1" latinLnBrk="0" hangingPunct="1">
              <a:spcBef>
                <a:spcPct val="20000"/>
              </a:spcBef>
              <a:spcAft>
                <a:spcPts val="601"/>
              </a:spcAft>
              <a:buFont typeface="Lucida Grande"/>
              <a:buChar char="•"/>
              <a:defRPr sz="21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142943" indent="-228589" algn="l" defTabSz="457177" rtl="0" eaLnBrk="1" latinLnBrk="0" hangingPunct="1">
              <a:spcBef>
                <a:spcPct val="20000"/>
              </a:spcBef>
              <a:spcAft>
                <a:spcPts val="601"/>
              </a:spcAft>
              <a:buFont typeface="Arial"/>
              <a:buChar char="•"/>
              <a:defRPr sz="21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600121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Roboto Light"/>
                <a:ea typeface="+mn-ea"/>
                <a:cs typeface="+mn-cs"/>
              </a:defRPr>
            </a:lvl4pPr>
            <a:lvl5pPr marL="2057298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bg1"/>
                </a:solidFill>
                <a:latin typeface="Roboto Light"/>
                <a:ea typeface="+mn-ea"/>
                <a:cs typeface="+mn-cs"/>
              </a:defRPr>
            </a:lvl5pPr>
            <a:lvl6pPr marL="251447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7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70000"/>
              </a:lnSpc>
              <a:buFont typeface="Arial"/>
              <a:buChar char="•"/>
            </a:pPr>
            <a:r>
              <a:rPr lang="en-US" sz="1600" dirty="0" smtClean="0"/>
              <a:t>Mathematical formulation of shape features-</a:t>
            </a:r>
          </a:p>
          <a:p>
            <a:pPr marL="180585" lvl="1" indent="0">
              <a:lnSpc>
                <a:spcPct val="150000"/>
              </a:lnSpc>
              <a:buNone/>
            </a:pPr>
            <a:r>
              <a:rPr lang="en-US" sz="1600" dirty="0" smtClean="0"/>
              <a:t>10. Extent - </a:t>
            </a:r>
          </a:p>
          <a:p>
            <a:pPr marL="180585" lvl="1" indent="0">
              <a:lnSpc>
                <a:spcPct val="150000"/>
              </a:lnSpc>
              <a:buNone/>
            </a:pPr>
            <a:r>
              <a:rPr lang="en-US" sz="1600" dirty="0" smtClean="0"/>
              <a:t>11. Perimeter -  </a:t>
            </a:r>
            <a:endParaRPr lang="en-US" sz="1600" dirty="0"/>
          </a:p>
        </p:txBody>
      </p:sp>
      <p:pic>
        <p:nvPicPr>
          <p:cNvPr id="3" name="Picture 2" descr="Screenshot 2016-04-04 08.39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33" y="1889478"/>
            <a:ext cx="1930400" cy="482600"/>
          </a:xfrm>
          <a:prstGeom prst="rect">
            <a:avLst/>
          </a:prstGeom>
        </p:spPr>
      </p:pic>
      <p:pic>
        <p:nvPicPr>
          <p:cNvPr id="4" name="Picture 3" descr="Screenshot 2016-04-04 08.40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0" y="2253544"/>
            <a:ext cx="4889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5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Texture-based extraction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Easily computable textural features based on gray tone spatial dependencies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Image quantized to 64-level grayscale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Applied to stained images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Computed with different displacement and orientation values.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dirty="0" smtClean="0"/>
              <a:t>[1]: </a:t>
            </a:r>
            <a:r>
              <a:rPr lang="en-US" sz="1200" dirty="0"/>
              <a:t>R. M. </a:t>
            </a:r>
            <a:r>
              <a:rPr lang="en-US" sz="1200" dirty="0" err="1" smtClean="0"/>
              <a:t>Haralick</a:t>
            </a:r>
            <a:r>
              <a:rPr lang="en-US" sz="1200" dirty="0" smtClean="0"/>
              <a:t> et al., </a:t>
            </a:r>
            <a:r>
              <a:rPr lang="en-US" sz="1200" dirty="0"/>
              <a:t>Textural Features </a:t>
            </a:r>
            <a:r>
              <a:rPr lang="en-US" sz="1200" dirty="0" smtClean="0"/>
              <a:t>of Image </a:t>
            </a:r>
            <a:r>
              <a:rPr lang="en-US" sz="1200" dirty="0"/>
              <a:t>Classification, IEEE Transactions on Systems</a:t>
            </a:r>
            <a:r>
              <a:rPr lang="en-US" sz="1200" dirty="0" smtClean="0"/>
              <a:t>, </a:t>
            </a:r>
            <a:r>
              <a:rPr lang="sk-SK" sz="1200" dirty="0" smtClean="0"/>
              <a:t>Nov</a:t>
            </a:r>
            <a:r>
              <a:rPr lang="sk-SK" sz="1200" dirty="0"/>
              <a:t>. </a:t>
            </a:r>
            <a:r>
              <a:rPr lang="sk-SK" sz="1200" dirty="0" smtClean="0"/>
              <a:t>1973</a:t>
            </a:r>
          </a:p>
          <a:p>
            <a:r>
              <a:rPr lang="sk-SK" sz="1200" dirty="0" smtClean="0"/>
              <a:t>[2]: </a:t>
            </a:r>
            <a:r>
              <a:rPr lang="en-US" sz="1200" dirty="0"/>
              <a:t>L. </a:t>
            </a:r>
            <a:r>
              <a:rPr lang="en-US" sz="1200" dirty="0" err="1" smtClean="0"/>
              <a:t>Soh</a:t>
            </a:r>
            <a:r>
              <a:rPr lang="en-US" sz="1200" dirty="0" smtClean="0"/>
              <a:t> and C. </a:t>
            </a:r>
            <a:r>
              <a:rPr lang="en-US" sz="1200" dirty="0" err="1" smtClean="0"/>
              <a:t>Tsatsoulis</a:t>
            </a:r>
            <a:r>
              <a:rPr lang="en-US" sz="1200" dirty="0" smtClean="0"/>
              <a:t>, </a:t>
            </a:r>
            <a:r>
              <a:rPr lang="en-US" sz="1200" dirty="0"/>
              <a:t>Texture Analysis of SAR Sea Ice </a:t>
            </a:r>
            <a:r>
              <a:rPr lang="en-US" sz="1200" dirty="0" smtClean="0"/>
              <a:t>Imagery Using </a:t>
            </a:r>
            <a:r>
              <a:rPr lang="en-US" sz="1200" dirty="0"/>
              <a:t>Gray Level Co-Occurrence Matrices, IEEE Transactions on </a:t>
            </a:r>
            <a:r>
              <a:rPr lang="en-US" sz="1200" dirty="0" smtClean="0"/>
              <a:t>Geoscience, March </a:t>
            </a:r>
            <a:r>
              <a:rPr lang="en-US" sz="1200" dirty="0"/>
              <a:t>1999.</a:t>
            </a:r>
          </a:p>
          <a:p>
            <a:r>
              <a:rPr lang="sk-SK" sz="1200" dirty="0" smtClean="0"/>
              <a:t>[3]: </a:t>
            </a:r>
            <a:r>
              <a:rPr lang="en-US" sz="1200" dirty="0" smtClean="0"/>
              <a:t>A</a:t>
            </a:r>
            <a:r>
              <a:rPr lang="en-US" sz="1200" dirty="0"/>
              <a:t>. </a:t>
            </a:r>
            <a:r>
              <a:rPr lang="en-US" sz="1200" dirty="0" err="1"/>
              <a:t>Clausi</a:t>
            </a:r>
            <a:r>
              <a:rPr lang="en-US" sz="1200" dirty="0"/>
              <a:t>, An analysis of co-occurrence texture statistics as </a:t>
            </a:r>
            <a:r>
              <a:rPr lang="en-US" sz="1200" dirty="0" smtClean="0"/>
              <a:t>a function </a:t>
            </a:r>
            <a:r>
              <a:rPr lang="en-US" sz="1200" dirty="0"/>
              <a:t>of grey level quantization, </a:t>
            </a:r>
            <a:r>
              <a:rPr lang="is-IS" sz="1200" dirty="0" smtClean="0"/>
              <a:t>2002</a:t>
            </a:r>
            <a:endParaRPr lang="is-IS" sz="1200" dirty="0"/>
          </a:p>
          <a:p>
            <a:endParaRPr lang="sk-SK" dirty="0"/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extraction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384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extraction</a:t>
            </a:r>
            <a:endParaRPr lang="en-US" b="1" dirty="0"/>
          </a:p>
        </p:txBody>
      </p:sp>
      <p:sp>
        <p:nvSpPr>
          <p:cNvPr id="4" name="Content Placeholder 11"/>
          <p:cNvSpPr txBox="1">
            <a:spLocks/>
          </p:cNvSpPr>
          <p:nvPr/>
        </p:nvSpPr>
        <p:spPr>
          <a:xfrm>
            <a:off x="152405" y="1151473"/>
            <a:ext cx="3578768" cy="5164665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>
            <a:lvl1pPr marL="0" indent="0" algn="l" defTabSz="457177" rtl="0" eaLnBrk="1" latinLnBrk="0" hangingPunct="1">
              <a:spcBef>
                <a:spcPct val="20000"/>
              </a:spcBef>
              <a:spcAft>
                <a:spcPts val="601"/>
              </a:spcAft>
              <a:buFontTx/>
              <a:buNone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66322" indent="-285737" algn="l" defTabSz="457177" rtl="0" eaLnBrk="1" latinLnBrk="0" hangingPunct="1">
              <a:spcBef>
                <a:spcPct val="20000"/>
              </a:spcBef>
              <a:spcAft>
                <a:spcPts val="601"/>
              </a:spcAft>
              <a:buFont typeface="Lucida Grande"/>
              <a:buChar char="•"/>
              <a:defRPr sz="21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142943" indent="-228589" algn="l" defTabSz="457177" rtl="0" eaLnBrk="1" latinLnBrk="0" hangingPunct="1">
              <a:spcBef>
                <a:spcPct val="20000"/>
              </a:spcBef>
              <a:spcAft>
                <a:spcPts val="601"/>
              </a:spcAft>
              <a:buFont typeface="Arial"/>
              <a:buChar char="•"/>
              <a:defRPr sz="21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600121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Roboto Light"/>
                <a:ea typeface="+mn-ea"/>
                <a:cs typeface="+mn-cs"/>
              </a:defRPr>
            </a:lvl4pPr>
            <a:lvl5pPr marL="2057298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bg1"/>
                </a:solidFill>
                <a:latin typeface="Roboto Light"/>
                <a:ea typeface="+mn-ea"/>
                <a:cs typeface="+mn-cs"/>
              </a:defRPr>
            </a:lvl5pPr>
            <a:lvl6pPr marL="251447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7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 smtClean="0"/>
              <a:t>Autocorrelation</a:t>
            </a:r>
            <a:endParaRPr lang="de-DE" sz="1600" dirty="0" smtClean="0"/>
          </a:p>
          <a:p>
            <a:r>
              <a:rPr lang="de-DE" sz="1600" dirty="0" err="1" smtClean="0"/>
              <a:t>Contrast</a:t>
            </a:r>
            <a:endParaRPr lang="de-DE" sz="1600" dirty="0" smtClean="0"/>
          </a:p>
          <a:p>
            <a:r>
              <a:rPr lang="de-DE" sz="1600" dirty="0" err="1" smtClean="0"/>
              <a:t>Correlation</a:t>
            </a:r>
            <a:endParaRPr lang="de-DE" sz="1600" dirty="0" smtClean="0"/>
          </a:p>
          <a:p>
            <a:r>
              <a:rPr lang="de-DE" sz="1600" dirty="0" smtClean="0"/>
              <a:t>Cluster </a:t>
            </a:r>
            <a:r>
              <a:rPr lang="de-DE" sz="1600" dirty="0" err="1" smtClean="0"/>
              <a:t>Prominence</a:t>
            </a:r>
            <a:endParaRPr lang="de-DE" sz="1600" dirty="0" smtClean="0"/>
          </a:p>
          <a:p>
            <a:r>
              <a:rPr lang="de-DE" sz="1600" dirty="0" smtClean="0"/>
              <a:t>Cluster </a:t>
            </a:r>
            <a:r>
              <a:rPr lang="de-DE" sz="1600" dirty="0" err="1" smtClean="0"/>
              <a:t>Shade</a:t>
            </a:r>
            <a:endParaRPr lang="de-DE" sz="1600" dirty="0" smtClean="0"/>
          </a:p>
          <a:p>
            <a:r>
              <a:rPr lang="de-DE" sz="1600" dirty="0" err="1" smtClean="0"/>
              <a:t>Dissimilarity</a:t>
            </a:r>
            <a:endParaRPr lang="de-DE" sz="1600" dirty="0" smtClean="0"/>
          </a:p>
          <a:p>
            <a:r>
              <a:rPr lang="de-DE" sz="1600" dirty="0" err="1" smtClean="0"/>
              <a:t>Energy</a:t>
            </a:r>
            <a:r>
              <a:rPr lang="de-DE" sz="1600" dirty="0" smtClean="0"/>
              <a:t> (angular </a:t>
            </a:r>
            <a:r>
              <a:rPr lang="de-DE" sz="1600" dirty="0" err="1" smtClean="0"/>
              <a:t>second</a:t>
            </a:r>
            <a:r>
              <a:rPr lang="de-DE" sz="1600" dirty="0" smtClean="0"/>
              <a:t> </a:t>
            </a:r>
            <a:r>
              <a:rPr lang="de-DE" sz="1600" dirty="0" err="1" smtClean="0"/>
              <a:t>moment</a:t>
            </a:r>
            <a:r>
              <a:rPr lang="de-DE" sz="1600" dirty="0" smtClean="0"/>
              <a:t>)</a:t>
            </a:r>
          </a:p>
          <a:p>
            <a:r>
              <a:rPr lang="de-DE" sz="1600" dirty="0" err="1" smtClean="0"/>
              <a:t>Entropy</a:t>
            </a:r>
            <a:endParaRPr lang="de-DE" sz="1600" dirty="0" smtClean="0"/>
          </a:p>
          <a:p>
            <a:r>
              <a:rPr lang="de-DE" sz="1600" dirty="0" err="1" smtClean="0"/>
              <a:t>Homogeneity</a:t>
            </a:r>
            <a:endParaRPr lang="de-DE" sz="1600" dirty="0" smtClean="0"/>
          </a:p>
          <a:p>
            <a:r>
              <a:rPr lang="de-DE" sz="1600" dirty="0" smtClean="0"/>
              <a:t>Maximum </a:t>
            </a:r>
            <a:r>
              <a:rPr lang="de-DE" sz="1600" dirty="0" err="1" smtClean="0"/>
              <a:t>Probability</a:t>
            </a:r>
            <a:endParaRPr lang="de-DE" sz="1600" dirty="0" smtClean="0"/>
          </a:p>
          <a:p>
            <a:r>
              <a:rPr lang="de-DE" sz="1600" dirty="0" err="1" smtClean="0"/>
              <a:t>Variance</a:t>
            </a:r>
            <a:endParaRPr lang="de-DE" sz="1600" dirty="0" smtClean="0"/>
          </a:p>
          <a:p>
            <a:r>
              <a:rPr lang="en-US" sz="1600" dirty="0" smtClean="0"/>
              <a:t>Information measure of correlation</a:t>
            </a:r>
          </a:p>
          <a:p>
            <a:r>
              <a:rPr lang="en-US" sz="1600" dirty="0" smtClean="0"/>
              <a:t>Inverse difference</a:t>
            </a:r>
          </a:p>
          <a:p>
            <a:r>
              <a:rPr lang="en-US" sz="1600" dirty="0" smtClean="0"/>
              <a:t>Inverse difference moment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10" y="1163748"/>
            <a:ext cx="1217327" cy="4419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270" y="1715244"/>
            <a:ext cx="1473349" cy="549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207" y="2264275"/>
            <a:ext cx="2345473" cy="444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225" y="2686090"/>
            <a:ext cx="2127250" cy="388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037" y="3423999"/>
            <a:ext cx="1121782" cy="4195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963" y="3754488"/>
            <a:ext cx="1939848" cy="4092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4756" y="4526588"/>
            <a:ext cx="908979" cy="31499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64019" y="5476527"/>
            <a:ext cx="1115896" cy="461425"/>
            <a:chOff x="1964019" y="5476527"/>
            <a:chExt cx="1115896" cy="4614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0"/>
            <a:srcRect t="9234" b="9617"/>
            <a:stretch/>
          </p:blipFill>
          <p:spPr>
            <a:xfrm>
              <a:off x="1964019" y="5505952"/>
              <a:ext cx="1115896" cy="432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13233" y="5476527"/>
              <a:ext cx="452546" cy="239583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5015421" y="1151473"/>
            <a:ext cx="3578768" cy="1338510"/>
            <a:chOff x="5015421" y="1151473"/>
            <a:chExt cx="3578768" cy="1338510"/>
          </a:xfrm>
        </p:grpSpPr>
        <p:sp>
          <p:nvSpPr>
            <p:cNvPr id="17" name="Content Placeholder 11"/>
            <p:cNvSpPr txBox="1">
              <a:spLocks/>
            </p:cNvSpPr>
            <p:nvPr/>
          </p:nvSpPr>
          <p:spPr>
            <a:xfrm>
              <a:off x="5015421" y="1151473"/>
              <a:ext cx="3578768" cy="1338510"/>
            </a:xfrm>
            <a:prstGeom prst="rect">
              <a:avLst/>
            </a:prstGeom>
          </p:spPr>
          <p:txBody>
            <a:bodyPr vert="horz" lIns="274320" tIns="45720" rIns="274320" bIns="45720" rtlCol="0">
              <a:noAutofit/>
            </a:bodyPr>
            <a:lstStyle>
              <a:lvl1pPr marL="0" indent="0" algn="l" defTabSz="457177" rtl="0" eaLnBrk="1" latinLnBrk="0" hangingPunct="1">
                <a:spcBef>
                  <a:spcPct val="20000"/>
                </a:spcBef>
                <a:spcAft>
                  <a:spcPts val="601"/>
                </a:spcAft>
                <a:buFontTx/>
                <a:buNone/>
                <a:defRPr sz="2400" kern="1200">
                  <a:solidFill>
                    <a:srgbClr val="262626"/>
                  </a:solidFill>
                  <a:latin typeface="+mn-lt"/>
                  <a:ea typeface="+mn-ea"/>
                  <a:cs typeface="+mn-cs"/>
                </a:defRPr>
              </a:lvl1pPr>
              <a:lvl2pPr marL="466322" indent="-285737" algn="l" defTabSz="457177" rtl="0" eaLnBrk="1" latinLnBrk="0" hangingPunct="1">
                <a:spcBef>
                  <a:spcPct val="20000"/>
                </a:spcBef>
                <a:spcAft>
                  <a:spcPts val="601"/>
                </a:spcAft>
                <a:buFont typeface="Lucida Grande"/>
                <a:buChar char="•"/>
                <a:defRPr sz="2100" kern="1200">
                  <a:solidFill>
                    <a:srgbClr val="262626"/>
                  </a:solidFill>
                  <a:latin typeface="+mn-lt"/>
                  <a:ea typeface="+mn-ea"/>
                  <a:cs typeface="+mn-cs"/>
                </a:defRPr>
              </a:lvl2pPr>
              <a:lvl3pPr marL="1142943" indent="-228589" algn="l" defTabSz="457177" rtl="0" eaLnBrk="1" latinLnBrk="0" hangingPunct="1">
                <a:spcBef>
                  <a:spcPct val="20000"/>
                </a:spcBef>
                <a:spcAft>
                  <a:spcPts val="601"/>
                </a:spcAft>
                <a:buFont typeface="Arial"/>
                <a:buChar char="•"/>
                <a:defRPr sz="2100" kern="1200">
                  <a:solidFill>
                    <a:srgbClr val="262626"/>
                  </a:solidFill>
                  <a:latin typeface="+mn-lt"/>
                  <a:ea typeface="+mn-ea"/>
                  <a:cs typeface="+mn-cs"/>
                </a:defRPr>
              </a:lvl3pPr>
              <a:lvl4pPr marL="1600121" indent="-228589" algn="l" defTabSz="457177" rtl="0" eaLnBrk="1" latinLnBrk="0" hangingPunct="1">
                <a:spcBef>
                  <a:spcPct val="20000"/>
                </a:spcBef>
                <a:buFont typeface="Arial"/>
                <a:buChar char="–"/>
                <a:defRPr sz="2400" kern="1200">
                  <a:solidFill>
                    <a:schemeClr val="bg1"/>
                  </a:solidFill>
                  <a:latin typeface="Roboto Light"/>
                  <a:ea typeface="+mn-ea"/>
                  <a:cs typeface="+mn-cs"/>
                </a:defRPr>
              </a:lvl4pPr>
              <a:lvl5pPr marL="2057298" indent="-228589" algn="l" defTabSz="457177" rtl="0" eaLnBrk="1" latinLnBrk="0" hangingPunct="1">
                <a:spcBef>
                  <a:spcPct val="20000"/>
                </a:spcBef>
                <a:buFont typeface="Arial"/>
                <a:buChar char="»"/>
                <a:defRPr sz="2400" kern="1200">
                  <a:solidFill>
                    <a:schemeClr val="bg1"/>
                  </a:solidFill>
                  <a:latin typeface="Roboto Light"/>
                  <a:ea typeface="+mn-ea"/>
                  <a:cs typeface="+mn-cs"/>
                </a:defRPr>
              </a:lvl5pPr>
              <a:lvl6pPr marL="2514476" indent="-228589" algn="l" defTabSz="457177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52" indent="-228589" algn="l" defTabSz="457177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29" indent="-228589" algn="l" defTabSz="457177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07" indent="-228589" algn="l" defTabSz="457177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600" dirty="0" err="1" smtClean="0"/>
                <a:t>Where</a:t>
              </a:r>
              <a:r>
                <a:rPr lang="fr-FR" sz="1600" dirty="0" smtClean="0"/>
                <a:t>         ,       ,        and       are </a:t>
              </a:r>
              <a:r>
                <a:rPr lang="fr-FR" sz="1600" dirty="0" err="1" smtClean="0"/>
                <a:t>respectively</a:t>
              </a:r>
              <a:r>
                <a:rPr lang="fr-FR" sz="1600" dirty="0" smtClean="0"/>
                <a:t> the </a:t>
              </a:r>
              <a:r>
                <a:rPr lang="fr-FR" sz="1600" dirty="0" err="1" smtClean="0"/>
                <a:t>mean</a:t>
              </a:r>
              <a:r>
                <a:rPr lang="fr-FR" sz="1600" dirty="0" smtClean="0"/>
                <a:t> and the standard </a:t>
              </a:r>
              <a:r>
                <a:rPr lang="fr-FR" sz="1600" dirty="0" err="1" smtClean="0"/>
                <a:t>deviation</a:t>
              </a:r>
              <a:r>
                <a:rPr lang="fr-FR" sz="1600" dirty="0" smtClean="0"/>
                <a:t> of the </a:t>
              </a:r>
              <a:r>
                <a:rPr lang="fr-FR" sz="1600" dirty="0" err="1" smtClean="0"/>
                <a:t>rows</a:t>
              </a:r>
              <a:r>
                <a:rPr lang="fr-FR" sz="1600" dirty="0" smtClean="0"/>
                <a:t> and </a:t>
              </a:r>
              <a:r>
                <a:rPr lang="fr-FR" sz="1600" dirty="0" err="1" smtClean="0"/>
                <a:t>columns</a:t>
              </a:r>
              <a:r>
                <a:rPr lang="fr-FR" sz="1600" dirty="0" smtClean="0"/>
                <a:t> of the matrix p(</a:t>
              </a:r>
              <a:r>
                <a:rPr lang="fr-FR" sz="1600" dirty="0" err="1" smtClean="0"/>
                <a:t>i,j</a:t>
              </a:r>
              <a:r>
                <a:rPr lang="fr-FR" sz="1600" dirty="0" smtClean="0"/>
                <a:t>), </a:t>
              </a:r>
              <a:r>
                <a:rPr lang="fr-FR" sz="1600" dirty="0" err="1" smtClean="0"/>
                <a:t>which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is</a:t>
              </a:r>
              <a:r>
                <a:rPr lang="fr-FR" sz="1600" dirty="0" smtClean="0"/>
                <a:t> the (</a:t>
              </a:r>
              <a:r>
                <a:rPr lang="fr-FR" sz="1600" dirty="0" err="1" smtClean="0"/>
                <a:t>i,j</a:t>
              </a:r>
              <a:r>
                <a:rPr lang="fr-FR" sz="1600" dirty="0" smtClean="0"/>
                <a:t>)th entry of the GLCM.</a:t>
              </a:r>
              <a:endParaRPr lang="en-US" sz="16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72675" y="1204165"/>
              <a:ext cx="381000" cy="3048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15796" y="1231187"/>
              <a:ext cx="311727" cy="24245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689644" y="1218677"/>
              <a:ext cx="317500" cy="2540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376349" y="1216865"/>
              <a:ext cx="3048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1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TEXTURE FEATURES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731649"/>
              </p:ext>
            </p:extLst>
          </p:nvPr>
        </p:nvGraphicFramePr>
        <p:xfrm>
          <a:off x="1875316" y="1207867"/>
          <a:ext cx="5393368" cy="431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684"/>
                <a:gridCol w="26966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27158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</a:tr>
              <a:tr h="270392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</a:tr>
              <a:tr h="292955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/>
                </a:tc>
              </a:tr>
              <a:tr h="285008">
                <a:tc>
                  <a:txBody>
                    <a:bodyPr/>
                    <a:lstStyle/>
                    <a:p>
                      <a:pPr marL="0" marR="0" indent="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Cluster Prominence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</a:tr>
              <a:tr h="2731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Cluster</a:t>
                      </a:r>
                      <a:r>
                        <a:rPr lang="en-US" sz="1200" baseline="0" dirty="0" smtClean="0"/>
                        <a:t> Shade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</a:tr>
              <a:tr h="271945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</a:tr>
              <a:tr h="27075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</a:tr>
              <a:tr h="293321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</a:tr>
              <a:tr h="273132">
                <a:tc>
                  <a:txBody>
                    <a:bodyPr/>
                    <a:lstStyle/>
                    <a:p>
                      <a:pPr marL="0" marR="0" indent="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Homogeneity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/>
                </a:tc>
              </a:tr>
              <a:tr h="271945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Maximum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</a:tr>
              <a:tr h="294508">
                <a:tc>
                  <a:txBody>
                    <a:bodyPr/>
                    <a:lstStyle/>
                    <a:p>
                      <a:pPr marL="0" marR="0" indent="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 (variance, average, </a:t>
                      </a:r>
                      <a:r>
                        <a:rPr lang="is-I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…)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</a:tr>
              <a:tr h="285008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 (variance, entropy, </a:t>
                      </a:r>
                      <a:r>
                        <a:rPr lang="is-I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…)</a:t>
                      </a:r>
                      <a:endParaRPr 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/>
                </a:tc>
              </a:tr>
              <a:tr h="298497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measure of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/>
                </a:tc>
              </a:tr>
              <a:tr h="271518">
                <a:tc>
                  <a:txBody>
                    <a:bodyPr/>
                    <a:lstStyle/>
                    <a:p>
                      <a:pPr marL="0" marR="0" indent="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Inverse difference 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83496" y="5522564"/>
            <a:ext cx="85125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Total</a:t>
            </a:r>
            <a:r>
              <a:rPr lang="en-US" b="1" dirty="0" err="1" smtClean="0"/>
              <a:t>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38823" y="5554412"/>
            <a:ext cx="64192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440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3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Dependency(SD)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Measures dependency between features and the associated class labels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 Larger the SD, more the dependency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 Thresholding on the ranked features based on the SD weights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 Followed by PCA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selection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757" y="2181425"/>
            <a:ext cx="23876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9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Information/MI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Measures how much information the presence/absence of a term contributes to making the correct classification decision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 Features ranked in descending order based on their mutuality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Above formulation shows an example for two random variables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 Followed by PCA and t-SNE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selection</a:t>
            </a:r>
            <a:endParaRPr lang="en-US" b="1" dirty="0"/>
          </a:p>
        </p:txBody>
      </p:sp>
      <p:pic>
        <p:nvPicPr>
          <p:cNvPr id="2" name="Picture 1" descr="Screenshot 2016-04-04 09.15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36" y="2440516"/>
            <a:ext cx="4887597" cy="86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15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methods 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Principle Component Analysis (PCA)</a:t>
            </a:r>
          </a:p>
          <a:p>
            <a:pPr marL="809222" lvl="1" indent="-342900">
              <a:buFont typeface="Arial" charset="0"/>
              <a:buChar char="•"/>
            </a:pPr>
            <a:r>
              <a:rPr lang="en-US" dirty="0" smtClean="0"/>
              <a:t>Linear algorithm</a:t>
            </a:r>
          </a:p>
          <a:p>
            <a:pPr marL="809222" lvl="1" indent="-342900">
              <a:buFont typeface="Arial" charset="0"/>
              <a:buChar char="•"/>
            </a:pPr>
            <a:r>
              <a:rPr lang="en-US" dirty="0" smtClean="0"/>
              <a:t>Parameter free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t-Distributed Stochastic Neighbor </a:t>
            </a:r>
            <a:r>
              <a:rPr lang="en-US" dirty="0" smtClean="0"/>
              <a:t>Embedding</a:t>
            </a:r>
          </a:p>
          <a:p>
            <a:pPr marL="809222" lvl="1" indent="-342900">
              <a:buFont typeface="Arial" charset="0"/>
              <a:buChar char="•"/>
            </a:pPr>
            <a:r>
              <a:rPr lang="en-US" dirty="0" smtClean="0"/>
              <a:t>Non-linear machine learning algorithm</a:t>
            </a:r>
          </a:p>
          <a:p>
            <a:pPr marL="809222" lvl="1" indent="-342900">
              <a:buFont typeface="Arial" charset="0"/>
              <a:buChar char="•"/>
            </a:pPr>
            <a:r>
              <a:rPr lang="en-US" dirty="0" smtClean="0"/>
              <a:t>Relies on parameters (</a:t>
            </a:r>
            <a:r>
              <a:rPr lang="en-US" dirty="0"/>
              <a:t>perplexity, early exaggeration, learning rate, number of </a:t>
            </a:r>
            <a:r>
              <a:rPr lang="en-US" dirty="0" smtClean="0"/>
              <a:t>iterations)</a:t>
            </a:r>
          </a:p>
          <a:p>
            <a:pPr marL="809222" lvl="1" indent="-342900">
              <a:buFont typeface="Arial" charset="0"/>
              <a:buChar char="•"/>
            </a:pPr>
            <a:r>
              <a:rPr lang="en-US" dirty="0" smtClean="0"/>
              <a:t>Particularly well-suited for high-dimensional dataset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Dimensionality reduction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691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5952"/>
            <a:ext cx="4564063" cy="342304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63" y="2209999"/>
            <a:ext cx="4579937" cy="3434952"/>
          </a:xfrm>
        </p:spPr>
      </p:pic>
      <p:sp>
        <p:nvSpPr>
          <p:cNvPr id="5" name="Rectangle 4"/>
          <p:cNvSpPr/>
          <p:nvPr/>
        </p:nvSpPr>
        <p:spPr>
          <a:xfrm>
            <a:off x="138480" y="1136864"/>
            <a:ext cx="2196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SD Followed by PCNA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6569" y="5984341"/>
            <a:ext cx="388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Scatter Plots of Dataset1(unsupervised)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30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Team structure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0514" y="1428205"/>
            <a:ext cx="163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Team Members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307654" y="1898469"/>
            <a:ext cx="200297" cy="8795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-Up Arrow 7"/>
          <p:cNvSpPr/>
          <p:nvPr/>
        </p:nvSpPr>
        <p:spPr>
          <a:xfrm rot="10800000">
            <a:off x="2230659" y="2728358"/>
            <a:ext cx="4354286" cy="450897"/>
          </a:xfrm>
          <a:prstGeom prst="leftRigh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97555" y="3157606"/>
            <a:ext cx="17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Bahnisikha</a:t>
            </a:r>
            <a:r>
              <a:rPr lang="en-US" dirty="0" smtClean="0">
                <a:solidFill>
                  <a:schemeClr val="bg1"/>
                </a:solidFill>
              </a:rPr>
              <a:t> Dutta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130" y="2628124"/>
            <a:ext cx="18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Mathieu LAPEYRE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44483" y="2695941"/>
            <a:ext cx="14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Palash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Shastri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280" y="3579272"/>
            <a:ext cx="800509" cy="9357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018" y="3148551"/>
            <a:ext cx="751486" cy="8831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09353" y="4580163"/>
            <a:ext cx="2397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nd year </a:t>
            </a:r>
            <a:r>
              <a:rPr lang="en-US" dirty="0" err="1" smtClean="0">
                <a:solidFill>
                  <a:schemeClr val="bg1"/>
                </a:solidFill>
              </a:rPr>
              <a:t>BioE</a:t>
            </a:r>
            <a:r>
              <a:rPr lang="en-US" dirty="0" smtClean="0">
                <a:solidFill>
                  <a:schemeClr val="bg1"/>
                </a:solidFill>
              </a:rPr>
              <a:t> PhD(ECE)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CRAB Lab, Georgia Tech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34" y="4110077"/>
            <a:ext cx="1900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nd year MS (ECE)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Georgia Tech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6559450" y="4108893"/>
            <a:ext cx="1900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2nd year MS (ECE)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Georgia Tech</a:t>
            </a:r>
          </a:p>
        </p:txBody>
      </p:sp>
      <p:pic>
        <p:nvPicPr>
          <p:cNvPr id="3" name="Picture 2" descr="my_f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24980" y="3204614"/>
            <a:ext cx="1034815" cy="77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5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6860" y="1136864"/>
            <a:ext cx="2196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SD Followed by PCNA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47927" y="5984341"/>
            <a:ext cx="365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Scatter Plots of Dataset1(Supervised)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57" y="1941702"/>
            <a:ext cx="3672692" cy="367269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48" y="1982159"/>
            <a:ext cx="3638187" cy="3638186"/>
          </a:xfrm>
        </p:spPr>
      </p:pic>
    </p:spTree>
    <p:extLst>
      <p:ext uri="{BB962C8B-B14F-4D97-AF65-F5344CB8AC3E}">
        <p14:creationId xmlns:p14="http://schemas.microsoft.com/office/powerpoint/2010/main" val="722482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480" y="1136864"/>
            <a:ext cx="2196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SD Followed by PCNA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06569" y="5984341"/>
            <a:ext cx="390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Scatter Plots of Dataset2(Unsupervised)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7040"/>
            <a:ext cx="4564063" cy="329165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63" y="2185393"/>
            <a:ext cx="4579937" cy="3434952"/>
          </a:xfrm>
        </p:spPr>
      </p:pic>
    </p:spTree>
    <p:extLst>
      <p:ext uri="{BB962C8B-B14F-4D97-AF65-F5344CB8AC3E}">
        <p14:creationId xmlns:p14="http://schemas.microsoft.com/office/powerpoint/2010/main" val="196024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480" y="1136864"/>
            <a:ext cx="20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 </a:t>
            </a:r>
            <a:r>
              <a:rPr lang="en-US" dirty="0">
                <a:solidFill>
                  <a:schemeClr val="bg1"/>
                </a:solidFill>
              </a:rPr>
              <a:t>Followed by </a:t>
            </a:r>
            <a:r>
              <a:rPr lang="en-US" dirty="0" smtClean="0">
                <a:solidFill>
                  <a:schemeClr val="bg1"/>
                </a:solidFill>
              </a:rPr>
              <a:t>PCA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5622" y="5984341"/>
            <a:ext cx="390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Scatter Plots of Dataset1(Unsupervised)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" y="1584356"/>
            <a:ext cx="4563533" cy="4637522"/>
          </a:xfrm>
        </p:spPr>
        <p:txBody>
          <a:bodyPr/>
          <a:lstStyle/>
          <a:p>
            <a:r>
              <a:rPr lang="en-US" dirty="0" smtClean="0"/>
              <a:t>2-D visualization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5" y="1584356"/>
            <a:ext cx="4580466" cy="4637522"/>
          </a:xfrm>
        </p:spPr>
        <p:txBody>
          <a:bodyPr/>
          <a:lstStyle/>
          <a:p>
            <a:r>
              <a:rPr lang="en-US" dirty="0" smtClean="0"/>
              <a:t>3-D visualization</a:t>
            </a:r>
            <a:endParaRPr lang="en-US" dirty="0"/>
          </a:p>
        </p:txBody>
      </p:sp>
      <p:pic>
        <p:nvPicPr>
          <p:cNvPr id="6" name="Picture 5" descr="dataset1_pca_3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84" y="2154216"/>
            <a:ext cx="4890451" cy="3667838"/>
          </a:xfrm>
          <a:prstGeom prst="rect">
            <a:avLst/>
          </a:prstGeom>
        </p:spPr>
      </p:pic>
      <p:pic>
        <p:nvPicPr>
          <p:cNvPr id="7" name="Picture 6" descr="dataset1_pca_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4" y="2841256"/>
            <a:ext cx="3911799" cy="228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85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480" y="1136864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 </a:t>
            </a:r>
            <a:r>
              <a:rPr lang="en-US" dirty="0">
                <a:solidFill>
                  <a:schemeClr val="bg1"/>
                </a:solidFill>
              </a:rPr>
              <a:t>Followed by </a:t>
            </a:r>
            <a:r>
              <a:rPr lang="en-US" dirty="0" smtClean="0">
                <a:solidFill>
                  <a:schemeClr val="bg1"/>
                </a:solidFill>
              </a:rPr>
              <a:t>TSNE for top 1000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5622" y="5984341"/>
            <a:ext cx="390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Scatter Plots of Dataset1(Unsupervised)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" y="1584356"/>
            <a:ext cx="4563533" cy="4637522"/>
          </a:xfrm>
        </p:spPr>
        <p:txBody>
          <a:bodyPr/>
          <a:lstStyle/>
          <a:p>
            <a:r>
              <a:rPr lang="en-US" dirty="0" smtClean="0"/>
              <a:t>2-D visualization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5" y="1584356"/>
            <a:ext cx="4580466" cy="4637522"/>
          </a:xfrm>
        </p:spPr>
        <p:txBody>
          <a:bodyPr/>
          <a:lstStyle/>
          <a:p>
            <a:r>
              <a:rPr lang="en-US" dirty="0" smtClean="0"/>
              <a:t>3-D visualization</a:t>
            </a:r>
            <a:endParaRPr lang="en-US" dirty="0"/>
          </a:p>
        </p:txBody>
      </p:sp>
      <p:pic>
        <p:nvPicPr>
          <p:cNvPr id="9" name="Picture 8" descr="dataset1_tsne_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929" y="2355870"/>
            <a:ext cx="4233791" cy="3175343"/>
          </a:xfrm>
          <a:prstGeom prst="rect">
            <a:avLst/>
          </a:prstGeom>
        </p:spPr>
      </p:pic>
      <p:pic>
        <p:nvPicPr>
          <p:cNvPr id="12" name="Picture 11" descr="dataset1_tsne_1000_2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6" y="2592461"/>
            <a:ext cx="3749007" cy="28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79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480" y="1136864"/>
            <a:ext cx="2159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 </a:t>
            </a:r>
            <a:r>
              <a:rPr lang="en-US" dirty="0">
                <a:solidFill>
                  <a:schemeClr val="bg1"/>
                </a:solidFill>
              </a:rPr>
              <a:t>Followed by </a:t>
            </a:r>
            <a:r>
              <a:rPr lang="en-US" dirty="0" smtClean="0">
                <a:solidFill>
                  <a:schemeClr val="bg1"/>
                </a:solidFill>
              </a:rPr>
              <a:t>TSNE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5622" y="5984341"/>
            <a:ext cx="390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Scatter Plots of Dataset2(Unsupervised)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" y="1584356"/>
            <a:ext cx="4563533" cy="4637522"/>
          </a:xfrm>
        </p:spPr>
        <p:txBody>
          <a:bodyPr/>
          <a:lstStyle/>
          <a:p>
            <a:r>
              <a:rPr lang="en-US" dirty="0" smtClean="0"/>
              <a:t>2-D visualization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5" y="1584356"/>
            <a:ext cx="4580466" cy="4637522"/>
          </a:xfrm>
        </p:spPr>
        <p:txBody>
          <a:bodyPr/>
          <a:lstStyle/>
          <a:p>
            <a:r>
              <a:rPr lang="en-US" dirty="0" smtClean="0"/>
              <a:t>3-D visualization</a:t>
            </a:r>
            <a:endParaRPr lang="en-US" dirty="0"/>
          </a:p>
        </p:txBody>
      </p:sp>
      <p:pic>
        <p:nvPicPr>
          <p:cNvPr id="9" name="Picture 8" descr="dataset2_tsne_3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975" y="1932537"/>
            <a:ext cx="4567185" cy="3425389"/>
          </a:xfrm>
          <a:prstGeom prst="rect">
            <a:avLst/>
          </a:prstGeom>
        </p:spPr>
      </p:pic>
      <p:pic>
        <p:nvPicPr>
          <p:cNvPr id="10" name="Picture 9" descr="dataset2_tsne_2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9" y="2341315"/>
            <a:ext cx="3745495" cy="280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53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Strength/Limitations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" y="1014139"/>
            <a:ext cx="4563533" cy="5329511"/>
          </a:xfrm>
        </p:spPr>
        <p:txBody>
          <a:bodyPr/>
          <a:lstStyle/>
          <a:p>
            <a:r>
              <a:rPr lang="en-US" sz="2000" dirty="0" smtClean="0"/>
              <a:t>Strength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All our implementations are comparatively fast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Subjective Selection of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Limitation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Dataset 2 and 3 are ambiguous so it is difficult to classify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59478"/>
              </p:ext>
            </p:extLst>
          </p:nvPr>
        </p:nvGraphicFramePr>
        <p:xfrm>
          <a:off x="333375" y="2234540"/>
          <a:ext cx="4438650" cy="3505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576"/>
                <a:gridCol w="19670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r>
                        <a:rPr lang="en-US" baseline="0" dirty="0" smtClean="0"/>
                        <a:t>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~0.5features/sec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Shape</a:t>
                      </a:r>
                      <a:r>
                        <a:rPr lang="en-US" baseline="0" dirty="0" smtClean="0"/>
                        <a:t>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~2images/</a:t>
                      </a:r>
                      <a:r>
                        <a:rPr lang="en-US" dirty="0" smtClean="0"/>
                        <a:t>sec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Texture</a:t>
                      </a:r>
                      <a:r>
                        <a:rPr lang="en-US" baseline="0" dirty="0" smtClean="0"/>
                        <a:t>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~0.4images/</a:t>
                      </a:r>
                      <a:r>
                        <a:rPr lang="en-US" dirty="0" smtClean="0"/>
                        <a:t>sec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Statistical</a:t>
                      </a:r>
                      <a:r>
                        <a:rPr lang="en-US" baseline="0" dirty="0" smtClean="0"/>
                        <a:t> Dependency Ranking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0.007sec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Mutual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</a:t>
                      </a:r>
                      <a:r>
                        <a:rPr lang="en-US" baseline="0" dirty="0" smtClean="0"/>
                        <a:t>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PCNA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TSNE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10sec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36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44500"/>
            <a:ext cx="9144000" cy="5952744"/>
          </a:xfrm>
          <a:prstGeom prst="rect">
            <a:avLst/>
          </a:prstGeom>
          <a:noFill/>
        </p:spPr>
      </p:pic>
      <p:sp>
        <p:nvSpPr>
          <p:cNvPr id="3" name="Shape 1670"/>
          <p:cNvSpPr txBox="1">
            <a:spLocks/>
          </p:cNvSpPr>
          <p:nvPr/>
        </p:nvSpPr>
        <p:spPr>
          <a:xfrm>
            <a:off x="2600669" y="3257501"/>
            <a:ext cx="3076231" cy="742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0" indent="0" algn="l" defTabSz="457177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66322" indent="-285737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142943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600121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Roboto Light"/>
                <a:ea typeface="+mn-ea"/>
                <a:cs typeface="+mn-cs"/>
              </a:defRPr>
            </a:lvl4pPr>
            <a:lvl5pPr marL="2057298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Roboto Light"/>
                <a:ea typeface="+mn-ea"/>
                <a:cs typeface="+mn-cs"/>
              </a:defRPr>
            </a:lvl5pPr>
            <a:lvl6pPr marL="251447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7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3600" b="1" smtClean="0"/>
              <a:t>Any questions?</a:t>
            </a:r>
            <a:endParaRPr lang="en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00669" y="2059340"/>
            <a:ext cx="4374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+mj-lt"/>
              </a:rPr>
              <a:t>THANKS</a:t>
            </a:r>
            <a:endParaRPr lang="en-US" sz="9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491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Ultimate Goal: Automatic Cancer Image Classification</a:t>
            </a:r>
          </a:p>
          <a:p>
            <a:endParaRPr lang="en-US" dirty="0" smtClean="0"/>
          </a:p>
          <a:p>
            <a:r>
              <a:rPr lang="en-US" dirty="0" smtClean="0"/>
              <a:t>Intermediary Goals(Module 2) :</a:t>
            </a:r>
          </a:p>
          <a:p>
            <a:pPr marL="457200" indent="-457200">
              <a:buAutoNum type="alphaLcParenR"/>
            </a:pPr>
            <a:r>
              <a:rPr lang="en-US" dirty="0" smtClean="0"/>
              <a:t>Feature Extraction</a:t>
            </a:r>
          </a:p>
          <a:p>
            <a:pPr marL="457200" indent="-457200">
              <a:buAutoNum type="alphaLcParenR"/>
            </a:pPr>
            <a:r>
              <a:rPr lang="en-US" dirty="0" smtClean="0"/>
              <a:t>Feature Selection</a:t>
            </a:r>
          </a:p>
          <a:p>
            <a:pPr marL="457200" indent="-457200">
              <a:buAutoNum type="alphaLcParenR"/>
            </a:pPr>
            <a:r>
              <a:rPr lang="en-US" dirty="0" smtClean="0"/>
              <a:t>Dimensionality Reduction</a:t>
            </a:r>
          </a:p>
          <a:p>
            <a:pPr marL="457200" indent="-457200">
              <a:buAutoNum type="alphaLcParenR"/>
            </a:pPr>
            <a:r>
              <a:rPr lang="en-US" dirty="0" smtClean="0"/>
              <a:t>Visualization</a:t>
            </a:r>
          </a:p>
          <a:p>
            <a:pPr marL="457200" indent="-457200">
              <a:buAutoNum type="alphaLcParenR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3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Workflow Diagram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28" y="884232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Literature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3118" y="1423198"/>
            <a:ext cx="216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Extraction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3317" y="2155806"/>
            <a:ext cx="143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Shape Based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475671" y="1239607"/>
            <a:ext cx="227550" cy="24632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450080" y="1782496"/>
            <a:ext cx="253141" cy="44366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02366" y="2002277"/>
            <a:ext cx="134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Color Based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3164" y="1989191"/>
            <a:ext cx="160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Texture Based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5400000">
            <a:off x="5376676" y="1502916"/>
            <a:ext cx="453958" cy="518274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16200000" flipH="1">
            <a:off x="3011009" y="1523580"/>
            <a:ext cx="453957" cy="477329"/>
          </a:xfrm>
          <a:prstGeom prst="bentArrow">
            <a:avLst>
              <a:gd name="adj1" fmla="val 25000"/>
              <a:gd name="adj2" fmla="val 36843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5827" y="2766937"/>
            <a:ext cx="184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Feature Selection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flipV="1">
            <a:off x="3100106" y="2566914"/>
            <a:ext cx="384662" cy="473081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rot="10800000">
            <a:off x="5476017" y="2555146"/>
            <a:ext cx="357369" cy="49574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16200000" flipH="1">
            <a:off x="3025682" y="3203396"/>
            <a:ext cx="453957" cy="261252"/>
          </a:xfrm>
          <a:prstGeom prst="bentArrow">
            <a:avLst>
              <a:gd name="adj1" fmla="val 25000"/>
              <a:gd name="adj2" fmla="val 36843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5400000">
            <a:off x="5606407" y="3181253"/>
            <a:ext cx="453958" cy="29555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53417" y="3627561"/>
            <a:ext cx="240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Mutual Information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1383" y="3556008"/>
            <a:ext cx="234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Dependency Ranking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6" y="5373238"/>
            <a:ext cx="800509" cy="9357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164" y="5373238"/>
            <a:ext cx="647019" cy="88317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19204" y="5420407"/>
            <a:ext cx="18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Literature Review,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Color Feature Extraction,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Feature Selection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 flipH="1">
            <a:off x="3065459" y="4720869"/>
            <a:ext cx="453957" cy="261251"/>
          </a:xfrm>
          <a:prstGeom prst="bentArrow">
            <a:avLst>
              <a:gd name="adj1" fmla="val 25000"/>
              <a:gd name="adj2" fmla="val 36843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 rot="5400000">
            <a:off x="5555442" y="4717676"/>
            <a:ext cx="453958" cy="29555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28553" y="5039316"/>
            <a:ext cx="81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TSNE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04883" y="5006409"/>
            <a:ext cx="82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PCNA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34722" y="4203381"/>
            <a:ext cx="184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Dimensionality Reduction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 flipV="1">
            <a:off x="3110856" y="4133087"/>
            <a:ext cx="384662" cy="473081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/>
          <p:nvPr/>
        </p:nvSpPr>
        <p:spPr>
          <a:xfrm rot="10800000">
            <a:off x="5571163" y="4115090"/>
            <a:ext cx="357369" cy="49574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06646" y="5420407"/>
            <a:ext cx="18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Literature Review,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Shape Feature Extraction,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Feature Selection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2920" y="5420407"/>
            <a:ext cx="198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Literature Review,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Texture Feature Extraction,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Dimensionality Reduction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40" name="Picture 39" descr="my_fa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13333" y="5475960"/>
            <a:ext cx="1039507" cy="779630"/>
          </a:xfrm>
          <a:prstGeom prst="rect">
            <a:avLst/>
          </a:prstGeom>
        </p:spPr>
      </p:pic>
      <p:sp>
        <p:nvSpPr>
          <p:cNvPr id="41" name="Down Arrow 40"/>
          <p:cNvSpPr/>
          <p:nvPr/>
        </p:nvSpPr>
        <p:spPr>
          <a:xfrm>
            <a:off x="4450080" y="2523042"/>
            <a:ext cx="227550" cy="24632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7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</a:t>
            </a:r>
            <a:r>
              <a:rPr lang="en-US" b="1" dirty="0" smtClean="0"/>
              <a:t>critique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72885"/>
              </p:ext>
            </p:extLst>
          </p:nvPr>
        </p:nvGraphicFramePr>
        <p:xfrm>
          <a:off x="1" y="1002396"/>
          <a:ext cx="9143999" cy="627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33"/>
                <a:gridCol w="1716463"/>
                <a:gridCol w="1283858"/>
                <a:gridCol w="1660642"/>
                <a:gridCol w="2329632"/>
                <a:gridCol w="1637071"/>
              </a:tblGrid>
              <a:tr h="6053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Strategies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Papers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Location/Time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Strength/Weakness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Selected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1486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Color </a:t>
                      </a:r>
                    </a:p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 vert="vert27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Histograms bins in </a:t>
                      </a:r>
                      <a:r>
                        <a:rPr lang="en-US" sz="1400" baseline="0" dirty="0" err="1" smtClean="0"/>
                        <a:t>r,g</a:t>
                      </a:r>
                      <a:r>
                        <a:rPr lang="en-US" sz="1400" baseline="0" dirty="0" smtClean="0"/>
                        <a:t> and b channels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aseline="0" dirty="0" smtClean="0"/>
                        <a:t>      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err="1" smtClean="0"/>
                        <a:t>Gurcan</a:t>
                      </a:r>
                      <a:r>
                        <a:rPr lang="en-US" sz="1200" dirty="0" smtClean="0"/>
                        <a:t> et al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err="1" smtClean="0"/>
                        <a:t>Tabesh</a:t>
                      </a:r>
                      <a:r>
                        <a:rPr lang="en-US" sz="1200" dirty="0" smtClean="0"/>
                        <a:t> et al</a:t>
                      </a:r>
                    </a:p>
                    <a:p>
                      <a:endParaRPr lang="en-US" sz="12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Rev Biomed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r>
                        <a:rPr lang="is-IS" sz="180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s-I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vol. 2, pp. 147-171, 2009 </a:t>
                      </a:r>
                    </a:p>
                    <a:p>
                      <a:pPr marL="171450" marR="0" indent="-17145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Transactions on Medical Imaging, vol. 26, pp. 1366-1378, 2007</a:t>
                      </a:r>
                      <a:endParaRPr lang="en-US" sz="1200" i="0" dirty="0" smtClean="0">
                        <a:effectLst/>
                      </a:endParaRPr>
                    </a:p>
                    <a:p>
                      <a:endParaRPr lang="en-US" sz="12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Batch</a:t>
                      </a:r>
                      <a:r>
                        <a:rPr lang="en-US" sz="1400" baseline="0" dirty="0" smtClean="0"/>
                        <a:t> Dependent</a:t>
                      </a:r>
                      <a:endParaRPr lang="en-US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Color histograms in three color spaces: </a:t>
                      </a:r>
                      <a:r>
                        <a:rPr lang="en-US" sz="1400" dirty="0" err="1" smtClean="0"/>
                        <a:t>rgb,lab</a:t>
                      </a:r>
                      <a:r>
                        <a:rPr lang="en-US" sz="1400" dirty="0" smtClean="0"/>
                        <a:t> and </a:t>
                      </a:r>
                      <a:r>
                        <a:rPr lang="en-US" sz="1400" dirty="0" err="1" smtClean="0"/>
                        <a:t>hsv</a:t>
                      </a:r>
                      <a:r>
                        <a:rPr lang="en-US" sz="1400" dirty="0" smtClean="0"/>
                        <a:t>.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1486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 Features</a:t>
                      </a:r>
                      <a:endParaRPr lang="en-US" dirty="0"/>
                    </a:p>
                  </a:txBody>
                  <a:tcPr vert="vert27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8 statistics based shape feature vector distribution estimation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/>
                        <a:t>L. </a:t>
                      </a:r>
                      <a:r>
                        <a:rPr lang="en-US" sz="1200" dirty="0" err="1" smtClean="0"/>
                        <a:t>Bucheron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smtClean="0"/>
                        <a:t>(</a:t>
                      </a:r>
                      <a:r>
                        <a:rPr lang="en-US" sz="1200" baseline="0" dirty="0" err="1" smtClean="0"/>
                        <a:t>Phd</a:t>
                      </a:r>
                      <a:r>
                        <a:rPr lang="en-US" sz="1200" baseline="0" dirty="0" smtClean="0"/>
                        <a:t> Thesis)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err="1" smtClean="0"/>
                        <a:t>Gurcan</a:t>
                      </a:r>
                      <a:r>
                        <a:rPr lang="en-US" sz="1200" baseline="0" dirty="0" smtClean="0"/>
                        <a:t> et al</a:t>
                      </a:r>
                      <a:endParaRPr lang="en-US" sz="1200" dirty="0" smtClean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Phd</a:t>
                      </a:r>
                      <a:r>
                        <a:rPr lang="en-US" sz="12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Thesis, University of California, Santa </a:t>
                      </a:r>
                      <a:r>
                        <a:rPr lang="en-US" sz="120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Barabara</a:t>
                      </a:r>
                      <a:r>
                        <a:rPr lang="en-US" sz="120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2008</a:t>
                      </a:r>
                    </a:p>
                    <a:p>
                      <a:pPr marL="171450" marR="0" indent="-17145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Rev Biomed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r>
                        <a:rPr lang="is-IS" sz="180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s-I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vol. 2, pp. 147-171, 2009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2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Effectively covers the important geometric</a:t>
                      </a:r>
                      <a:r>
                        <a:rPr lang="en-US" sz="1400" baseline="0" dirty="0" smtClean="0"/>
                        <a:t> statistics that enable unique identification of shapes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US" sz="1400" baseline="0" dirty="0" smtClean="0"/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400" baseline="0" dirty="0" smtClean="0"/>
                        <a:t>Only an approximation of the distribution and not exact</a:t>
                      </a:r>
                      <a:endParaRPr lang="en-US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11 features- Area, Major</a:t>
                      </a:r>
                      <a:r>
                        <a:rPr lang="en-US" sz="1400" baseline="0" dirty="0" smtClean="0"/>
                        <a:t> Axis, Minor Axis, Eccentricity, Convex Area, Filled Area, Euler Number, Orientation, Solidity, Perimeter, Extent</a:t>
                      </a:r>
                      <a:endParaRPr lang="en-US" sz="1400" dirty="0" smtClean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1796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Texture </a:t>
                      </a:r>
                    </a:p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 vert="vert27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GLCM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GLRL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Wavelet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Fractal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err="1" smtClean="0"/>
                        <a:t>Gurcan</a:t>
                      </a:r>
                      <a:r>
                        <a:rPr lang="en-US" sz="1100" dirty="0" smtClean="0"/>
                        <a:t> et al,</a:t>
                      </a:r>
                    </a:p>
                    <a:p>
                      <a:pPr marL="171450" marR="0" indent="-17145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R. M. </a:t>
                      </a:r>
                      <a:r>
                        <a:rPr lang="en-US" sz="1100" dirty="0" err="1" smtClean="0"/>
                        <a:t>Haralick</a:t>
                      </a:r>
                      <a:r>
                        <a:rPr lang="en-US" sz="1100" dirty="0" smtClean="0"/>
                        <a:t> et al</a:t>
                      </a:r>
                      <a:endParaRPr lang="sk-SK" sz="1100" dirty="0" smtClean="0"/>
                    </a:p>
                    <a:p>
                      <a:pPr marL="171450" marR="0" indent="-17145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sk-SK" sz="1100" dirty="0" err="1" smtClean="0"/>
                        <a:t>Livens</a:t>
                      </a:r>
                      <a:r>
                        <a:rPr lang="sk-SK" sz="1100" baseline="0" dirty="0" smtClean="0"/>
                        <a:t> et al.</a:t>
                      </a:r>
                    </a:p>
                    <a:p>
                      <a:pPr marL="171450" marR="0" indent="-17145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400" dirty="0" smtClean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Rev Biomed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r>
                        <a:rPr lang="is-IS" sz="180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s-I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vol. 2, pp. 147-171, 2009 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dirty="0" smtClean="0"/>
                        <a:t>Classification, IEEE Transactions on Systems, </a:t>
                      </a:r>
                      <a:r>
                        <a:rPr lang="sk-SK" sz="1200" dirty="0" smtClean="0"/>
                        <a:t>Nov. 1973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sk-SK" sz="1200" dirty="0" err="1" smtClean="0"/>
                        <a:t>University</a:t>
                      </a:r>
                      <a:r>
                        <a:rPr lang="sk-SK" sz="1200" dirty="0" smtClean="0"/>
                        <a:t> of </a:t>
                      </a:r>
                      <a:r>
                        <a:rPr lang="sk-SK" sz="1200" dirty="0" err="1" smtClean="0"/>
                        <a:t>Antwerp</a:t>
                      </a:r>
                      <a:r>
                        <a:rPr lang="sk-SK" sz="1200" dirty="0" smtClean="0"/>
                        <a:t>, </a:t>
                      </a:r>
                      <a:r>
                        <a:rPr lang="sk-SK" sz="1200" dirty="0" err="1" smtClean="0"/>
                        <a:t>Belgium</a:t>
                      </a:r>
                      <a:r>
                        <a:rPr lang="sk-SK" sz="1200" dirty="0" smtClean="0"/>
                        <a:t>,</a:t>
                      </a:r>
                      <a:r>
                        <a:rPr lang="sk-SK" sz="1200" baseline="0" dirty="0" smtClean="0"/>
                        <a:t> 1997</a:t>
                      </a:r>
                      <a:endParaRPr lang="en-US" sz="12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GLCM is fast and widely used.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Wavelet</a:t>
                      </a:r>
                      <a:r>
                        <a:rPr lang="en-US" sz="1400" baseline="0" dirty="0" smtClean="0"/>
                        <a:t> and fractal are new but promising compared to Gabor (but can be computationally expensive).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aseline="0" dirty="0" smtClean="0"/>
                        <a:t>There was no significant amount of information for GLRL.</a:t>
                      </a:r>
                      <a:endParaRPr lang="en-US" sz="14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GLCM</a:t>
                      </a:r>
                      <a:endParaRPr lang="en-US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533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</a:t>
            </a:r>
            <a:r>
              <a:rPr lang="en-US" b="1" dirty="0" smtClean="0"/>
              <a:t>critique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42770"/>
              </p:ext>
            </p:extLst>
          </p:nvPr>
        </p:nvGraphicFramePr>
        <p:xfrm>
          <a:off x="1" y="1599920"/>
          <a:ext cx="9143999" cy="4652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33"/>
                <a:gridCol w="1618778"/>
                <a:gridCol w="1325723"/>
                <a:gridCol w="1241993"/>
                <a:gridCol w="2804101"/>
                <a:gridCol w="1637071"/>
              </a:tblGrid>
              <a:tr h="6053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Strategies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Papers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Location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Strength/Weakness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Selected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14861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Selection</a:t>
                      </a:r>
                      <a:endParaRPr lang="en-US" dirty="0"/>
                    </a:p>
                  </a:txBody>
                  <a:tcPr vert="vert27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SD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SFS/SBS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SFFS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MI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dirty="0" err="1" smtClean="0"/>
                        <a:t>Gurcan</a:t>
                      </a:r>
                      <a:r>
                        <a:rPr lang="en-US" sz="1200" dirty="0" smtClean="0"/>
                        <a:t> et al</a:t>
                      </a:r>
                    </a:p>
                    <a:p>
                      <a:endParaRPr lang="en-US" sz="12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Rev Biomed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r>
                        <a:rPr lang="is-IS" sz="180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s-I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vol. 2, pp. 147-171, 2009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2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Provides</a:t>
                      </a:r>
                      <a:r>
                        <a:rPr lang="en-US" sz="1400" baseline="0" dirty="0" smtClean="0"/>
                        <a:t> an overview of various feature selection techniques used in the literature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baseline="0" dirty="0" smtClean="0"/>
                        <a:t>SD and MI feature ranking techniques are very efficient and effective implementations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SD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400" dirty="0" smtClean="0"/>
                        <a:t>MI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1796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Dimensionality</a:t>
                      </a:r>
                      <a:r>
                        <a:rPr lang="en-US" baseline="0" dirty="0" smtClean="0"/>
                        <a:t> Reduction</a:t>
                      </a:r>
                      <a:endParaRPr lang="en-US" dirty="0" smtClean="0"/>
                    </a:p>
                  </a:txBody>
                  <a:tcPr vert="vert270" anchor="ctr"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PCNA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TSNE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ICA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LLE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sz="1400" dirty="0" smtClean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dirty="0" err="1" smtClean="0"/>
                        <a:t>Gurcan</a:t>
                      </a:r>
                      <a:r>
                        <a:rPr lang="en-US" sz="1100" dirty="0" smtClean="0"/>
                        <a:t> et al</a:t>
                      </a:r>
                      <a:endParaRPr lang="sk-SK" sz="1100" dirty="0" smtClean="0"/>
                    </a:p>
                    <a:p>
                      <a:pPr marL="171450" marR="0" indent="-17145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sk-SK" sz="1100" dirty="0" err="1" smtClean="0"/>
                        <a:t>Roweis</a:t>
                      </a:r>
                      <a:r>
                        <a:rPr lang="sk-SK" sz="1100" baseline="0" dirty="0" smtClean="0"/>
                        <a:t> et </a:t>
                      </a:r>
                      <a:r>
                        <a:rPr lang="sk-SK" sz="1100" baseline="0" dirty="0" err="1" smtClean="0"/>
                        <a:t>al</a:t>
                      </a:r>
                      <a:endParaRPr lang="en-US" sz="1100" baseline="0" dirty="0" smtClean="0"/>
                    </a:p>
                    <a:p>
                      <a:pPr marL="171450" marR="0" indent="-17145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sk-SK" sz="1100" baseline="0" dirty="0" smtClean="0"/>
                        <a:t>Van Der </a:t>
                      </a:r>
                      <a:r>
                        <a:rPr lang="sk-SK" sz="1100" baseline="0" dirty="0" err="1" smtClean="0"/>
                        <a:t>Maaten</a:t>
                      </a:r>
                      <a:endParaRPr lang="sk-SK" sz="1100" baseline="0" dirty="0" smtClean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Rev Biomed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r>
                        <a:rPr lang="is-IS" sz="180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s-I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vol. 2, pp. 147-171, 2009 </a:t>
                      </a:r>
                    </a:p>
                    <a:p>
                      <a:pPr marL="171450" marR="0" indent="-17145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is-I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Science</a:t>
                      </a:r>
                      <a:r>
                        <a:rPr lang="is-I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290, 2000</a:t>
                      </a:r>
                    </a:p>
                    <a:p>
                      <a:pPr marL="171450" marR="0" indent="-17145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of Machine Learning Research 9,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2008</a:t>
                      </a:r>
                      <a:endParaRPr lang="en-US" sz="1200" dirty="0" smtClean="0"/>
                    </a:p>
                    <a:p>
                      <a:pPr marL="171450" marR="0" indent="-171450" algn="l" defTabSz="4571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is-IS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PCNA</a:t>
                      </a:r>
                      <a:r>
                        <a:rPr lang="en-US" sz="1400" baseline="0" dirty="0" smtClean="0"/>
                        <a:t> is linear and easily computable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TSNE is non-linear, easy to optimize and well suited for very high-dimensional data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baseline="0" dirty="0" smtClean="0"/>
                        <a:t>LLE preserves the local structure of data but not the global structure</a:t>
                      </a:r>
                      <a:endParaRPr lang="en-US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PCNA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1400" dirty="0" smtClean="0"/>
                        <a:t>TSNE</a:t>
                      </a:r>
                      <a:endParaRPr lang="en-US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5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" y="1674810"/>
            <a:ext cx="9143999" cy="4488928"/>
          </a:xfrm>
        </p:spPr>
        <p:txBody>
          <a:bodyPr/>
          <a:lstStyle/>
          <a:p>
            <a:r>
              <a:rPr lang="en-US" b="1" dirty="0" smtClean="0"/>
              <a:t>Color-based extraction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Conversion to </a:t>
            </a:r>
            <a:r>
              <a:rPr lang="en-US" sz="2000" dirty="0" err="1" smtClean="0"/>
              <a:t>YCbCr</a:t>
            </a:r>
            <a:r>
              <a:rPr lang="en-US" sz="2000" dirty="0" smtClean="0"/>
              <a:t> space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Removal of white pixels by thresholding at 222 in the luminance(Y) space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Color</a:t>
            </a:r>
            <a:r>
              <a:rPr lang="en-US" sz="2000" b="1" dirty="0"/>
              <a:t> </a:t>
            </a:r>
            <a:r>
              <a:rPr lang="en-US" sz="2000" dirty="0" smtClean="0"/>
              <a:t>Histograms with 16 bins in 3 color spaces: </a:t>
            </a:r>
          </a:p>
          <a:p>
            <a:r>
              <a:rPr lang="en-US" sz="2000" b="1" dirty="0" smtClean="0"/>
              <a:t>  </a:t>
            </a:r>
            <a:r>
              <a:rPr lang="en-US" sz="2000" dirty="0" smtClean="0"/>
              <a:t>   a)RGB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b)LAB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c)HSV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Total Color Features extracted:144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extraction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96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Color Features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67141761"/>
              </p:ext>
            </p:extLst>
          </p:nvPr>
        </p:nvGraphicFramePr>
        <p:xfrm>
          <a:off x="2274094" y="1561820"/>
          <a:ext cx="457993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69"/>
                <a:gridCol w="22899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Green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Blue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Hue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Saturation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74094" y="5287076"/>
            <a:ext cx="85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Total</a:t>
            </a:r>
            <a:r>
              <a:rPr lang="en-US" b="1" dirty="0" err="1" smtClean="0"/>
              <a:t>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91188" y="5275650"/>
            <a:ext cx="64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144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9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Shape-based extraction</a:t>
            </a:r>
            <a:endParaRPr lang="en-US" b="1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extraction</a:t>
            </a:r>
            <a:endParaRPr lang="en-US" b="1" dirty="0"/>
          </a:p>
        </p:txBody>
      </p:sp>
      <p:sp>
        <p:nvSpPr>
          <p:cNvPr id="5" name="Content Placeholder 11"/>
          <p:cNvSpPr txBox="1">
            <a:spLocks/>
          </p:cNvSpPr>
          <p:nvPr/>
        </p:nvSpPr>
        <p:spPr>
          <a:xfrm>
            <a:off x="4" y="1525384"/>
            <a:ext cx="9143999" cy="4488928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>
            <a:lvl1pPr marL="0" indent="0" algn="l" defTabSz="457177" rtl="0" eaLnBrk="1" latinLnBrk="0" hangingPunct="1">
              <a:spcBef>
                <a:spcPct val="20000"/>
              </a:spcBef>
              <a:spcAft>
                <a:spcPts val="601"/>
              </a:spcAft>
              <a:buFontTx/>
              <a:buNone/>
              <a:defRPr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66322" indent="-285737" algn="l" defTabSz="457177" rtl="0" eaLnBrk="1" latinLnBrk="0" hangingPunct="1">
              <a:spcBef>
                <a:spcPct val="20000"/>
              </a:spcBef>
              <a:spcAft>
                <a:spcPts val="601"/>
              </a:spcAft>
              <a:buFont typeface="Lucida Grande"/>
              <a:buChar char="•"/>
              <a:defRPr sz="21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1142943" indent="-228589" algn="l" defTabSz="457177" rtl="0" eaLnBrk="1" latinLnBrk="0" hangingPunct="1">
              <a:spcBef>
                <a:spcPct val="20000"/>
              </a:spcBef>
              <a:spcAft>
                <a:spcPts val="601"/>
              </a:spcAft>
              <a:buFont typeface="Arial"/>
              <a:buChar char="•"/>
              <a:defRPr sz="21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600121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/>
                </a:solidFill>
                <a:latin typeface="Roboto Light"/>
                <a:ea typeface="+mn-ea"/>
                <a:cs typeface="+mn-cs"/>
              </a:defRPr>
            </a:lvl4pPr>
            <a:lvl5pPr marL="2057298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bg1"/>
                </a:solidFill>
                <a:latin typeface="Roboto Light"/>
                <a:ea typeface="+mn-ea"/>
                <a:cs typeface="+mn-cs"/>
              </a:defRPr>
            </a:lvl5pPr>
            <a:lvl6pPr marL="251447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7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70000"/>
              </a:lnSpc>
              <a:buFont typeface="Arial"/>
              <a:buChar char="•"/>
            </a:pPr>
            <a:r>
              <a:rPr lang="en-US" sz="2000" dirty="0" smtClean="0"/>
              <a:t>Shape features form the basis of low-level object understanding</a:t>
            </a:r>
          </a:p>
          <a:p>
            <a:pPr marL="285750" indent="-285750">
              <a:lnSpc>
                <a:spcPct val="70000"/>
              </a:lnSpc>
              <a:buFont typeface="Arial"/>
              <a:buChar char="•"/>
            </a:pPr>
            <a:r>
              <a:rPr lang="en-US" sz="2000" dirty="0" smtClean="0"/>
              <a:t>Shape features gives you geometric information that is unique to that object</a:t>
            </a:r>
          </a:p>
          <a:p>
            <a:pPr marL="285750" indent="-285750">
              <a:lnSpc>
                <a:spcPct val="70000"/>
              </a:lnSpc>
              <a:buFont typeface="Arial"/>
              <a:buChar char="•"/>
            </a:pPr>
            <a:r>
              <a:rPr lang="en-US" sz="2000" dirty="0" smtClean="0"/>
              <a:t>Extracted for each stain separately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8 different statistics calculated for each shape vector to approximate the distribution</a:t>
            </a:r>
          </a:p>
          <a:p>
            <a:pPr marL="285750" indent="-285750">
              <a:lnSpc>
                <a:spcPct val="70000"/>
              </a:lnSpc>
              <a:buFont typeface="Arial"/>
              <a:buChar char="•"/>
            </a:pPr>
            <a:r>
              <a:rPr lang="en-US" sz="2000" dirty="0" smtClean="0"/>
              <a:t>Shape features extracted:-</a:t>
            </a:r>
          </a:p>
          <a:p>
            <a:pPr marL="923522" lvl="1" indent="-457200">
              <a:lnSpc>
                <a:spcPct val="50000"/>
              </a:lnSpc>
              <a:buFont typeface="+mj-lt"/>
              <a:buAutoNum type="arabicPeriod"/>
            </a:pPr>
            <a:r>
              <a:rPr lang="en-US" sz="1400" dirty="0"/>
              <a:t>Area</a:t>
            </a:r>
          </a:p>
          <a:p>
            <a:pPr marL="923522" lvl="1" indent="-457200">
              <a:lnSpc>
                <a:spcPct val="50000"/>
              </a:lnSpc>
              <a:buFont typeface="+mj-lt"/>
              <a:buAutoNum type="arabicPeriod"/>
            </a:pPr>
            <a:r>
              <a:rPr lang="en-US" sz="1400" dirty="0"/>
              <a:t>Major Axis</a:t>
            </a:r>
          </a:p>
          <a:p>
            <a:pPr marL="923522" lvl="1" indent="-457200">
              <a:lnSpc>
                <a:spcPct val="50000"/>
              </a:lnSpc>
              <a:buFont typeface="+mj-lt"/>
              <a:buAutoNum type="arabicPeriod"/>
            </a:pPr>
            <a:r>
              <a:rPr lang="en-US" sz="1400" dirty="0"/>
              <a:t>Minor Axis</a:t>
            </a:r>
          </a:p>
          <a:p>
            <a:pPr marL="923522" lvl="1" indent="-457200">
              <a:lnSpc>
                <a:spcPct val="50000"/>
              </a:lnSpc>
              <a:buFont typeface="+mj-lt"/>
              <a:buAutoNum type="arabicPeriod"/>
            </a:pPr>
            <a:r>
              <a:rPr lang="en-US" sz="1400" dirty="0"/>
              <a:t>Eccentricity</a:t>
            </a:r>
          </a:p>
          <a:p>
            <a:pPr marL="923522" lvl="1" indent="-457200">
              <a:lnSpc>
                <a:spcPct val="50000"/>
              </a:lnSpc>
              <a:buFont typeface="+mj-lt"/>
              <a:buAutoNum type="arabicPeriod"/>
            </a:pPr>
            <a:r>
              <a:rPr lang="en-US" sz="1400" dirty="0"/>
              <a:t>Orientation</a:t>
            </a:r>
          </a:p>
          <a:p>
            <a:pPr marL="923522" lvl="1" indent="-457200">
              <a:lnSpc>
                <a:spcPct val="50000"/>
              </a:lnSpc>
              <a:buFont typeface="+mj-lt"/>
              <a:buAutoNum type="arabicPeriod"/>
            </a:pPr>
            <a:r>
              <a:rPr lang="en-US" sz="1400" dirty="0"/>
              <a:t>Convex area</a:t>
            </a:r>
          </a:p>
          <a:p>
            <a:pPr marL="923522" lvl="1" indent="-457200">
              <a:lnSpc>
                <a:spcPct val="50000"/>
              </a:lnSpc>
              <a:buFont typeface="+mj-lt"/>
              <a:buAutoNum type="arabicPeriod"/>
            </a:pPr>
            <a:r>
              <a:rPr lang="en-US" sz="1400" dirty="0"/>
              <a:t>Solidity</a:t>
            </a:r>
          </a:p>
          <a:p>
            <a:pPr marL="923522" lvl="1" indent="-457200">
              <a:lnSpc>
                <a:spcPct val="50000"/>
              </a:lnSpc>
              <a:buFont typeface="+mj-lt"/>
              <a:buAutoNum type="arabicPeriod"/>
            </a:pPr>
            <a:r>
              <a:rPr lang="en-US" sz="1400" dirty="0"/>
              <a:t>Filled Area</a:t>
            </a:r>
          </a:p>
          <a:p>
            <a:pPr marL="923522" lvl="1" indent="-457200">
              <a:lnSpc>
                <a:spcPct val="50000"/>
              </a:lnSpc>
              <a:buFont typeface="+mj-lt"/>
              <a:buAutoNum type="arabicPeriod"/>
            </a:pPr>
            <a:r>
              <a:rPr lang="en-US" sz="1400" dirty="0"/>
              <a:t>Euler Number</a:t>
            </a:r>
          </a:p>
          <a:p>
            <a:pPr marL="923522" lvl="1" indent="-457200">
              <a:lnSpc>
                <a:spcPct val="50000"/>
              </a:lnSpc>
              <a:buFont typeface="+mj-lt"/>
              <a:buAutoNum type="arabicPeriod"/>
            </a:pPr>
            <a:r>
              <a:rPr lang="en-US" sz="1400" dirty="0"/>
              <a:t>Extent</a:t>
            </a:r>
          </a:p>
          <a:p>
            <a:pPr marL="923522" lvl="1" indent="-457200">
              <a:lnSpc>
                <a:spcPct val="50000"/>
              </a:lnSpc>
              <a:buFont typeface="+mj-lt"/>
              <a:buAutoNum type="arabicPeriod"/>
            </a:pPr>
            <a:r>
              <a:rPr lang="en-US" sz="1400" dirty="0" smtClean="0"/>
              <a:t>Perimeter</a:t>
            </a:r>
            <a:endParaRPr lang="en-US" sz="2000" dirty="0" smtClean="0"/>
          </a:p>
          <a:p>
            <a:pPr marL="285750" indent="-285750">
              <a:lnSpc>
                <a:spcPct val="70000"/>
              </a:lnSpc>
              <a:buFont typeface="Arial"/>
              <a:buChar char="•"/>
            </a:pPr>
            <a:r>
              <a:rPr lang="en-US" sz="2000" dirty="0" smtClean="0"/>
              <a:t>Total Shape Features extracted: (88x3) = 264</a:t>
            </a:r>
          </a:p>
          <a:p>
            <a:pPr marL="285750" indent="-285750">
              <a:lnSpc>
                <a:spcPct val="70000"/>
              </a:lnSpc>
              <a:buFont typeface="Arial"/>
              <a:buChar char="•"/>
            </a:pP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308186" y="3204758"/>
            <a:ext cx="4121415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Statistics calculated for each feature-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Minimum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Maximum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Mean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Median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Standard Deviation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Inter Quartile Range (IQR)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>
                <a:solidFill>
                  <a:schemeClr val="bg1"/>
                </a:solidFill>
              </a:rPr>
              <a:t>Skewness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Kurtosis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01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eft Altern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Right Altern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White 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White Left Altern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White Right Altern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2493</TotalTime>
  <Words>1500</Words>
  <Application>Microsoft Macintosh PowerPoint</Application>
  <PresentationFormat>On-screen Show (4:3)</PresentationFormat>
  <Paragraphs>397</Paragraphs>
  <Slides>26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Custom Design</vt:lpstr>
      <vt:lpstr>Left Alternate</vt:lpstr>
      <vt:lpstr>Right Alternate</vt:lpstr>
      <vt:lpstr>White Main</vt:lpstr>
      <vt:lpstr>White Left Alternate</vt:lpstr>
      <vt:lpstr>White Right Alternate</vt:lpstr>
      <vt:lpstr>Project Module 2 Features extraction</vt:lpstr>
      <vt:lpstr>Team structure</vt:lpstr>
      <vt:lpstr>Objective</vt:lpstr>
      <vt:lpstr>Workflow Diagram</vt:lpstr>
      <vt:lpstr>literature critique</vt:lpstr>
      <vt:lpstr>literature critique</vt:lpstr>
      <vt:lpstr>Features extraction</vt:lpstr>
      <vt:lpstr>Color Features</vt:lpstr>
      <vt:lpstr>Features extraction</vt:lpstr>
      <vt:lpstr>SHAPE FEATURES</vt:lpstr>
      <vt:lpstr>Features extraction</vt:lpstr>
      <vt:lpstr>Features extraction</vt:lpstr>
      <vt:lpstr>Features extraction</vt:lpstr>
      <vt:lpstr>Features extraction</vt:lpstr>
      <vt:lpstr>TEXTURE FEATURES</vt:lpstr>
      <vt:lpstr>Features selection</vt:lpstr>
      <vt:lpstr>Features selection</vt:lpstr>
      <vt:lpstr>Dimensionality reduction</vt:lpstr>
      <vt:lpstr>Results</vt:lpstr>
      <vt:lpstr>Results</vt:lpstr>
      <vt:lpstr>Results</vt:lpstr>
      <vt:lpstr>Results</vt:lpstr>
      <vt:lpstr>Results</vt:lpstr>
      <vt:lpstr>Results</vt:lpstr>
      <vt:lpstr>Strength/Limitations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Module 1 Image Segmentation </dc:title>
  <dc:creator>Lapeyre, Mathieu</dc:creator>
  <cp:lastModifiedBy>Palash Shastri</cp:lastModifiedBy>
  <cp:revision>166</cp:revision>
  <dcterms:created xsi:type="dcterms:W3CDTF">2016-03-05T04:01:11Z</dcterms:created>
  <dcterms:modified xsi:type="dcterms:W3CDTF">2016-04-04T16:02:34Z</dcterms:modified>
</cp:coreProperties>
</file>