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y="68580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795ED3-321F-4DDF-B38A-DB045EF3FDC2}">
  <a:tblStyle styleId="{97795ED3-321F-4DDF-B38A-DB045EF3FD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Roboto-regular.fntdata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oboto-italic.fntdata"/><Relationship Id="rId16" Type="http://schemas.openxmlformats.org/officeDocument/2006/relationships/slide" Target="slides/slide6.xml"/><Relationship Id="rId38" Type="http://schemas.openxmlformats.org/officeDocument/2006/relationships/font" Target="fonts/Roboto-bold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t-Distributed Stochastic Neighbor Embedding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Guys fill in your specs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table into 2 slides if reqd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what exists, what is lacking, by who and when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one summary table to summarize literature critique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strength/weakness of methods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researched and learned, and WHY you picked up these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t-Distributed Stochastic Neighbor Embedding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what exists, what is lacking, by who and when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one summary table to summarize literature critique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strength/weakness of methods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researched and learned, and WHY you picked up these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725336" y="1557867"/>
            <a:ext cx="509693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725335" y="4275674"/>
            <a:ext cx="509693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6" lvl="1" marL="457177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3" lvl="2" marL="914354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31" lvl="3" marL="137153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8" lvl="4" marL="182870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86" lvl="5" marL="228588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62" lvl="6" marL="274306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39" lvl="7" marL="320024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7" lvl="8" marL="365741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image right" type="twoObj">
  <p:cSld name="TWO_OBJECTS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" y="8"/>
            <a:ext cx="4563533" cy="1236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92667" y="1337733"/>
            <a:ext cx="3970866" cy="519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563535" y="4"/>
            <a:ext cx="458046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image left">
  <p:cSld name="Vertical image lef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07467" y="1337733"/>
            <a:ext cx="374226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-16931" y="4"/>
            <a:ext cx="458046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563537" y="8"/>
            <a:ext cx="4580467" cy="1236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3725336" y="1557867"/>
            <a:ext cx="509693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725335" y="4275674"/>
            <a:ext cx="509693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6" lvl="1" marL="457177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3" lvl="2" marL="914354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31" lvl="3" marL="137153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8" lvl="4" marL="182870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86" lvl="5" marL="228588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62" lvl="6" marL="274306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39" lvl="7" marL="320024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7" lvl="8" marL="365741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" y="1014139"/>
            <a:ext cx="4563533" cy="5207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563535" y="1014139"/>
            <a:ext cx="4580466" cy="5207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erriweather Sans"/>
              <a:buChar char="•"/>
              <a:defRPr b="0" i="0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">
  <p:cSld name="Blank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-picture layout">
  <p:cSld name="4-picture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2" y="1004888"/>
            <a:ext cx="4552491" cy="2619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/>
          <p:nvPr>
            <p:ph idx="3" type="pic"/>
          </p:nvPr>
        </p:nvSpPr>
        <p:spPr>
          <a:xfrm>
            <a:off x="4552490" y="1004888"/>
            <a:ext cx="4591509" cy="2619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/>
          <p:nvPr>
            <p:ph idx="4" type="pic"/>
          </p:nvPr>
        </p:nvSpPr>
        <p:spPr>
          <a:xfrm>
            <a:off x="2" y="3624644"/>
            <a:ext cx="4552491" cy="2619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/>
          <p:nvPr>
            <p:ph idx="5" type="pic"/>
          </p:nvPr>
        </p:nvSpPr>
        <p:spPr>
          <a:xfrm>
            <a:off x="4552490" y="3624644"/>
            <a:ext cx="4591509" cy="2619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-picture layout">
  <p:cSld name="9-picture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9"/>
          <p:cNvSpPr/>
          <p:nvPr>
            <p:ph idx="2" type="pic"/>
          </p:nvPr>
        </p:nvSpPr>
        <p:spPr>
          <a:xfrm>
            <a:off x="2" y="1004891"/>
            <a:ext cx="3014133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/>
          <p:nvPr>
            <p:ph idx="3" type="pic"/>
          </p:nvPr>
        </p:nvSpPr>
        <p:spPr>
          <a:xfrm>
            <a:off x="6092777" y="1004891"/>
            <a:ext cx="3051225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9"/>
          <p:cNvSpPr/>
          <p:nvPr>
            <p:ph idx="4" type="pic"/>
          </p:nvPr>
        </p:nvSpPr>
        <p:spPr>
          <a:xfrm>
            <a:off x="3014133" y="1004891"/>
            <a:ext cx="3078642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/>
          <p:nvPr>
            <p:ph idx="5" type="pic"/>
          </p:nvPr>
        </p:nvSpPr>
        <p:spPr>
          <a:xfrm>
            <a:off x="2" y="2736327"/>
            <a:ext cx="3014133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6" type="pic"/>
          </p:nvPr>
        </p:nvSpPr>
        <p:spPr>
          <a:xfrm>
            <a:off x="6092777" y="2736327"/>
            <a:ext cx="3051225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/>
          <p:nvPr>
            <p:ph idx="7" type="pic"/>
          </p:nvPr>
        </p:nvSpPr>
        <p:spPr>
          <a:xfrm>
            <a:off x="3014133" y="2736327"/>
            <a:ext cx="3078642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/>
          <p:nvPr>
            <p:ph idx="8" type="pic"/>
          </p:nvPr>
        </p:nvSpPr>
        <p:spPr>
          <a:xfrm>
            <a:off x="2" y="4460932"/>
            <a:ext cx="3014133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/>
          <p:nvPr>
            <p:ph idx="9" type="pic"/>
          </p:nvPr>
        </p:nvSpPr>
        <p:spPr>
          <a:xfrm>
            <a:off x="6092777" y="4460932"/>
            <a:ext cx="3051225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/>
          <p:nvPr>
            <p:ph idx="13" type="pic"/>
          </p:nvPr>
        </p:nvSpPr>
        <p:spPr>
          <a:xfrm>
            <a:off x="3014133" y="4460932"/>
            <a:ext cx="3078642" cy="172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522" lvl="1" marL="466322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41243" lvl="2" marL="1142943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221" lvl="3" marL="160012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41198" lvl="4" marL="205729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41175" lvl="5" marL="25144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41151" lvl="6" marL="297165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1129" lvl="7" marL="342882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41106" lvl="8" marL="388600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image righ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" y="8"/>
            <a:ext cx="4563533" cy="123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92667" y="1337733"/>
            <a:ext cx="397086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63535" y="4"/>
            <a:ext cx="458046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image lef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63539" y="8"/>
            <a:ext cx="4580465" cy="123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07467" y="1337733"/>
            <a:ext cx="3742266" cy="519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-16931" y="4"/>
            <a:ext cx="458046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63" lvl="1" marL="9144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63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63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»"/>
              <a:defRPr b="0" i="0" sz="18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63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63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63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63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1"/>
              <a:buFont typeface="Arial"/>
              <a:buChar char="•"/>
              <a:def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0" y="991359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124-hash.eps" id="24" name="Google Shape;24;p4"/>
          <p:cNvPicPr preferRelativeResize="0"/>
          <p:nvPr/>
        </p:nvPicPr>
        <p:blipFill rotWithShape="1">
          <a:blip r:embed="rId1">
            <a:alphaModFix/>
          </a:blip>
          <a:srcRect b="0" l="25411" r="0" t="0"/>
          <a:stretch/>
        </p:blipFill>
        <p:spPr>
          <a:xfrm>
            <a:off x="-1" y="6378842"/>
            <a:ext cx="6820285" cy="2601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ing-the-next-black.eps"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8397" y="6439554"/>
            <a:ext cx="2166112" cy="1910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0" y="991359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124-hash.eps" id="53" name="Google Shape;53;p10"/>
          <p:cNvPicPr preferRelativeResize="0"/>
          <p:nvPr/>
        </p:nvPicPr>
        <p:blipFill/>
        <p:spPr>
          <a:xfrm rot="-5400000">
            <a:off x="-2398813" y="3962574"/>
            <a:ext cx="5530675" cy="26019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4" name="Google Shape;54;p10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0" y="991359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124-hash.eps" id="61" name="Google Shape;61;p12"/>
          <p:cNvPicPr preferRelativeResize="0"/>
          <p:nvPr/>
        </p:nvPicPr>
        <p:blipFill/>
        <p:spPr>
          <a:xfrm rot="-5400000">
            <a:off x="6123889" y="3750633"/>
            <a:ext cx="5307189" cy="26019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0" y="991359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124-hash.eps" id="69" name="Google Shape;69;p14"/>
          <p:cNvPicPr preferRelativeResize="0"/>
          <p:nvPr/>
        </p:nvPicPr>
        <p:blipFill/>
        <p:spPr>
          <a:xfrm rot="-5400000">
            <a:off x="-2398813" y="3962574"/>
            <a:ext cx="5530675" cy="26019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991359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124-hash.eps" id="77" name="Google Shape;77;p16"/>
          <p:cNvPicPr preferRelativeResize="0"/>
          <p:nvPr/>
        </p:nvPicPr>
        <p:blipFill/>
        <p:spPr>
          <a:xfrm rot="-5400000">
            <a:off x="5510316" y="3137065"/>
            <a:ext cx="6534328" cy="26019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10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9.png"/><Relationship Id="rId13" Type="http://schemas.openxmlformats.org/officeDocument/2006/relationships/image" Target="../media/image24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Relationship Id="rId4" Type="http://schemas.openxmlformats.org/officeDocument/2006/relationships/image" Target="../media/image3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649135" y="897467"/>
            <a:ext cx="541866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MODULE 2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725335" y="4275674"/>
            <a:ext cx="5096935" cy="1202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BAHNISIKHA DUTTA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MATHIEU LAPEYRE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PALASH SHASTRI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283196" y="6076723"/>
            <a:ext cx="33489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ECE6780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2016, Professor May D. Wang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SHAPE FEATURES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2274094" y="1426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{97795ED3-321F-4DDF-B38A-DB045EF3FDC2}</a:tableStyleId>
              </a:tblPr>
              <a:tblGrid>
                <a:gridCol w="2289975"/>
                <a:gridCol w="2289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FEATURE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COUNT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Area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Major</a:t>
                      </a:r>
                      <a:r>
                        <a:rPr lang="en-US" sz="1801"/>
                        <a:t> Axis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Minor</a:t>
                      </a:r>
                      <a:r>
                        <a:rPr lang="en-US" sz="1801"/>
                        <a:t> Axis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Eccentricity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Orientation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Convex Area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Solidity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Filled Area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Euler Number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Extent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Perimeter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8</a:t>
                      </a:r>
                      <a:endParaRPr sz="180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Shape-based extraction</a:t>
            </a:r>
            <a:endParaRPr b="1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4" y="1525384"/>
            <a:ext cx="9143999" cy="4488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Mathematical formulation of shape features-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Area - 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Major Axis -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Minor Axis -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Eccentricity -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Orientation -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Convex area -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Solidity -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Filled Area -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941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Euler Number – </a:t>
            </a:r>
            <a:endParaRPr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16-04-04 08.38.03.png"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333" y="1968606"/>
            <a:ext cx="1876778" cy="448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8.35.png"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889" y="2417144"/>
            <a:ext cx="3927826" cy="8439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8.59.png"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3669" y="3261139"/>
            <a:ext cx="2410883" cy="620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9.12.png"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1891" y="3783189"/>
            <a:ext cx="3679824" cy="802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9.24.png" id="207" name="Google Shape;20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0073" y="4514144"/>
            <a:ext cx="3416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9.34.png" id="208" name="Google Shape;20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0890" y="4991806"/>
            <a:ext cx="1836209" cy="506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9.42.png" id="209" name="Google Shape;209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70780" y="5557112"/>
            <a:ext cx="2870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39.49.png" id="210" name="Google Shape;210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30073" y="6022788"/>
            <a:ext cx="28194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5954889" y="1383643"/>
            <a:ext cx="248355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omega(n,m) is the object mask, mxx and myy indicate second moments of x and y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Shape-based extraction</a:t>
            </a:r>
            <a:endParaRPr b="1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" y="1525384"/>
            <a:ext cx="9143999" cy="4488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Mathematical formulation of shape features-</a:t>
            </a:r>
            <a:endParaRPr/>
          </a:p>
          <a:p>
            <a:pPr indent="-2785" lvl="1" marL="180585" marR="0" rtl="0" algn="l">
              <a:lnSpc>
                <a:spcPct val="150000"/>
              </a:lnSpc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Merriweather Sans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10. Extent - </a:t>
            </a:r>
            <a:endParaRPr/>
          </a:p>
          <a:p>
            <a:pPr indent="-2785" lvl="1" marL="180585" marR="0" rtl="0" algn="l">
              <a:lnSpc>
                <a:spcPct val="150000"/>
              </a:lnSpc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Merriweather Sans"/>
              <a:buNone/>
            </a:pP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11. Perimeter -  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16-04-04 08.39.57.png"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133" y="1889478"/>
            <a:ext cx="19304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4-04 08.40.15.png" id="221" name="Google Shape;22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2450" y="2253544"/>
            <a:ext cx="4889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Texture-based extraction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Easily computable textural features based on gray tone spatial dependencies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 quantized to 64-level grayscale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Applied to stained images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Computed with different displacement and orientation values.</a:t>
            </a:r>
            <a:endParaRPr/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4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[1]: R. M. Haralick et al., Textural Features of Image Classification, IEEE Transactions on Systems, Nov. 1973</a:t>
            </a:r>
            <a:endParaRPr/>
          </a:p>
          <a:p>
            <a:pPr indent="0" lvl="0" marL="0" marR="0" rtl="0" algn="l">
              <a:spcBef>
                <a:spcPts val="84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[2]: L. Soh and C. Tsatsoulis, Texture Analysis of SAR Sea Ice Imagery Using Gray Level Co-Occurrence Matrices, IEEE Transactions on Geoscience, March 1999.</a:t>
            </a:r>
            <a:endParaRPr/>
          </a:p>
          <a:p>
            <a:pPr indent="0" lvl="0" marL="0" marR="0" rtl="0" algn="l">
              <a:spcBef>
                <a:spcPts val="84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[3]: A. Clausi, An analysis of co-occurrence texture statistics as a function of grey level quantization, 2002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152405" y="1151473"/>
            <a:ext cx="3578768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Autocorrelation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Contrast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Cluster Prominence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Cluster Shade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Dissimilarity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Energy (angular second moment)</a:t>
            </a:r>
            <a:endParaRPr/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Homogeneity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Maximum Probability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Information measure of correlation</a:t>
            </a:r>
            <a:endParaRPr/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Inverse difference</a:t>
            </a:r>
            <a:endParaRPr/>
          </a:p>
          <a:p>
            <a:pPr indent="0" lvl="0" marL="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Inverse difference moment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410" y="1163748"/>
            <a:ext cx="1217327" cy="44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8270" y="1715244"/>
            <a:ext cx="1473349" cy="549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/>
        <p:spPr>
          <a:xfrm>
            <a:off x="2120207" y="2264275"/>
            <a:ext cx="2345473" cy="44421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225" y="2686090"/>
            <a:ext cx="2127250" cy="38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6037" y="3423999"/>
            <a:ext cx="1121782" cy="41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6963" y="3754488"/>
            <a:ext cx="1939848" cy="40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4756" y="4526588"/>
            <a:ext cx="908979" cy="314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1"/>
          <p:cNvGrpSpPr/>
          <p:nvPr/>
        </p:nvGrpSpPr>
        <p:grpSpPr>
          <a:xfrm>
            <a:off x="1964019" y="5476527"/>
            <a:ext cx="1115896" cy="461425"/>
            <a:chOff x="1964019" y="5476527"/>
            <a:chExt cx="1115896" cy="461425"/>
          </a:xfrm>
        </p:grpSpPr>
        <p:pic>
          <p:nvPicPr>
            <p:cNvPr id="244" name="Google Shape;244;p31"/>
            <p:cNvPicPr preferRelativeResize="0"/>
            <p:nvPr/>
          </p:nvPicPr>
          <p:blipFill rotWithShape="1">
            <a:blip r:embed="rId9">
              <a:alphaModFix/>
            </a:blip>
            <a:srcRect b="9617" l="0" r="0" t="9234"/>
            <a:stretch/>
          </p:blipFill>
          <p:spPr>
            <a:xfrm>
              <a:off x="1964019" y="5505952"/>
              <a:ext cx="111589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13233" y="5476527"/>
              <a:ext cx="452546" cy="239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31"/>
          <p:cNvGrpSpPr/>
          <p:nvPr/>
        </p:nvGrpSpPr>
        <p:grpSpPr>
          <a:xfrm>
            <a:off x="5015421" y="1151473"/>
            <a:ext cx="3578768" cy="1338510"/>
            <a:chOff x="5015421" y="1151473"/>
            <a:chExt cx="3578768" cy="1338510"/>
          </a:xfrm>
        </p:grpSpPr>
        <p:sp>
          <p:nvSpPr>
            <p:cNvPr id="247" name="Google Shape;247;p31"/>
            <p:cNvSpPr txBox="1"/>
            <p:nvPr/>
          </p:nvSpPr>
          <p:spPr>
            <a:xfrm>
              <a:off x="5015421" y="1151473"/>
              <a:ext cx="3578768" cy="1338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74300" spcFirstLastPara="1" rIns="2743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Calibri"/>
                <a:buNone/>
              </a:pPr>
              <a:r>
                <a:rPr lang="en-US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Where         ,       ,        and       are respectively the mean and the standard deviation of the rows and columns of the matrix p(i,j), which is the (i,j)th entry of the GLCM.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872675" y="1204165"/>
              <a:ext cx="381000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315796" y="1231187"/>
              <a:ext cx="311727" cy="242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9644" y="1218677"/>
              <a:ext cx="3175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1"/>
            <p:cNvPicPr preferRelativeResize="0"/>
            <p:nvPr/>
          </p:nvPicPr>
          <p:blipFill/>
          <p:spPr>
            <a:xfrm>
              <a:off x="7376349" y="1216865"/>
              <a:ext cx="304800" cy="279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TEXTURE FEATURES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32"/>
          <p:cNvGraphicFramePr/>
          <p:nvPr/>
        </p:nvGraphicFramePr>
        <p:xfrm>
          <a:off x="1875316" y="1207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{97795ED3-321F-4DDF-B38A-DB045EF3FDC2}</a:tableStyleId>
              </a:tblPr>
              <a:tblGrid>
                <a:gridCol w="2696675"/>
                <a:gridCol w="269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FEATURES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COUNT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27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Autocorrelation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9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Prominence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Cluster</a:t>
                      </a:r>
                      <a:r>
                        <a:rPr lang="en-US" sz="1200"/>
                        <a:t> Shade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Dissimilarity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Energy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9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Entropy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Homogeneity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9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(variance, average, 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Difference (variance, entropy, …)</a:t>
                      </a:r>
                      <a:endParaRPr b="0" i="0" sz="12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9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measure of correlation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Inverse difference moment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8" name="Google Shape;258;p32"/>
          <p:cNvSpPr txBox="1"/>
          <p:nvPr/>
        </p:nvSpPr>
        <p:spPr>
          <a:xfrm>
            <a:off x="3283496" y="5522564"/>
            <a:ext cx="851254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738823" y="5554412"/>
            <a:ext cx="641929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Statistical Dependency(SD)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Measures dependency between features and the associated class labels</a:t>
            </a:r>
            <a:endParaRPr/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Larger the SD, more the dependency</a:t>
            </a:r>
            <a:endParaRPr/>
          </a:p>
          <a:p>
            <a:pPr indent="-285750" lvl="0" marL="28575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Thresholding on the ranked features based on the SD weights </a:t>
            </a:r>
            <a:endParaRPr/>
          </a:p>
          <a:p>
            <a:pPr indent="-285750" lvl="0" marL="28575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Followed by PCA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SELECTION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757" y="2181425"/>
            <a:ext cx="238760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Mutual Information/MI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Measures how much information the presence/absence of a term contributes to making the correct classification decision</a:t>
            </a:r>
            <a:endParaRPr/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Features ranked in descending order based on their mutuality</a:t>
            </a:r>
            <a:endParaRPr/>
          </a:p>
          <a:p>
            <a:pPr indent="-285750" lvl="0" marL="28575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Above formulation shows an example for two random variables </a:t>
            </a:r>
            <a:endParaRPr/>
          </a:p>
          <a:p>
            <a:pPr indent="-285750" lvl="0" marL="28575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Followed by PCA and t-SNE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SELECTION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16-04-04 09.15.17.png"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036" y="2440516"/>
            <a:ext cx="4887597" cy="86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Two methods :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Principle Component Analysis (PCA)</a:t>
            </a:r>
            <a:endParaRPr/>
          </a:p>
          <a:p>
            <a:pPr indent="-352022" lvl="1" marL="809222" marR="0" rtl="0" algn="l">
              <a:spcBef>
                <a:spcPts val="102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Linear algorithm</a:t>
            </a:r>
            <a:endParaRPr/>
          </a:p>
          <a:p>
            <a:pPr indent="-352022" lvl="1" marL="809222" marR="0" rtl="0" algn="l">
              <a:spcBef>
                <a:spcPts val="102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Parameter free</a:t>
            </a:r>
            <a:endParaRPr/>
          </a:p>
          <a:p>
            <a:pPr indent="-3429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t-Distributed Stochastic Neighbor Embedding</a:t>
            </a:r>
            <a:endParaRPr/>
          </a:p>
          <a:p>
            <a:pPr indent="-352022" lvl="1" marL="809222" marR="0" rtl="0" algn="l">
              <a:spcBef>
                <a:spcPts val="102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Non-linear machine learning algorithm</a:t>
            </a:r>
            <a:endParaRPr/>
          </a:p>
          <a:p>
            <a:pPr indent="-352022" lvl="1" marL="809222" marR="0" rtl="0" algn="l">
              <a:spcBef>
                <a:spcPts val="102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Relies on parameters (perplexity, early exaggeration, learning rate, number of iterations)</a:t>
            </a:r>
            <a:endParaRPr/>
          </a:p>
          <a:p>
            <a:pPr indent="-352022" lvl="1" marL="809222" marR="0" rtl="0" algn="l">
              <a:spcBef>
                <a:spcPts val="1021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Particularly well-suited for high-dimensional dataset</a:t>
            </a:r>
            <a:endParaRPr/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15952"/>
            <a:ext cx="4564063" cy="342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>
            <p:ph idx="2" type="body"/>
          </p:nvPr>
        </p:nvPicPr>
        <p:blipFill/>
        <p:spPr>
          <a:xfrm>
            <a:off x="4564063" y="2209999"/>
            <a:ext cx="4579937" cy="343495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0" name="Google Shape;290;p36"/>
          <p:cNvSpPr/>
          <p:nvPr/>
        </p:nvSpPr>
        <p:spPr>
          <a:xfrm>
            <a:off x="138480" y="1136864"/>
            <a:ext cx="2196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 Followed by PCNA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2806569" y="5984341"/>
            <a:ext cx="3883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 of Dataset1(unsupervised)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TEAM STRUCTURE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570514" y="1428205"/>
            <a:ext cx="1639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307654" y="1898469"/>
            <a:ext cx="200297" cy="87956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 rot="10800000">
            <a:off x="2230659" y="2728358"/>
            <a:ext cx="4354286" cy="450897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597555" y="3157606"/>
            <a:ext cx="1771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Bahnisikha Dutta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63130" y="2628124"/>
            <a:ext cx="1843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Mathieu LAPEYRE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744483" y="2695941"/>
            <a:ext cx="1472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Palash Shastri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80" y="3579272"/>
            <a:ext cx="800509" cy="93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018" y="3148551"/>
            <a:ext cx="751486" cy="88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309353" y="4580163"/>
            <a:ext cx="23975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year BioE PhD(ECE)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CRAB Lab, Georgia Tech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13534" y="4110077"/>
            <a:ext cx="1900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year MS (ECE)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Georgia Tech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559450" y="4108893"/>
            <a:ext cx="1900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year MS (ECE)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Georgia Tech</a:t>
            </a:r>
            <a:endParaRPr/>
          </a:p>
        </p:txBody>
      </p:sp>
      <p:pic>
        <p:nvPicPr>
          <p:cNvPr descr="my_face.jpg"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024980" y="3204614"/>
            <a:ext cx="1034815" cy="77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1246860" y="1136864"/>
            <a:ext cx="2196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 Followed by PCNA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3247927" y="5984341"/>
            <a:ext cx="3658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 of Dataset1(Supervised)</a:t>
            </a:r>
            <a:endParaRPr/>
          </a:p>
        </p:txBody>
      </p:sp>
      <p:pic>
        <p:nvPicPr>
          <p:cNvPr id="299" name="Google Shape;29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357" y="1941702"/>
            <a:ext cx="3672692" cy="367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048" y="1982159"/>
            <a:ext cx="3638187" cy="363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38480" y="1136864"/>
            <a:ext cx="2196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 Followed by PCNA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2806569" y="5984341"/>
            <a:ext cx="390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 of Dataset2(Unsupervised)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57040"/>
            <a:ext cx="4564063" cy="329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>
            <p:ph idx="2" type="body"/>
          </p:nvPr>
        </p:nvPicPr>
        <p:blipFill/>
        <p:spPr>
          <a:xfrm>
            <a:off x="4564063" y="2185393"/>
            <a:ext cx="4579937" cy="343495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138480" y="1136864"/>
            <a:ext cx="2054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Followed by PCA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2815622" y="5984341"/>
            <a:ext cx="390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 of Dataset1(Unsupervised)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4" y="1584356"/>
            <a:ext cx="4563533" cy="46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2-D visualization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>
            <p:ph idx="2" type="body"/>
          </p:nvPr>
        </p:nvSpPr>
        <p:spPr>
          <a:xfrm>
            <a:off x="4563535" y="1584356"/>
            <a:ext cx="4580466" cy="46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3-D visualization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set1_pca_3d.jpg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084" y="2154216"/>
            <a:ext cx="4890451" cy="3667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1_pca_all.jpg" id="320" name="Google Shape;32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34" y="2841256"/>
            <a:ext cx="3911799" cy="228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138480" y="1136864"/>
            <a:ext cx="4211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Followed by TSNE for top 1000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2815622" y="5984341"/>
            <a:ext cx="390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 of Dataset1(Unsupervised)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4" y="1584356"/>
            <a:ext cx="4563533" cy="46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2-D visualization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 txBox="1"/>
          <p:nvPr>
            <p:ph idx="2" type="body"/>
          </p:nvPr>
        </p:nvSpPr>
        <p:spPr>
          <a:xfrm>
            <a:off x="4563535" y="1584356"/>
            <a:ext cx="4580466" cy="46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3-D visualization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set1_tsne_1.jpg" id="330" name="Google Shape;330;p40"/>
          <p:cNvPicPr preferRelativeResize="0"/>
          <p:nvPr/>
        </p:nvPicPr>
        <p:blipFill/>
        <p:spPr>
          <a:xfrm>
            <a:off x="4245929" y="2355870"/>
            <a:ext cx="4233791" cy="317534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dataset1_tsne_1000_2d.jpg" id="331" name="Google Shape;3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76" y="2592461"/>
            <a:ext cx="3749007" cy="281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138480" y="1136864"/>
            <a:ext cx="2159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Followed by TSNE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2815622" y="5984341"/>
            <a:ext cx="390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 of Dataset2(Unsupervised)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4" y="1584356"/>
            <a:ext cx="4563533" cy="46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2-D visualization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1"/>
          <p:cNvSpPr txBox="1"/>
          <p:nvPr>
            <p:ph idx="2" type="body"/>
          </p:nvPr>
        </p:nvSpPr>
        <p:spPr>
          <a:xfrm>
            <a:off x="4563535" y="1584356"/>
            <a:ext cx="4580466" cy="46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3-D visualization</a:t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set2_tsne_3d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975" y="1932537"/>
            <a:ext cx="4567185" cy="3425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2_tsne_2d.jpg" id="342" name="Google Shape;3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479" y="2341315"/>
            <a:ext cx="3745495" cy="280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STRENGTH/LIMITATIONS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4" y="1014139"/>
            <a:ext cx="4563533" cy="532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Strength</a:t>
            </a:r>
            <a:endParaRPr/>
          </a:p>
          <a:p>
            <a:pPr indent="-342900" lvl="0" marL="34290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 our implementations are comparatively fast</a:t>
            </a:r>
            <a:endParaRPr/>
          </a:p>
          <a:p>
            <a:pPr indent="-215900" lvl="0" marL="34290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Subjective Selection of features</a:t>
            </a:r>
            <a:endParaRPr/>
          </a:p>
        </p:txBody>
      </p:sp>
      <p:sp>
        <p:nvSpPr>
          <p:cNvPr id="350" name="Google Shape;350;p42"/>
          <p:cNvSpPr txBox="1"/>
          <p:nvPr>
            <p:ph idx="2" type="body"/>
          </p:nvPr>
        </p:nvSpPr>
        <p:spPr>
          <a:xfrm>
            <a:off x="4563535" y="1014139"/>
            <a:ext cx="4580466" cy="520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Limitation</a:t>
            </a:r>
            <a:endParaRPr/>
          </a:p>
          <a:p>
            <a:pPr indent="-342900" lvl="0" marL="34290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Dataset 2 and 3 are ambiguous so it is difficult to classify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" name="Google Shape;351;p42"/>
          <p:cNvGraphicFramePr/>
          <p:nvPr/>
        </p:nvGraphicFramePr>
        <p:xfrm>
          <a:off x="333375" y="2234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{97795ED3-321F-4DDF-B38A-DB045EF3FDC2}</a:tableStyleId>
              </a:tblPr>
              <a:tblGrid>
                <a:gridCol w="2471575"/>
                <a:gridCol w="1967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Functions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Speed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Color</a:t>
                      </a:r>
                      <a:r>
                        <a:rPr lang="en-US" sz="1801"/>
                        <a:t> Features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~0.5features/sec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Shape</a:t>
                      </a:r>
                      <a:r>
                        <a:rPr lang="en-US" sz="1801"/>
                        <a:t> Features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 sz="1801"/>
                        <a:t>~2images/sec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Texture</a:t>
                      </a:r>
                      <a:r>
                        <a:rPr lang="en-US" sz="1801"/>
                        <a:t> Features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 sz="1801"/>
                        <a:t>~0.4images/sec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Statistical</a:t>
                      </a:r>
                      <a:r>
                        <a:rPr lang="en-US" sz="1801"/>
                        <a:t> Dependency Ranking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0.007sec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Mutual Information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0.010</a:t>
                      </a:r>
                      <a:r>
                        <a:rPr lang="en-US" sz="1801"/>
                        <a:t>sec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PCNA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1sec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TSNE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 sz="1801"/>
                        <a:t>10sec</a:t>
                      </a:r>
                      <a:endParaRPr sz="180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0" y="444500"/>
            <a:ext cx="9144000" cy="595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 txBox="1"/>
          <p:nvPr/>
        </p:nvSpPr>
        <p:spPr>
          <a:xfrm>
            <a:off x="2600669" y="3257501"/>
            <a:ext cx="3076231" cy="7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lang="en-US" sz="3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2600669" y="2059340"/>
            <a:ext cx="437433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b="1"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Ultimate Goal: Automatic Cancer Image Classification</a:t>
            </a:r>
            <a:endParaRPr/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Intermediary Goals(Module 2) :</a:t>
            </a:r>
            <a:endParaRPr/>
          </a:p>
          <a:p>
            <a:pPr indent="-457200" lvl="0" marL="4572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/>
          </a:p>
          <a:p>
            <a:pPr indent="-457200" lvl="0" marL="4572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/>
          </a:p>
          <a:p>
            <a:pPr indent="-457200" lvl="0" marL="4572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/>
          </a:p>
          <a:p>
            <a:pPr indent="-457200" lvl="0" marL="4572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/>
          </a:p>
          <a:p>
            <a:pPr indent="-304800" lvl="0" marL="45720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WORKFLOW DIAGRAM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635828" y="884232"/>
            <a:ext cx="1872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343118" y="1423198"/>
            <a:ext cx="2165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853317" y="2155806"/>
            <a:ext cx="1437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Based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4475671" y="1239607"/>
            <a:ext cx="227550" cy="2463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4450080" y="1782496"/>
            <a:ext cx="253141" cy="44366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302366" y="2002277"/>
            <a:ext cx="1345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Based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063164" y="1989191"/>
            <a:ext cx="1604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 Based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/>
          <p:nvPr/>
        </p:nvSpPr>
        <p:spPr>
          <a:xfrm rot="5400000">
            <a:off x="5376676" y="1502916"/>
            <a:ext cx="453958" cy="51827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/>
          <p:nvPr/>
        </p:nvSpPr>
        <p:spPr>
          <a:xfrm flipH="1" rot="-5400000">
            <a:off x="3011009" y="1523580"/>
            <a:ext cx="453957" cy="477329"/>
          </a:xfrm>
          <a:prstGeom prst="bentArrow">
            <a:avLst>
              <a:gd fmla="val 25000" name="adj1"/>
              <a:gd fmla="val 36843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635827" y="2766937"/>
            <a:ext cx="1843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/>
          <p:nvPr/>
        </p:nvSpPr>
        <p:spPr>
          <a:xfrm flipH="1" rot="10800000">
            <a:off x="3100106" y="2566914"/>
            <a:ext cx="384662" cy="47308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5476017" y="2555146"/>
            <a:ext cx="357369" cy="49574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/>
          <p:nvPr/>
        </p:nvSpPr>
        <p:spPr>
          <a:xfrm flipH="1" rot="-5400000">
            <a:off x="3025682" y="3203396"/>
            <a:ext cx="453957" cy="261252"/>
          </a:xfrm>
          <a:prstGeom prst="bentArrow">
            <a:avLst>
              <a:gd fmla="val 25000" name="adj1"/>
              <a:gd fmla="val 36843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/>
          <p:nvPr/>
        </p:nvSpPr>
        <p:spPr>
          <a:xfrm rot="5400000">
            <a:off x="5606407" y="3181253"/>
            <a:ext cx="453958" cy="29555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753417" y="3627561"/>
            <a:ext cx="2409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051383" y="3556008"/>
            <a:ext cx="2342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Ranking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56" y="5373238"/>
            <a:ext cx="800509" cy="93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5164" y="5373238"/>
            <a:ext cx="647019" cy="88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219204" y="5420407"/>
            <a:ext cx="1837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Feature Extraction,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 flipH="1" rot="-5400000">
            <a:off x="3065459" y="4720869"/>
            <a:ext cx="453957" cy="261251"/>
          </a:xfrm>
          <a:prstGeom prst="bentArrow">
            <a:avLst>
              <a:gd fmla="val 25000" name="adj1"/>
              <a:gd fmla="val 36843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 rot="5400000">
            <a:off x="5555442" y="4717676"/>
            <a:ext cx="453958" cy="29555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28553" y="5039316"/>
            <a:ext cx="819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904883" y="5006409"/>
            <a:ext cx="821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634722" y="4203381"/>
            <a:ext cx="18439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 flipH="1" rot="10800000">
            <a:off x="3110856" y="4133087"/>
            <a:ext cx="384662" cy="47308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 rot="10800000">
            <a:off x="5571163" y="4115090"/>
            <a:ext cx="357369" cy="49574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106646" y="5420407"/>
            <a:ext cx="1837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Feature Extraction,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162920" y="5420407"/>
            <a:ext cx="19810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 Feature Extraction,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y_face.jpg"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113333" y="5475960"/>
            <a:ext cx="1039507" cy="7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4450080" y="2523042"/>
            <a:ext cx="227550" cy="2463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LITERATURE CRITIQUE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1" y="1002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{97795ED3-321F-4DDF-B38A-DB045EF3FDC2}</a:tableStyleId>
              </a:tblPr>
              <a:tblGrid>
                <a:gridCol w="516325"/>
                <a:gridCol w="1716475"/>
                <a:gridCol w="1283850"/>
                <a:gridCol w="1660650"/>
                <a:gridCol w="2329625"/>
                <a:gridCol w="1637075"/>
              </a:tblGrid>
              <a:tr h="605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1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Strategies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Papers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Location/Time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Strength/Weakness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Selected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  <a:tr h="148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Color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Features</a:t>
                      </a:r>
                      <a:endParaRPr sz="1801"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Histograms bins in r,g and b channels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      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Gurcan et al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Tabesh et 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1"/>
                        <a:buFont typeface="Arial"/>
                        <a:buChar char="•"/>
                      </a:pP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Rev Biomed Eng</a:t>
                      </a:r>
                      <a:r>
                        <a:rPr i="1" lang="en-US" sz="180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vol. 2, pp. 147-171, 2009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Medical Imaging, vol. 26, pp. 1366-1378, 2007</a:t>
                      </a:r>
                      <a:endParaRPr i="0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Batch</a:t>
                      </a:r>
                      <a:r>
                        <a:rPr lang="en-US" sz="1400"/>
                        <a:t> Dependent</a:t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Color histograms in three color spaces: rgb,lab and hsv.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  <a:tr h="148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Shape Features</a:t>
                      </a:r>
                      <a:endParaRPr sz="1801"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8 statistics based shape feature vector distribution estimation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L. Bucheron</a:t>
                      </a:r>
                      <a:r>
                        <a:rPr lang="en-US" sz="1200"/>
                        <a:t> (Phd Thesis)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Gurcan</a:t>
                      </a:r>
                      <a:r>
                        <a:rPr lang="en-US" sz="1200"/>
                        <a:t> et al</a:t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Phd</a:t>
                      </a: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Thesis, University of California, Santa Barabara, 2008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1"/>
                        <a:buFont typeface="Arial"/>
                        <a:buChar char="•"/>
                      </a:pP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Rev Biomed Eng</a:t>
                      </a:r>
                      <a:r>
                        <a:rPr i="1" lang="en-US" sz="180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vol. 2, pp. 147-171, 2009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Effectively covers the important geometric</a:t>
                      </a:r>
                      <a:r>
                        <a:rPr lang="en-US" sz="1400"/>
                        <a:t> statistics that enable unique identification of shapes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Only an approximation of the distribution and not exact</a:t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 features- Area, Major</a:t>
                      </a:r>
                      <a:r>
                        <a:rPr lang="en-US" sz="1400"/>
                        <a:t> Axis, Minor Axis, Eccentricity, Convex Area, Filled Area, Euler Number, Orientation, Solidity, Perimeter, Extent</a:t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  <a:tr h="179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Texture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Features</a:t>
                      </a:r>
                      <a:endParaRPr sz="1801"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GLCM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GLRL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Wavelet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Fractal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Gurcan et al,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R. M. Haralick et al</a:t>
                      </a:r>
                      <a:endParaRPr sz="1100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Livens</a:t>
                      </a:r>
                      <a:r>
                        <a:rPr lang="en-US" sz="1100"/>
                        <a:t> et al.</a:t>
                      </a:r>
                      <a:endParaRPr/>
                    </a:p>
                    <a:p>
                      <a:pPr indent="-825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1"/>
                        <a:buFont typeface="Arial"/>
                        <a:buChar char="•"/>
                      </a:pP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Rev Biomed Eng</a:t>
                      </a:r>
                      <a:r>
                        <a:rPr i="1" lang="en-US" sz="180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vol. 2, pp. 147-171, 2009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Classification, IEEE Transactions on Systems, Nov. 1973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University of Antwerp, Belgium,</a:t>
                      </a:r>
                      <a:r>
                        <a:rPr lang="en-US" sz="1200"/>
                        <a:t> 1997</a:t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GLCM is fast and widely used.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Wavelet</a:t>
                      </a:r>
                      <a:r>
                        <a:rPr lang="en-US" sz="1400"/>
                        <a:t> and fractal are new but promising compared to Gabor (but can be computationally expensive).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400"/>
                        <a:t>There was no significant amount of information for GLRL.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GLCM</a:t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LITERATURE CRITIQUE</a:t>
            </a:r>
            <a:endParaRPr b="0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1" y="1599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{97795ED3-321F-4DDF-B38A-DB045EF3FDC2}</a:tableStyleId>
              </a:tblPr>
              <a:tblGrid>
                <a:gridCol w="516325"/>
                <a:gridCol w="1618775"/>
                <a:gridCol w="1325725"/>
                <a:gridCol w="1242000"/>
                <a:gridCol w="2804100"/>
                <a:gridCol w="1637075"/>
              </a:tblGrid>
              <a:tr h="605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1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Strategies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Papers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Strength/Weakness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>
                          <a:solidFill>
                            <a:schemeClr val="dk1"/>
                          </a:solidFill>
                        </a:rPr>
                        <a:t>Selected</a:t>
                      </a:r>
                      <a:endParaRPr sz="180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  <a:tr h="148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Feature</a:t>
                      </a:r>
                      <a:r>
                        <a:rPr lang="en-US" sz="1801"/>
                        <a:t> Selection</a:t>
                      </a:r>
                      <a:endParaRPr sz="1801"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SD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SFS/SBS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SFFS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MI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Gurcan et 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1"/>
                        <a:buFont typeface="Arial"/>
                        <a:buChar char="•"/>
                      </a:pP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Rev Biomed Eng</a:t>
                      </a:r>
                      <a:r>
                        <a:rPr i="1" lang="en-US" sz="180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vol. 2, pp. 147-171, 2009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Provides</a:t>
                      </a:r>
                      <a:r>
                        <a:rPr lang="en-US" sz="1400"/>
                        <a:t> an overview of various feature selection techniques used in the literature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SD and MI feature ranking techniques are very efficient and effective implementations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MI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  <a:tr h="179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Dimensionality</a:t>
                      </a:r>
                      <a:r>
                        <a:rPr lang="en-US" sz="1801"/>
                        <a:t> Reduction</a:t>
                      </a:r>
                      <a:endParaRPr sz="1801"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PCNA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TSNE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ICA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LLE</a:t>
                      </a:r>
                      <a:endParaRPr/>
                    </a:p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Gurcan et al</a:t>
                      </a:r>
                      <a:endParaRPr sz="1100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Roweis</a:t>
                      </a:r>
                      <a:r>
                        <a:rPr lang="en-US" sz="1100"/>
                        <a:t> et al</a:t>
                      </a:r>
                      <a:endParaRPr sz="1100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Van Der Maaten</a:t>
                      </a:r>
                      <a:endParaRPr sz="11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1"/>
                        <a:buFont typeface="Arial"/>
                        <a:buChar char="•"/>
                      </a:pPr>
                      <a:r>
                        <a:rPr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Rev Biomed Eng</a:t>
                      </a:r>
                      <a:r>
                        <a:rPr i="1" lang="en-US" sz="180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vol. 2, pp. 147-171, 2009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290, 2000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of Machine Learning Research 9,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2008</a:t>
                      </a:r>
                      <a:endParaRPr sz="1200"/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PCNA</a:t>
                      </a:r>
                      <a:r>
                        <a:rPr lang="en-US" sz="1400"/>
                        <a:t> is linear and easily computable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TSNE is non-linear, easy to optimize and well suited for very high-dimensional data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LLE preserves the local structure of data but not the global structure</a:t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PCNA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TSNE</a:t>
                      </a:r>
                      <a:endParaRPr sz="1400"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FF9F4"/>
                        </a:gs>
                        <a:gs pos="74000">
                          <a:srgbClr val="FBCFA9"/>
                        </a:gs>
                        <a:gs pos="83000">
                          <a:srgbClr val="FBCFA9"/>
                        </a:gs>
                        <a:gs pos="100000">
                          <a:srgbClr val="FDDEC5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" y="1674810"/>
            <a:ext cx="9143999" cy="4488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Color-based extraction</a:t>
            </a:r>
            <a:endParaRPr/>
          </a:p>
          <a:p>
            <a:pPr indent="-285750" lvl="0" marL="28575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Conversion to YCbCr space</a:t>
            </a:r>
            <a:endParaRPr/>
          </a:p>
          <a:p>
            <a:pPr indent="-285750" lvl="0" marL="28575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Removal of white pixels by thresholding at 222 in the luminance(Y) space</a:t>
            </a:r>
            <a:endParaRPr/>
          </a:p>
          <a:p>
            <a:pPr indent="-285750" lvl="0" marL="28575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b="1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Histograms with 16 bins in 3 color spaces: </a:t>
            </a:r>
            <a:endParaRPr/>
          </a:p>
          <a:p>
            <a:pPr indent="0" lvl="0" marL="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a)RGB</a:t>
            </a:r>
            <a:endParaRPr/>
          </a:p>
          <a:p>
            <a:pPr indent="0" lvl="0" marL="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b)LAB</a:t>
            </a:r>
            <a:endParaRPr/>
          </a:p>
          <a:p>
            <a:pPr indent="0" lvl="0" marL="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c)HSV</a:t>
            </a:r>
            <a:endParaRPr/>
          </a:p>
          <a:p>
            <a:pPr indent="-285750" lvl="0" marL="285750" marR="0" rtl="0" algn="l"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Total Color Features extracted:144</a:t>
            </a:r>
            <a:endParaRPr/>
          </a:p>
          <a:p>
            <a:pPr indent="-184150" lvl="0" marL="285750" marR="0" rtl="0" algn="l"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COLOR FEATURES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2274094" y="15618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{97795ED3-321F-4DDF-B38A-DB045EF3FDC2}</a:tableStyleId>
              </a:tblPr>
              <a:tblGrid>
                <a:gridCol w="2289975"/>
                <a:gridCol w="2289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FEATURES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COUNT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Red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Green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Blue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L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A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B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Hue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Saturation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Value Channel</a:t>
                      </a:r>
                      <a:endParaRPr sz="180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1"/>
                        <a:t>16</a:t>
                      </a:r>
                      <a:endParaRPr sz="180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" name="Google Shape;178;p25"/>
          <p:cNvSpPr txBox="1"/>
          <p:nvPr/>
        </p:nvSpPr>
        <p:spPr>
          <a:xfrm>
            <a:off x="2274094" y="5287076"/>
            <a:ext cx="851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591188" y="5275650"/>
            <a:ext cx="641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" y="999073"/>
            <a:ext cx="9143999" cy="5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Shape-based extraction</a:t>
            </a:r>
            <a:endParaRPr b="1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FEATURES EXTRACTION</a:t>
            </a:r>
            <a:endParaRPr b="1" i="0" sz="2400" u="none" cap="none" strike="noStrike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" y="1525384"/>
            <a:ext cx="9143999" cy="4488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274300" wrap="square" tIns="45700">
            <a:noAutofit/>
          </a:bodyPr>
          <a:lstStyle/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Shape features form the basis of low-level object understanding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Shape features gives you geometric information that is unique to that object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Extracted for each stain separately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8 different statistics calculated for each shape vector to approximate the distribution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Shape features extracted:-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Major Axis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Minor Axis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Eccentricity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Convex area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Solidity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Filled Area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Euler Number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Extent</a:t>
            </a:r>
            <a:endParaRPr/>
          </a:p>
          <a:p>
            <a:pPr indent="-466322" lvl="1" marL="923522" marR="0" rtl="0" algn="l">
              <a:lnSpc>
                <a:spcPct val="50000"/>
              </a:lnSpc>
              <a:spcBef>
                <a:spcPts val="881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Perimeter</a:t>
            </a:r>
            <a:endParaRPr b="0" i="0" sz="2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Total Shape Features extracted: (88x3) = 264</a:t>
            </a:r>
            <a:endParaRPr/>
          </a:p>
          <a:p>
            <a:pPr indent="-184150" lvl="0" marL="285750" marR="0" rtl="0" algn="l">
              <a:lnSpc>
                <a:spcPct val="70000"/>
              </a:lnSpc>
              <a:spcBef>
                <a:spcPts val="921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4308186" y="3204758"/>
            <a:ext cx="4121415" cy="2123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calculated for each feature-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Quartile Range (IQR)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Skewness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f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igh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 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hite Lef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hite Righ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