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4"/>
  </p:sldMasterIdLst>
  <p:notesMasterIdLst>
    <p:notesMasterId r:id="rId18"/>
  </p:notesMasterIdLst>
  <p:handoutMasterIdLst>
    <p:handoutMasterId r:id="rId19"/>
  </p:handoutMasterIdLst>
  <p:sldIdLst>
    <p:sldId id="581" r:id="rId5"/>
    <p:sldId id="583" r:id="rId6"/>
    <p:sldId id="584" r:id="rId7"/>
    <p:sldId id="585" r:id="rId8"/>
    <p:sldId id="586" r:id="rId9"/>
    <p:sldId id="593" r:id="rId10"/>
    <p:sldId id="587" r:id="rId11"/>
    <p:sldId id="589" r:id="rId12"/>
    <p:sldId id="590" r:id="rId13"/>
    <p:sldId id="596" r:id="rId14"/>
    <p:sldId id="598" r:id="rId15"/>
    <p:sldId id="594" r:id="rId16"/>
    <p:sldId id="595" r:id="rId17"/>
  </p:sldIdLst>
  <p:sldSz cx="9144000" cy="6858000" type="screen4x3"/>
  <p:notesSz cx="6797675" cy="9928225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96">
          <p15:clr>
            <a:srgbClr val="A4A3A4"/>
          </p15:clr>
        </p15:guide>
        <p15:guide id="2" pos="4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7C00"/>
    <a:srgbClr val="FBA424"/>
    <a:srgbClr val="F79327"/>
    <a:srgbClr val="007AC2"/>
    <a:srgbClr val="FFDD71"/>
    <a:srgbClr val="76C6EA"/>
    <a:srgbClr val="209DD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1435" autoAdjust="0"/>
  </p:normalViewPr>
  <p:slideViewPr>
    <p:cSldViewPr snapToGrid="0">
      <p:cViewPr varScale="1">
        <p:scale>
          <a:sx n="114" d="100"/>
          <a:sy n="114" d="100"/>
        </p:scale>
        <p:origin x="1836" y="90"/>
      </p:cViewPr>
      <p:guideLst>
        <p:guide orient="horz" pos="1396"/>
        <p:guide pos="4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3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tr-TR" altLang="tr-TR"/>
              <a:t>Buğrahan Dutucu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D2406BD-5BAB-40C6-AE54-474EBD11C425}" type="datetimeFigureOut">
              <a:rPr lang="tr-TR" altLang="tr-TR"/>
              <a:pPr>
                <a:defRPr/>
              </a:pPr>
              <a:t>14.08.2025</a:t>
            </a:fld>
            <a:endParaRPr lang="tr-TR" alt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A1E50C-FFE7-42E6-B724-C7165D119FA2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627426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tr-TR" altLang="tr-TR"/>
              <a:t>Buğrahan Dutucu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7FFCD16-4E3C-48BC-9616-C2284B8EC459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704356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8875" cy="3725862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6463"/>
            <a:ext cx="54419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r-T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93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1213-1912-9CC5-EBFE-F237B95CF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40072-41B8-C2D4-F9B4-6BBB43535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1BDC75-C62B-3C2F-9124-A6EF6BFC7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mikroservislerdeki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implicit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dependencies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'i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explicit hale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getirir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</a:t>
            </a:r>
            <a:endParaRPr lang="tr-TR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dirty="0"/>
              <a:t>Producer Service A → Topic: </a:t>
            </a:r>
            <a:r>
              <a:rPr lang="en-US" dirty="0" err="1"/>
              <a:t>payment.completed</a:t>
            </a:r>
            <a:r>
              <a:rPr lang="en-US" dirty="0"/>
              <a:t> → Consumer Service B</a:t>
            </a:r>
            <a:endParaRPr lang="tr-TR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ilişki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sadece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runtime'da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belli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olurken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sistemimiz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static analysis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önceden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tespit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4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0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3A7C6-4A1B-738D-B022-051A6D5E3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866CE0-1E8A-AE1F-F5E4-D6A537AA5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DDB2FA-2349-19BE-71B9-11A76A553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Giriş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fikrinin</a:t>
            </a:r>
            <a:r>
              <a:rPr lang="en-US" dirty="0"/>
              <a:t> </a:t>
            </a:r>
            <a:r>
              <a:rPr lang="en-US" dirty="0" err="1"/>
              <a:t>çıkış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 </a:t>
            </a:r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mikroservis</a:t>
            </a:r>
            <a:r>
              <a:rPr lang="en-US" dirty="0"/>
              <a:t> </a:t>
            </a:r>
            <a:r>
              <a:rPr lang="en-US" dirty="0" err="1"/>
              <a:t>mimarilerinde</a:t>
            </a:r>
            <a:r>
              <a:rPr lang="en-US" dirty="0"/>
              <a:t> </a:t>
            </a:r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haberleşmesi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ölçüde</a:t>
            </a:r>
            <a:r>
              <a:rPr lang="en-US" dirty="0"/>
              <a:t> </a:t>
            </a:r>
            <a:r>
              <a:rPr lang="tr-TR" dirty="0"/>
              <a:t>event</a:t>
            </a:r>
            <a:r>
              <a:rPr lang="en-US" dirty="0"/>
              <a:t> </a:t>
            </a:r>
            <a:r>
              <a:rPr lang="en-US" dirty="0" err="1"/>
              <a:t>temelli</a:t>
            </a:r>
            <a:r>
              <a:rPr lang="en-US" dirty="0"/>
              <a:t> (event-driven) </a:t>
            </a:r>
            <a:r>
              <a:rPr lang="en-US" dirty="0" err="1"/>
              <a:t>ilerliyor</a:t>
            </a:r>
            <a:r>
              <a:rPr lang="en-US" dirty="0"/>
              <a:t>. B</a:t>
            </a:r>
            <a:r>
              <a:rPr lang="tr-TR" dirty="0"/>
              <a:t>u aslında bize</a:t>
            </a:r>
            <a:r>
              <a:rPr lang="en-US" dirty="0"/>
              <a:t> </a:t>
            </a:r>
            <a:r>
              <a:rPr lang="en-US" dirty="0" err="1"/>
              <a:t>esneklik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ölçeklenebilirlik</a:t>
            </a:r>
            <a:r>
              <a:rPr lang="en-US" dirty="0"/>
              <a:t> </a:t>
            </a:r>
            <a:r>
              <a:rPr lang="en-US" dirty="0" err="1"/>
              <a:t>sağlarken</a:t>
            </a:r>
            <a:r>
              <a:rPr lang="en-US" dirty="0"/>
              <a:t> </a:t>
            </a:r>
            <a:r>
              <a:rPr lang="tr-TR" dirty="0"/>
              <a:t>ölçek büyüdüğünde anlaşılırlığı</a:t>
            </a:r>
            <a:r>
              <a:rPr lang="en-US" dirty="0"/>
              <a:t> </a:t>
            </a:r>
            <a:r>
              <a:rPr lang="en-US" dirty="0" err="1"/>
              <a:t>zorlaştırıyor</a:t>
            </a:r>
            <a:r>
              <a:rPr lang="en-US" dirty="0"/>
              <a:t>: Hangi </a:t>
            </a:r>
            <a:r>
              <a:rPr lang="en-US" dirty="0" err="1"/>
              <a:t>servis</a:t>
            </a:r>
            <a:r>
              <a:rPr lang="en-US" dirty="0"/>
              <a:t> hangi </a:t>
            </a:r>
            <a:r>
              <a:rPr lang="en-US" dirty="0" err="1"/>
              <a:t>topiğe</a:t>
            </a:r>
            <a:r>
              <a:rPr lang="en-US" dirty="0"/>
              <a:t> event </a:t>
            </a:r>
            <a:r>
              <a:rPr lang="en-US" dirty="0" err="1"/>
              <a:t>basıyor</a:t>
            </a:r>
            <a:r>
              <a:rPr lang="en-US" dirty="0"/>
              <a:t>? Kim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topiği</a:t>
            </a:r>
            <a:r>
              <a:rPr lang="en-US" dirty="0"/>
              <a:t> </a:t>
            </a:r>
            <a:r>
              <a:rPr lang="en-US" dirty="0" err="1"/>
              <a:t>tüketiyor</a:t>
            </a:r>
            <a:r>
              <a:rPr lang="en-US" dirty="0"/>
              <a:t>? </a:t>
            </a:r>
            <a:r>
              <a:rPr lang="tr-TR" dirty="0"/>
              <a:t>Peki b</a:t>
            </a:r>
            <a:r>
              <a:rPr lang="en-US" dirty="0"/>
              <a:t>u </a:t>
            </a:r>
            <a:r>
              <a:rPr lang="en-US" dirty="0" err="1"/>
              <a:t>ilişkiler</a:t>
            </a:r>
            <a:r>
              <a:rPr lang="en-US" dirty="0"/>
              <a:t> </a:t>
            </a:r>
            <a:r>
              <a:rPr lang="en-US" dirty="0" err="1"/>
              <a:t>dokümantasyonda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güncel</a:t>
            </a:r>
            <a:r>
              <a:rPr lang="en-US" dirty="0"/>
              <a:t>? </a:t>
            </a:r>
            <a:r>
              <a:rPr lang="en-US" dirty="0" err="1"/>
              <a:t>Projemin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sorulara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verecek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haritasını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üretmek</a:t>
            </a:r>
            <a:r>
              <a:rPr lang="en-US" dirty="0"/>
              <a:t>;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mimariyi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bakışta</a:t>
            </a:r>
            <a:r>
              <a:rPr lang="en-US" dirty="0"/>
              <a:t> </a:t>
            </a:r>
            <a:r>
              <a:rPr lang="en-US" dirty="0" err="1"/>
              <a:t>kavrayıp</a:t>
            </a:r>
            <a:r>
              <a:rPr lang="en-US" dirty="0"/>
              <a:t> </a:t>
            </a:r>
            <a:r>
              <a:rPr lang="en-US" dirty="0" err="1"/>
              <a:t>eksikleri</a:t>
            </a:r>
            <a:r>
              <a:rPr lang="en-US" dirty="0"/>
              <a:t> </a:t>
            </a:r>
            <a:r>
              <a:rPr lang="en-US" dirty="0" err="1"/>
              <a:t>hızla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edebilsin</a:t>
            </a:r>
            <a:r>
              <a:rPr lang="en-US" dirty="0"/>
              <a:t>.</a:t>
            </a:r>
            <a:endParaRPr lang="tr-T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“Bu </a:t>
            </a:r>
            <a:r>
              <a:rPr lang="en-US" dirty="0" err="1"/>
              <a:t>servis</a:t>
            </a:r>
            <a:r>
              <a:rPr lang="en-US" dirty="0"/>
              <a:t> down </a:t>
            </a:r>
            <a:r>
              <a:rPr lang="en-US" dirty="0" err="1"/>
              <a:t>olursa</a:t>
            </a:r>
            <a:r>
              <a:rPr lang="en-US" dirty="0"/>
              <a:t> hangi </a:t>
            </a:r>
            <a:r>
              <a:rPr lang="en-US" dirty="0" err="1"/>
              <a:t>akışlar</a:t>
            </a:r>
            <a:r>
              <a:rPr lang="en-US" dirty="0"/>
              <a:t> </a:t>
            </a:r>
            <a:r>
              <a:rPr lang="en-US" dirty="0" err="1"/>
              <a:t>zincirleme</a:t>
            </a:r>
            <a:r>
              <a:rPr lang="en-US" dirty="0"/>
              <a:t> </a:t>
            </a:r>
            <a:r>
              <a:rPr lang="en-US" dirty="0" err="1"/>
              <a:t>etkilenir</a:t>
            </a:r>
            <a:r>
              <a:rPr lang="en-US" dirty="0"/>
              <a:t>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6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Giriş</a:t>
            </a:r>
            <a:r>
              <a:rPr lang="en-US" dirty="0"/>
              <a:t>: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fikrinin</a:t>
            </a:r>
            <a:r>
              <a:rPr lang="en-US" dirty="0"/>
              <a:t> </a:t>
            </a:r>
            <a:r>
              <a:rPr lang="en-US" dirty="0" err="1"/>
              <a:t>çıkış</a:t>
            </a:r>
            <a:r>
              <a:rPr lang="en-US" dirty="0"/>
              <a:t> </a:t>
            </a:r>
            <a:r>
              <a:rPr lang="en-US" dirty="0" err="1"/>
              <a:t>noktası</a:t>
            </a:r>
            <a:r>
              <a:rPr lang="en-US" dirty="0"/>
              <a:t> </a:t>
            </a:r>
            <a:r>
              <a:rPr lang="en-US" dirty="0" err="1"/>
              <a:t>Günümüzde</a:t>
            </a:r>
            <a:r>
              <a:rPr lang="en-US" dirty="0"/>
              <a:t> </a:t>
            </a:r>
            <a:r>
              <a:rPr lang="en-US" dirty="0" err="1"/>
              <a:t>mikroservis</a:t>
            </a:r>
            <a:r>
              <a:rPr lang="en-US" dirty="0"/>
              <a:t> </a:t>
            </a:r>
            <a:r>
              <a:rPr lang="en-US" dirty="0" err="1"/>
              <a:t>mimarilerinde</a:t>
            </a:r>
            <a:r>
              <a:rPr lang="en-US" dirty="0"/>
              <a:t> </a:t>
            </a:r>
            <a:r>
              <a:rPr lang="en-US" dirty="0" err="1"/>
              <a:t>servislerin</a:t>
            </a:r>
            <a:r>
              <a:rPr lang="en-US" dirty="0"/>
              <a:t>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haberleşmesi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ölçüde</a:t>
            </a:r>
            <a:r>
              <a:rPr lang="en-US" dirty="0"/>
              <a:t> </a:t>
            </a:r>
            <a:r>
              <a:rPr lang="tr-TR" dirty="0"/>
              <a:t>event</a:t>
            </a:r>
            <a:r>
              <a:rPr lang="en-US" dirty="0"/>
              <a:t> </a:t>
            </a:r>
            <a:r>
              <a:rPr lang="en-US" dirty="0" err="1"/>
              <a:t>temelli</a:t>
            </a:r>
            <a:r>
              <a:rPr lang="en-US" dirty="0"/>
              <a:t> (event-driven) </a:t>
            </a:r>
            <a:r>
              <a:rPr lang="en-US" dirty="0" err="1"/>
              <a:t>ilerliyor</a:t>
            </a:r>
            <a:r>
              <a:rPr lang="en-US" dirty="0"/>
              <a:t>. B</a:t>
            </a:r>
            <a:r>
              <a:rPr lang="tr-TR" dirty="0"/>
              <a:t>u aslında bize</a:t>
            </a:r>
            <a:r>
              <a:rPr lang="en-US" dirty="0"/>
              <a:t> </a:t>
            </a:r>
            <a:r>
              <a:rPr lang="en-US" dirty="0" err="1"/>
              <a:t>esneklik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ölçeklenebilirlik</a:t>
            </a:r>
            <a:r>
              <a:rPr lang="en-US" dirty="0"/>
              <a:t> </a:t>
            </a:r>
            <a:r>
              <a:rPr lang="en-US" dirty="0" err="1"/>
              <a:t>sağlarken</a:t>
            </a:r>
            <a:r>
              <a:rPr lang="en-US" dirty="0"/>
              <a:t> </a:t>
            </a:r>
            <a:r>
              <a:rPr lang="tr-TR" dirty="0"/>
              <a:t>ölçek büyüdüğünde anlaşılırlığı</a:t>
            </a:r>
            <a:r>
              <a:rPr lang="en-US" dirty="0"/>
              <a:t> </a:t>
            </a:r>
            <a:r>
              <a:rPr lang="en-US" dirty="0" err="1"/>
              <a:t>zorlaştırıyor</a:t>
            </a:r>
            <a:r>
              <a:rPr lang="en-US" dirty="0"/>
              <a:t>: Hangi </a:t>
            </a:r>
            <a:r>
              <a:rPr lang="en-US" dirty="0" err="1"/>
              <a:t>servis</a:t>
            </a:r>
            <a:r>
              <a:rPr lang="en-US" dirty="0"/>
              <a:t> hangi </a:t>
            </a:r>
            <a:r>
              <a:rPr lang="en-US" dirty="0" err="1"/>
              <a:t>topiğe</a:t>
            </a:r>
            <a:r>
              <a:rPr lang="en-US" dirty="0"/>
              <a:t> event </a:t>
            </a:r>
            <a:r>
              <a:rPr lang="en-US" dirty="0" err="1"/>
              <a:t>basıyor</a:t>
            </a:r>
            <a:r>
              <a:rPr lang="en-US" dirty="0"/>
              <a:t>? Kim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topiği</a:t>
            </a:r>
            <a:r>
              <a:rPr lang="en-US" dirty="0"/>
              <a:t> </a:t>
            </a:r>
            <a:r>
              <a:rPr lang="en-US" dirty="0" err="1"/>
              <a:t>tüketiyor</a:t>
            </a:r>
            <a:r>
              <a:rPr lang="en-US" dirty="0"/>
              <a:t>? </a:t>
            </a:r>
            <a:r>
              <a:rPr lang="tr-TR" dirty="0"/>
              <a:t>Peki b</a:t>
            </a:r>
            <a:r>
              <a:rPr lang="en-US" dirty="0"/>
              <a:t>u </a:t>
            </a:r>
            <a:r>
              <a:rPr lang="en-US" dirty="0" err="1"/>
              <a:t>ilişkiler</a:t>
            </a:r>
            <a:r>
              <a:rPr lang="en-US" dirty="0"/>
              <a:t> </a:t>
            </a:r>
            <a:r>
              <a:rPr lang="en-US" dirty="0" err="1"/>
              <a:t>dokümantasyonda</a:t>
            </a:r>
            <a:r>
              <a:rPr lang="en-US" dirty="0"/>
              <a:t> 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güncel</a:t>
            </a:r>
            <a:r>
              <a:rPr lang="en-US" dirty="0"/>
              <a:t>? </a:t>
            </a:r>
            <a:r>
              <a:rPr lang="en-US" dirty="0" err="1"/>
              <a:t>Projemin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sorulara</a:t>
            </a:r>
            <a:r>
              <a:rPr lang="en-US" dirty="0"/>
              <a:t> </a:t>
            </a:r>
            <a:r>
              <a:rPr lang="en-US" dirty="0" err="1"/>
              <a:t>cevap</a:t>
            </a:r>
            <a:r>
              <a:rPr lang="en-US" dirty="0"/>
              <a:t> </a:t>
            </a:r>
            <a:r>
              <a:rPr lang="en-US" dirty="0" err="1"/>
              <a:t>verecek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bağımlılık</a:t>
            </a:r>
            <a:r>
              <a:rPr lang="en-US" dirty="0"/>
              <a:t> </a:t>
            </a:r>
            <a:r>
              <a:rPr lang="en-US" dirty="0" err="1"/>
              <a:t>haritasını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üretmek</a:t>
            </a:r>
            <a:r>
              <a:rPr lang="en-US" dirty="0"/>
              <a:t>;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mimariyi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bakışta</a:t>
            </a:r>
            <a:r>
              <a:rPr lang="en-US" dirty="0"/>
              <a:t> </a:t>
            </a:r>
            <a:r>
              <a:rPr lang="en-US" dirty="0" err="1"/>
              <a:t>kavrayıp</a:t>
            </a:r>
            <a:r>
              <a:rPr lang="en-US" dirty="0"/>
              <a:t> </a:t>
            </a:r>
            <a:r>
              <a:rPr lang="en-US" dirty="0" err="1"/>
              <a:t>eksikleri</a:t>
            </a:r>
            <a:r>
              <a:rPr lang="en-US" dirty="0"/>
              <a:t> </a:t>
            </a:r>
            <a:r>
              <a:rPr lang="en-US" dirty="0" err="1"/>
              <a:t>hızla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edebilsin</a:t>
            </a:r>
            <a:r>
              <a:rPr lang="en-US" dirty="0"/>
              <a:t>.</a:t>
            </a:r>
            <a:endParaRPr lang="tr-T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“Bu </a:t>
            </a:r>
            <a:r>
              <a:rPr lang="en-US" dirty="0" err="1"/>
              <a:t>servis</a:t>
            </a:r>
            <a:r>
              <a:rPr lang="en-US" dirty="0"/>
              <a:t> down </a:t>
            </a:r>
            <a:r>
              <a:rPr lang="en-US" dirty="0" err="1"/>
              <a:t>olursa</a:t>
            </a:r>
            <a:r>
              <a:rPr lang="en-US" dirty="0"/>
              <a:t> hangi </a:t>
            </a:r>
            <a:r>
              <a:rPr lang="en-US" dirty="0" err="1"/>
              <a:t>akışlar</a:t>
            </a:r>
            <a:r>
              <a:rPr lang="en-US" dirty="0"/>
              <a:t> </a:t>
            </a:r>
            <a:r>
              <a:rPr lang="en-US" dirty="0" err="1"/>
              <a:t>zincirleme</a:t>
            </a:r>
            <a:r>
              <a:rPr lang="en-US" dirty="0"/>
              <a:t> </a:t>
            </a:r>
            <a:r>
              <a:rPr lang="en-US" dirty="0" err="1"/>
              <a:t>etkilenir</a:t>
            </a:r>
            <a:r>
              <a:rPr lang="en-US" dirty="0"/>
              <a:t>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0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F990F-FA4F-4548-2FB9-73ED3E627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941D5E-E8D8-CC23-CD31-0A9A85DE4F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A52690-3775-AAE7-DC29-0D0FB2507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6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008FF-387E-B475-97A4-68B241CF9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DEE3C5-4B39-A9BC-61A0-ACF0CF2736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AABF13-51CF-9F64-EE0F-A4E3DB44F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 </a:t>
            </a:r>
            <a:r>
              <a:rPr lang="en-US" dirty="0" err="1"/>
              <a:t>verir</a:t>
            </a:r>
            <a:r>
              <a:rPr lang="en-US" dirty="0"/>
              <a:t>?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gözlenen</a:t>
            </a:r>
            <a:r>
              <a:rPr lang="en-US" dirty="0"/>
              <a:t> </a:t>
            </a:r>
            <a:r>
              <a:rPr lang="en-US" dirty="0" err="1"/>
              <a:t>yayın</a:t>
            </a:r>
            <a:r>
              <a:rPr lang="en-US" dirty="0"/>
              <a:t>/</a:t>
            </a:r>
            <a:r>
              <a:rPr lang="en-US" dirty="0" err="1"/>
              <a:t>okuma</a:t>
            </a:r>
            <a:r>
              <a:rPr lang="en-US" dirty="0"/>
              <a:t> </a:t>
            </a:r>
            <a:r>
              <a:rPr lang="en-US" dirty="0" err="1"/>
              <a:t>işlemlerinin</a:t>
            </a:r>
            <a:r>
              <a:rPr lang="en-US" dirty="0"/>
              <a:t> </a:t>
            </a:r>
            <a:r>
              <a:rPr lang="en-US" dirty="0" err="1"/>
              <a:t>izlerini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;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fiilen</a:t>
            </a:r>
            <a:r>
              <a:rPr lang="en-US" dirty="0"/>
              <a:t> </a:t>
            </a:r>
            <a:r>
              <a:rPr lang="en-US" dirty="0" err="1"/>
              <a:t>gerçekleşen</a:t>
            </a:r>
            <a:r>
              <a:rPr lang="en-US" dirty="0"/>
              <a:t> </a:t>
            </a:r>
            <a:r>
              <a:rPr lang="en-US" dirty="0" err="1"/>
              <a:t>mesajlaşmaları</a:t>
            </a:r>
            <a:r>
              <a:rPr lang="en-US" dirty="0"/>
              <a:t>. </a:t>
            </a: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/>
              <a:t> Neleri göstermez: </a:t>
            </a:r>
            <a:r>
              <a:rPr lang="en-US" dirty="0" err="1"/>
              <a:t>Eksiksiz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envanter</a:t>
            </a:r>
            <a:r>
              <a:rPr lang="en-US" dirty="0"/>
              <a:t> </a:t>
            </a:r>
            <a:r>
              <a:rPr lang="en-US" dirty="0" err="1"/>
              <a:t>vermez</a:t>
            </a:r>
            <a:r>
              <a:rPr lang="en-US" dirty="0"/>
              <a:t>. </a:t>
            </a:r>
            <a:r>
              <a:rPr lang="en-US" dirty="0" err="1"/>
              <a:t>Enstrümantasyon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servisler</a:t>
            </a:r>
            <a:r>
              <a:rPr lang="en-US" dirty="0"/>
              <a:t> </a:t>
            </a:r>
            <a:r>
              <a:rPr lang="en-US" dirty="0" err="1"/>
              <a:t>görünmez</a:t>
            </a:r>
            <a:r>
              <a:rPr lang="en-US" dirty="0"/>
              <a:t>, </a:t>
            </a:r>
            <a:r>
              <a:rPr lang="en-US" dirty="0" err="1"/>
              <a:t>örnekleme</a:t>
            </a:r>
            <a:r>
              <a:rPr lang="en-US" dirty="0"/>
              <a:t> (sampling)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akışları</a:t>
            </a:r>
            <a:r>
              <a:rPr lang="en-US" dirty="0"/>
              <a:t> </a:t>
            </a:r>
            <a:r>
              <a:rPr lang="en-US" dirty="0" err="1"/>
              <a:t>kayda</a:t>
            </a:r>
            <a:r>
              <a:rPr lang="en-US" dirty="0"/>
              <a:t> </a:t>
            </a:r>
            <a:r>
              <a:rPr lang="en-US" dirty="0" err="1"/>
              <a:t>almaz</a:t>
            </a:r>
            <a:r>
              <a:rPr lang="en-US" dirty="0"/>
              <a:t>, </a:t>
            </a:r>
            <a:r>
              <a:rPr lang="en-US" dirty="0" err="1"/>
              <a:t>nadiren</a:t>
            </a:r>
            <a:r>
              <a:rPr lang="en-US" dirty="0"/>
              <a:t> </a:t>
            </a:r>
            <a:r>
              <a:rPr lang="en-US" dirty="0" err="1"/>
              <a:t>tetiklenen</a:t>
            </a:r>
            <a:r>
              <a:rPr lang="en-US" dirty="0"/>
              <a:t> </a:t>
            </a:r>
            <a:r>
              <a:rPr lang="en-US" dirty="0" err="1"/>
              <a:t>akışlar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kaçabilir</a:t>
            </a:r>
            <a:r>
              <a:rPr lang="en-US" dirty="0"/>
              <a:t>.</a:t>
            </a: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tr-TR" dirty="0"/>
              <a:t>-</a:t>
            </a:r>
            <a:r>
              <a:rPr lang="en-US" dirty="0" err="1"/>
              <a:t>Sonuç</a:t>
            </a:r>
            <a:r>
              <a:rPr lang="en-US" dirty="0"/>
              <a:t>: “</a:t>
            </a:r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ne </a:t>
            </a:r>
            <a:r>
              <a:rPr lang="en-US" dirty="0" err="1"/>
              <a:t>oluyor</a:t>
            </a:r>
            <a:r>
              <a:rPr lang="en-US" dirty="0"/>
              <a:t>?” </a:t>
            </a:r>
            <a:r>
              <a:rPr lang="en-US" dirty="0" err="1"/>
              <a:t>sorusuna</a:t>
            </a:r>
            <a:r>
              <a:rPr lang="en-US" dirty="0"/>
              <a:t> </a:t>
            </a:r>
            <a:r>
              <a:rPr lang="en-US" dirty="0" err="1"/>
              <a:t>güçlü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; </a:t>
            </a:r>
            <a:r>
              <a:rPr lang="en-US" dirty="0" err="1"/>
              <a:t>fakat</a:t>
            </a:r>
            <a:r>
              <a:rPr lang="en-US" dirty="0"/>
              <a:t> “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–topic </a:t>
            </a:r>
            <a:r>
              <a:rPr lang="en-US" dirty="0" err="1"/>
              <a:t>eşleştirmesini</a:t>
            </a:r>
            <a:r>
              <a:rPr lang="en-US" dirty="0"/>
              <a:t> net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eksiksiz</a:t>
            </a:r>
            <a:r>
              <a:rPr lang="en-US" dirty="0"/>
              <a:t> </a:t>
            </a:r>
            <a:r>
              <a:rPr lang="en-US" dirty="0" err="1"/>
              <a:t>listeleyelim</a:t>
            </a:r>
            <a:r>
              <a:rPr lang="en-US" dirty="0"/>
              <a:t>” </a:t>
            </a:r>
            <a:r>
              <a:rPr lang="en-US" dirty="0" err="1"/>
              <a:t>ihtiyacı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  <a:endParaRPr lang="tr-T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“</a:t>
            </a:r>
            <a:r>
              <a:rPr lang="en-US" dirty="0" err="1"/>
              <a:t>OTel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mikroservis</a:t>
            </a:r>
            <a:r>
              <a:rPr lang="en-US" dirty="0"/>
              <a:t>–topic </a:t>
            </a:r>
            <a:r>
              <a:rPr lang="en-US" dirty="0" err="1"/>
              <a:t>eşleştirmesini</a:t>
            </a:r>
            <a:r>
              <a:rPr lang="en-US" dirty="0"/>
              <a:t> </a:t>
            </a:r>
            <a:r>
              <a:rPr lang="en-US" dirty="0" err="1"/>
              <a:t>eksiksiz</a:t>
            </a:r>
            <a:r>
              <a:rPr lang="en-US" dirty="0"/>
              <a:t> </a:t>
            </a:r>
            <a:r>
              <a:rPr lang="en-US" dirty="0" err="1"/>
              <a:t>çıkaramayız</a:t>
            </a:r>
            <a:r>
              <a:rPr lang="tr-TR" dirty="0"/>
              <a:t> çünkü aslında bu, </a:t>
            </a:r>
            <a:r>
              <a:rPr lang="en-US" dirty="0" err="1"/>
              <a:t>çalışan</a:t>
            </a:r>
            <a:r>
              <a:rPr lang="en-US" dirty="0"/>
              <a:t> </a:t>
            </a:r>
            <a:r>
              <a:rPr lang="en-US" dirty="0" err="1"/>
              <a:t>akışların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görüntüsüdür</a:t>
            </a:r>
            <a:r>
              <a:rPr lang="en-US" dirty="0"/>
              <a:t>, tam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haritası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594538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89914-A2CB-E6C2-2D35-4DA6B089D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221EEE-1358-4B78-67F4-AA514E9B8C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0813CF-614A-E69E-3EE1-3E81E03AA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mikroservislerdeki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implicit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dependencies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'i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explicit hale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getirir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</a:t>
            </a:r>
            <a:endParaRPr lang="tr-TR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dirty="0"/>
              <a:t>Producer Service A → Topic: </a:t>
            </a:r>
            <a:r>
              <a:rPr lang="en-US" dirty="0" err="1"/>
              <a:t>payment.completed</a:t>
            </a:r>
            <a:r>
              <a:rPr lang="en-US" dirty="0"/>
              <a:t> → Consumer Service B</a:t>
            </a:r>
            <a:endParaRPr lang="tr-TR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ilişki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sadece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runtime'da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belli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olurken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sistemimiz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static analysis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önceden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tespit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05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A4C2E-62F3-5C9E-F1B5-6F8CA30EB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98F910-3320-2AE3-90DB-6C295CCA57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044FB1-E12B-2CE8-6F7E-2D6457185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mikroservislerdeki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implicit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dependencies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'i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explicit hale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getirir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</a:t>
            </a:r>
            <a:endParaRPr lang="tr-TR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dirty="0"/>
              <a:t>Producer Service A → Topic: </a:t>
            </a:r>
            <a:r>
              <a:rPr lang="en-US" dirty="0" err="1"/>
              <a:t>payment.completed</a:t>
            </a:r>
            <a:r>
              <a:rPr lang="en-US" dirty="0"/>
              <a:t> → Consumer Service B</a:t>
            </a:r>
            <a:endParaRPr lang="tr-TR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ilişki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sadece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runtime'da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belli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olurken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sistemimiz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static analysis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önceden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tespit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28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7C518-B342-02AF-2267-73847627B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F9C9AD-AEDD-C00B-43E4-8041FA07F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F482D1-3268-34A1-EBDD-2E66F0A95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Sistem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mikroservislerdeki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implicit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dependencies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'i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explicit hale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getirir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</a:t>
            </a:r>
            <a:endParaRPr lang="tr-TR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dirty="0"/>
              <a:t>Producer Service A → Topic: </a:t>
            </a:r>
            <a:r>
              <a:rPr lang="en-US" dirty="0" err="1"/>
              <a:t>payment.completed</a:t>
            </a:r>
            <a:r>
              <a:rPr lang="en-US" dirty="0"/>
              <a:t> → Consumer Service B</a:t>
            </a:r>
            <a:endParaRPr lang="tr-TR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Bu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ilişki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sadece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runtime'da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belli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olurken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sistemimiz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static analysis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önceden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tespit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eder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0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7856538" y="6604000"/>
            <a:ext cx="720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57944B98-5529-4CAF-913D-D8C69ACB5998}" type="slidenum">
              <a:rPr lang="tr-TR" altLang="tr-TR" sz="1200" smtClean="0">
                <a:solidFill>
                  <a:schemeClr val="bg1"/>
                </a:solidFill>
                <a:latin typeface="Trebuchet MS" panose="020B0603020202020204" pitchFamily="34" charset="0"/>
              </a:rPr>
              <a:pPr>
                <a:defRPr/>
              </a:pPr>
              <a:t>‹#›</a:t>
            </a:fld>
            <a:r>
              <a:rPr lang="tr-TR" altLang="tr-TR" sz="1200" dirty="0">
                <a:solidFill>
                  <a:schemeClr val="bg1"/>
                </a:solidFill>
                <a:latin typeface="Trebuchet MS" panose="020B0603020202020204" pitchFamily="34" charset="0"/>
              </a:rPr>
              <a:t>/X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843338" y="6581775"/>
            <a:ext cx="1457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tr-TR" altLang="tr-TR" sz="1200">
                <a:solidFill>
                  <a:schemeClr val="bg1"/>
                </a:solidFill>
                <a:latin typeface="Trebuchet MS" panose="020B0603020202020204" pitchFamily="34" charset="0"/>
              </a:rPr>
              <a:t>TASNİF DIŞI</a:t>
            </a:r>
          </a:p>
        </p:txBody>
      </p:sp>
    </p:spTree>
    <p:extLst>
      <p:ext uri="{BB962C8B-B14F-4D97-AF65-F5344CB8AC3E}">
        <p14:creationId xmlns:p14="http://schemas.microsoft.com/office/powerpoint/2010/main" val="191126629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236538" y="20638"/>
            <a:ext cx="7215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dirty="0"/>
              <a:t>Click to edit Master title style</a:t>
            </a:r>
            <a:endParaRPr lang="tr-TR" altLang="tr-TR" dirty="0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36538" y="1268413"/>
            <a:ext cx="862965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dirty="0"/>
              <a:t>Click to edit Master text styles</a:t>
            </a:r>
          </a:p>
          <a:p>
            <a:pPr lvl="1"/>
            <a:r>
              <a:rPr lang="en-US" altLang="tr-TR" dirty="0"/>
              <a:t>Second level</a:t>
            </a:r>
          </a:p>
          <a:p>
            <a:pPr lvl="2"/>
            <a:r>
              <a:rPr lang="en-US" altLang="tr-TR" dirty="0"/>
              <a:t>Third level</a:t>
            </a:r>
          </a:p>
          <a:p>
            <a:pPr lvl="3"/>
            <a:r>
              <a:rPr lang="en-US" altLang="tr-TR" dirty="0"/>
              <a:t>Fourth level</a:t>
            </a:r>
          </a:p>
          <a:p>
            <a:pPr lvl="4"/>
            <a:r>
              <a:rPr lang="en-US" altLang="tr-TR" dirty="0"/>
              <a:t>Fifth level</a:t>
            </a:r>
            <a:endParaRPr lang="tr-TR" alt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rgbClr val="25406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1800">
              <a:latin typeface="Arial" panose="020B0604020202020204" pitchFamily="34" charset="0"/>
            </a:endParaRPr>
          </a:p>
        </p:txBody>
      </p:sp>
      <p:sp>
        <p:nvSpPr>
          <p:cNvPr id="5123" name="Text Box 49"/>
          <p:cNvSpPr txBox="1">
            <a:spLocks noChangeArrowheads="1"/>
          </p:cNvSpPr>
          <p:nvPr/>
        </p:nvSpPr>
        <p:spPr bwMode="auto">
          <a:xfrm rot="-5400000">
            <a:off x="8749506" y="6414294"/>
            <a:ext cx="5730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tr-TR" altLang="tr-TR" sz="600" b="1">
                <a:solidFill>
                  <a:srgbClr val="FFFFFF"/>
                </a:solidFill>
                <a:latin typeface="Arial" panose="020B0604020202020204" pitchFamily="34" charset="0"/>
              </a:rPr>
              <a:t>04.01.2017</a:t>
            </a:r>
          </a:p>
        </p:txBody>
      </p:sp>
      <p:sp>
        <p:nvSpPr>
          <p:cNvPr id="5" name="Metin kutusu 1"/>
          <p:cNvSpPr txBox="1">
            <a:spLocks noChangeArrowheads="1"/>
          </p:cNvSpPr>
          <p:nvPr/>
        </p:nvSpPr>
        <p:spPr bwMode="auto">
          <a:xfrm>
            <a:off x="0" y="5820392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3000" dirty="0">
                <a:solidFill>
                  <a:srgbClr val="FBA424"/>
                </a:solidFill>
                <a:ea typeface="Trebuchet MS" panose="020B0603020202020204" pitchFamily="34" charset="0"/>
                <a:cs typeface="Trebuchet MS" panose="020B0603020202020204" pitchFamily="34" charset="0"/>
              </a:rPr>
              <a:t>Temmuz-Ağustos 2025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249DF6-E42E-476E-A4F5-5EFE15885113}"/>
              </a:ext>
            </a:extLst>
          </p:cNvPr>
          <p:cNvSpPr/>
          <p:nvPr/>
        </p:nvSpPr>
        <p:spPr>
          <a:xfrm>
            <a:off x="643467" y="3939273"/>
            <a:ext cx="78119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chemeClr val="accent1">
                    <a:lumMod val="50000"/>
                  </a:schemeClr>
                </a:solidFill>
              </a:rPr>
              <a:t>Swagger/OpenAPI YAML dosyalarından Mikroservis İlişki Haritalandırma</a:t>
            </a:r>
          </a:p>
        </p:txBody>
      </p:sp>
    </p:spTree>
    <p:extLst>
      <p:ext uri="{BB962C8B-B14F-4D97-AF65-F5344CB8AC3E}">
        <p14:creationId xmlns:p14="http://schemas.microsoft.com/office/powerpoint/2010/main" val="54865842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8B4D0-A2DB-19AA-71A4-00C3FDCEC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E24143-A764-2CD3-8EDA-F616C20B201D}"/>
              </a:ext>
            </a:extLst>
          </p:cNvPr>
          <p:cNvSpPr txBox="1"/>
          <p:nvPr/>
        </p:nvSpPr>
        <p:spPr>
          <a:xfrm>
            <a:off x="296107" y="510988"/>
            <a:ext cx="461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Sistemin Tasarımı ve Kullanılan Teknolojiler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4516A-E08A-7A8E-428C-96918A851C4C}"/>
              </a:ext>
            </a:extLst>
          </p:cNvPr>
          <p:cNvSpPr txBox="1"/>
          <p:nvPr/>
        </p:nvSpPr>
        <p:spPr>
          <a:xfrm>
            <a:off x="311862" y="1078397"/>
            <a:ext cx="8355106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rgbClr val="C00000"/>
                </a:solidFill>
              </a:rPr>
              <a:t>Fonksiyonel Gereksinimler (Functional Requirements)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209D5-F43E-EBEF-C1DA-EBE12D2C9B60}"/>
              </a:ext>
            </a:extLst>
          </p:cNvPr>
          <p:cNvSpPr txBox="1"/>
          <p:nvPr/>
        </p:nvSpPr>
        <p:spPr>
          <a:xfrm>
            <a:off x="311862" y="1930489"/>
            <a:ext cx="76227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kullanıcının</a:t>
            </a:r>
            <a:r>
              <a:rPr lang="en-US" dirty="0"/>
              <a:t> </a:t>
            </a:r>
            <a:r>
              <a:rPr lang="en-US" dirty="0" err="1"/>
              <a:t>belirttiği</a:t>
            </a:r>
            <a:r>
              <a:rPr lang="en-US" dirty="0"/>
              <a:t> </a:t>
            </a:r>
            <a:r>
              <a:rPr lang="en-US" dirty="0" err="1"/>
              <a:t>dizin</a:t>
            </a:r>
            <a:r>
              <a:rPr lang="en-US" dirty="0"/>
              <a:t> </a:t>
            </a:r>
            <a:r>
              <a:rPr lang="en-US" dirty="0" err="1"/>
              <a:t>yolundaki</a:t>
            </a:r>
            <a:r>
              <a:rPr lang="tr-TR" dirty="0"/>
              <a:t> YAML konfigürasyon dosyalarını (*.yml, *.yaml) recursive olarak keşfedebilmelidir.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Dosya </a:t>
            </a:r>
            <a:r>
              <a:rPr lang="en-US" dirty="0" err="1"/>
              <a:t>isimlerinden</a:t>
            </a:r>
            <a:r>
              <a:rPr lang="en-US" dirty="0"/>
              <a:t> </a:t>
            </a:r>
            <a:r>
              <a:rPr lang="en-US" dirty="0" err="1"/>
              <a:t>mikroservis</a:t>
            </a:r>
            <a:r>
              <a:rPr lang="en-US" dirty="0"/>
              <a:t> </a:t>
            </a:r>
            <a:r>
              <a:rPr lang="en-US" dirty="0" err="1"/>
              <a:t>isimlerini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çıkarabilmelidir</a:t>
            </a:r>
            <a:r>
              <a:rPr lang="en-US" dirty="0"/>
              <a:t> (</a:t>
            </a:r>
            <a:r>
              <a:rPr lang="tr-TR" dirty="0"/>
              <a:t>example-service</a:t>
            </a:r>
            <a:r>
              <a:rPr lang="en-US" dirty="0"/>
              <a:t>.</a:t>
            </a:r>
            <a:r>
              <a:rPr lang="en-US" dirty="0" err="1"/>
              <a:t>yml</a:t>
            </a:r>
            <a:r>
              <a:rPr lang="en-US" dirty="0"/>
              <a:t> →</a:t>
            </a:r>
            <a:r>
              <a:rPr lang="tr-TR" dirty="0"/>
              <a:t> example</a:t>
            </a:r>
            <a:r>
              <a:rPr lang="en-US" dirty="0"/>
              <a:t>)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Dokümantasyon dosyalarından producer topic’i ve onu hangi mikroservisin ürettiğini çıkarabilmelidir.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Consumer config dosyalarından subscribe edilen topicleri tespit edebilmelidir.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Tespit edilen bu topiclerden microservisler arası dependency ilişkisini kurabilmelidir.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Elde edilen bu ilişki, görsel arayüzde kullanıcıya otomatik oluşturulacak olan bir grafik ile sunulmalıdır.</a:t>
            </a:r>
          </a:p>
        </p:txBody>
      </p:sp>
    </p:spTree>
    <p:extLst>
      <p:ext uri="{BB962C8B-B14F-4D97-AF65-F5344CB8AC3E}">
        <p14:creationId xmlns:p14="http://schemas.microsoft.com/office/powerpoint/2010/main" val="3949846457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04946-69EB-EC21-DF1B-0AB9D0842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E16FB-14DA-9AB6-89A4-AE19CBF5044A}"/>
              </a:ext>
            </a:extLst>
          </p:cNvPr>
          <p:cNvSpPr txBox="1"/>
          <p:nvPr/>
        </p:nvSpPr>
        <p:spPr>
          <a:xfrm>
            <a:off x="296107" y="510988"/>
            <a:ext cx="461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Sistemin Tasarımı ve Kullanılan Teknolojiler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367A6-4FD7-EF6C-F9B4-34836BC15D7F}"/>
              </a:ext>
            </a:extLst>
          </p:cNvPr>
          <p:cNvSpPr txBox="1"/>
          <p:nvPr/>
        </p:nvSpPr>
        <p:spPr>
          <a:xfrm>
            <a:off x="311862" y="1078397"/>
            <a:ext cx="8355106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rgbClr val="C00000"/>
                </a:solidFill>
              </a:rPr>
              <a:t>İş Gereksinimleri (Business Requirements)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D9905-2804-70BC-12E3-CFD2E976B31B}"/>
              </a:ext>
            </a:extLst>
          </p:cNvPr>
          <p:cNvSpPr txBox="1"/>
          <p:nvPr/>
        </p:nvSpPr>
        <p:spPr>
          <a:xfrm>
            <a:off x="311862" y="1985616"/>
            <a:ext cx="76227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Ekipler</a:t>
            </a:r>
            <a:r>
              <a:rPr lang="en-US" dirty="0"/>
              <a:t> </a:t>
            </a:r>
            <a:r>
              <a:rPr lang="en-US" dirty="0" err="1"/>
              <a:t>mikroservisler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Kafka publish/subscribe </a:t>
            </a:r>
            <a:r>
              <a:rPr lang="en-US" dirty="0" err="1"/>
              <a:t>ilişkilerini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merkezi</a:t>
            </a:r>
            <a:r>
              <a:rPr lang="en-US" dirty="0"/>
              <a:t> </a:t>
            </a:r>
            <a:r>
              <a:rPr lang="en-US" dirty="0" err="1"/>
              <a:t>görünümde</a:t>
            </a:r>
            <a:r>
              <a:rPr lang="en-US" dirty="0"/>
              <a:t> </a:t>
            </a:r>
            <a:r>
              <a:rPr lang="en-US" dirty="0" err="1"/>
              <a:t>hızlıca</a:t>
            </a:r>
            <a:r>
              <a:rPr lang="en-US" dirty="0"/>
              <a:t> </a:t>
            </a:r>
            <a:r>
              <a:rPr lang="en-US" dirty="0" err="1"/>
              <a:t>görebilmelidir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 err="1"/>
              <a:t>mimari</a:t>
            </a:r>
            <a:r>
              <a:rPr lang="en-US" b="1" dirty="0"/>
              <a:t> </a:t>
            </a:r>
            <a:r>
              <a:rPr lang="en-US" b="1" dirty="0" err="1"/>
              <a:t>görünürlük</a:t>
            </a:r>
            <a:r>
              <a:rPr lang="en-US" b="1" dirty="0"/>
              <a:t>).</a:t>
            </a:r>
            <a:endParaRPr lang="tr-T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Değişiklik</a:t>
            </a:r>
            <a:r>
              <a:rPr lang="en-US" dirty="0"/>
              <a:t> / </a:t>
            </a:r>
            <a:r>
              <a:rPr lang="en-US" dirty="0" err="1"/>
              <a:t>etki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(</a:t>
            </a:r>
            <a:r>
              <a:rPr lang="en-US" dirty="0" err="1"/>
              <a:t>ör</a:t>
            </a:r>
            <a:r>
              <a:rPr lang="tr-TR" dirty="0"/>
              <a:t>n</a:t>
            </a:r>
            <a:r>
              <a:rPr lang="en-US" dirty="0"/>
              <a:t>. </a:t>
            </a:r>
            <a:r>
              <a:rPr lang="en-US" dirty="0" err="1"/>
              <a:t>bir</a:t>
            </a:r>
            <a:r>
              <a:rPr lang="en-US" dirty="0"/>
              <a:t> topic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güncellenecek</a:t>
            </a:r>
            <a:r>
              <a:rPr lang="en-US" dirty="0"/>
              <a:t>) </a:t>
            </a:r>
            <a:r>
              <a:rPr lang="en-US" dirty="0" err="1"/>
              <a:t>dakikalar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yapılabilmelidir</a:t>
            </a:r>
            <a:r>
              <a:rPr lang="en-US" dirty="0"/>
              <a:t> (zaman </a:t>
            </a:r>
            <a:r>
              <a:rPr lang="en-US" dirty="0" err="1"/>
              <a:t>tasarrufu</a:t>
            </a:r>
            <a:r>
              <a:rPr lang="en-US" dirty="0"/>
              <a:t>).</a:t>
            </a:r>
            <a:r>
              <a:rPr lang="tr-TR" dirty="0"/>
              <a:t>Dokümantasyon dosyalarından producer topic’i ve onu hangi mikroservisin ürettiğini çıkarabilmelidir.</a:t>
            </a:r>
          </a:p>
          <a:p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Yeni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üyelerinin</a:t>
            </a:r>
            <a:r>
              <a:rPr lang="en-US" dirty="0"/>
              <a:t> (onboarding) </a:t>
            </a:r>
            <a:r>
              <a:rPr lang="en-US" dirty="0" err="1"/>
              <a:t>mimariyi</a:t>
            </a:r>
            <a:r>
              <a:rPr lang="en-US" dirty="0"/>
              <a:t> </a:t>
            </a:r>
            <a:r>
              <a:rPr lang="en-US" dirty="0" err="1"/>
              <a:t>anlama</a:t>
            </a:r>
            <a:r>
              <a:rPr lang="en-US" dirty="0"/>
              <a:t> </a:t>
            </a:r>
            <a:r>
              <a:rPr lang="en-US" dirty="0" err="1"/>
              <a:t>süresi</a:t>
            </a:r>
            <a:r>
              <a:rPr lang="en-US" dirty="0"/>
              <a:t> </a:t>
            </a:r>
            <a:r>
              <a:rPr lang="en-US" dirty="0" err="1"/>
              <a:t>azaltılmalıdır</a:t>
            </a:r>
            <a:r>
              <a:rPr lang="en-US" dirty="0"/>
              <a:t> (</a:t>
            </a:r>
            <a:r>
              <a:rPr lang="tr-TR" dirty="0"/>
              <a:t>learning curve’ü düşürme</a:t>
            </a:r>
            <a:r>
              <a:rPr lang="en-US" dirty="0"/>
              <a:t>).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isimlendirme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ilişki</a:t>
            </a:r>
            <a:r>
              <a:rPr lang="en-US" dirty="0"/>
              <a:t> </a:t>
            </a:r>
            <a:r>
              <a:rPr lang="en-US" dirty="0" err="1"/>
              <a:t>gösterimi</a:t>
            </a:r>
            <a:r>
              <a:rPr lang="en-US" dirty="0"/>
              <a:t> </a:t>
            </a:r>
            <a:r>
              <a:rPr lang="en-US" dirty="0" err="1"/>
              <a:t>sağlayarak</a:t>
            </a:r>
            <a:r>
              <a:rPr lang="en-US" dirty="0"/>
              <a:t> </a:t>
            </a:r>
            <a:r>
              <a:rPr lang="en-US" dirty="0" err="1"/>
              <a:t>ekipler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tutarlılığı</a:t>
            </a:r>
            <a:r>
              <a:rPr lang="en-US" dirty="0"/>
              <a:t> </a:t>
            </a:r>
            <a:r>
              <a:rPr lang="en-US" dirty="0" err="1"/>
              <a:t>artırılmalıdır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7385444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83A0-1F36-A63B-1AD0-66B648FA5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2398E9-D3C6-EBCD-FCB0-7E0A590E2239}"/>
              </a:ext>
            </a:extLst>
          </p:cNvPr>
          <p:cNvSpPr txBox="1"/>
          <p:nvPr/>
        </p:nvSpPr>
        <p:spPr>
          <a:xfrm>
            <a:off x="296107" y="510988"/>
            <a:ext cx="461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Sistemin Tasarımı ve Kullanılan Teknolojiler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E4ED2-5989-77C2-DD09-FA0B28E40245}"/>
              </a:ext>
            </a:extLst>
          </p:cNvPr>
          <p:cNvSpPr txBox="1"/>
          <p:nvPr/>
        </p:nvSpPr>
        <p:spPr>
          <a:xfrm>
            <a:off x="311862" y="1078397"/>
            <a:ext cx="8355106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rgbClr val="C00000"/>
                </a:solidFill>
              </a:rPr>
              <a:t> Sistem Tasarımı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54364-93B9-6E6C-961E-4A0A0957CFD2}"/>
              </a:ext>
            </a:extLst>
          </p:cNvPr>
          <p:cNvSpPr txBox="1"/>
          <p:nvPr/>
        </p:nvSpPr>
        <p:spPr>
          <a:xfrm>
            <a:off x="394446" y="1773470"/>
            <a:ext cx="69946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YAML Parser (Pure Python)</a:t>
            </a:r>
            <a:r>
              <a:rPr lang="tr-TR" b="1" dirty="0"/>
              <a:t>: </a:t>
            </a:r>
          </a:p>
          <a:p>
            <a:r>
              <a:rPr lang="tr-TR" dirty="0"/>
              <a:t>Verileri okuyup veri yapıları formatında farklı algoritmalar yardımıyla işlemlere sokabiliyor. </a:t>
            </a:r>
          </a:p>
          <a:p>
            <a:endParaRPr lang="tr-TR" dirty="0"/>
          </a:p>
          <a:p>
            <a:r>
              <a:rPr lang="tr-TR" dirty="0"/>
              <a:t>Her mikroservis için isimleri belirleme, produced/subscribed topicleri toplama ve bağımlılıkları keşfetme.</a:t>
            </a:r>
          </a:p>
          <a:p>
            <a:endParaRPr lang="tr-TR" dirty="0"/>
          </a:p>
          <a:p>
            <a:r>
              <a:rPr lang="tr-TR" b="1" dirty="0"/>
              <a:t>Flask – Backend: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8571438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B11AB-3DB3-AE02-7F76-07AC74C21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B96BA4-6D42-0653-A730-990139F17D73}"/>
              </a:ext>
            </a:extLst>
          </p:cNvPr>
          <p:cNvSpPr txBox="1"/>
          <p:nvPr/>
        </p:nvSpPr>
        <p:spPr>
          <a:xfrm>
            <a:off x="0" y="425361"/>
            <a:ext cx="461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Sistemin Tasarımı ve Kullanılan Teknolojiler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12EE0-1191-2E36-BFE4-2C8E523F70ED}"/>
              </a:ext>
            </a:extLst>
          </p:cNvPr>
          <p:cNvSpPr txBox="1"/>
          <p:nvPr/>
        </p:nvSpPr>
        <p:spPr>
          <a:xfrm>
            <a:off x="394446" y="1078397"/>
            <a:ext cx="8355106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rgbClr val="C00000"/>
                </a:solidFill>
              </a:rPr>
              <a:t> Sistem Tasarımı</a:t>
            </a:r>
          </a:p>
        </p:txBody>
      </p:sp>
      <p:pic>
        <p:nvPicPr>
          <p:cNvPr id="8" name="Picture 7" descr="A diagram of a diagram&#10;&#10;AI-generated content may be incorrect.">
            <a:extLst>
              <a:ext uri="{FF2B5EF4-FFF2-40B4-BE49-F238E27FC236}">
                <a16:creationId xmlns:a16="http://schemas.microsoft.com/office/drawing/2014/main" id="{80B2FE32-DF9C-242B-0BAB-3C05FE13A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321"/>
            <a:ext cx="9144000" cy="59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0879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ChangeArrowheads="1"/>
          </p:cNvSpPr>
          <p:nvPr/>
        </p:nvSpPr>
        <p:spPr bwMode="auto">
          <a:xfrm>
            <a:off x="488950" y="400050"/>
            <a:ext cx="67627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 b="1" dirty="0">
              <a:solidFill>
                <a:schemeClr val="bg1"/>
              </a:solidFill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 b="1" dirty="0">
              <a:solidFill>
                <a:schemeClr val="bg1"/>
              </a:solidFill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609600" y="1412776"/>
            <a:ext cx="8153400" cy="36259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4D92A-CEDD-4DB5-B684-95FE2C1B0F4E}"/>
              </a:ext>
            </a:extLst>
          </p:cNvPr>
          <p:cNvSpPr txBox="1"/>
          <p:nvPr/>
        </p:nvSpPr>
        <p:spPr>
          <a:xfrm>
            <a:off x="861849" y="2474972"/>
            <a:ext cx="6479821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z="2000" spc="-1" dirty="0">
                <a:solidFill>
                  <a:srgbClr val="000000"/>
                </a:solidFill>
                <a:latin typeface="Arial"/>
                <a:ea typeface="DejaVu Sans"/>
              </a:rPr>
              <a:t>Hazırlayan: Buğrahan Dutucu</a:t>
            </a: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2000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z="2000" spc="-1" dirty="0">
                <a:solidFill>
                  <a:srgbClr val="000000"/>
                </a:solidFill>
                <a:latin typeface="Arial"/>
                <a:ea typeface="DejaVu Sans"/>
              </a:rPr>
              <a:t>Sorumlu Mühendis: Merve Nur Bulut</a:t>
            </a: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2000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z="2000" spc="-1" dirty="0">
                <a:solidFill>
                  <a:srgbClr val="000000"/>
                </a:solidFill>
                <a:latin typeface="Arial"/>
                <a:ea typeface="DejaVu Sans"/>
              </a:rPr>
              <a:t>Staj Süresi: 07.07.2025 – 25.08.2025 (30 iş günü)</a:t>
            </a: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2000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z="2000" spc="-1" dirty="0">
                <a:solidFill>
                  <a:srgbClr val="000000"/>
                </a:solidFill>
                <a:latin typeface="Arial"/>
                <a:ea typeface="DejaVu Sans"/>
              </a:rPr>
              <a:t>Staj Birimi: SST Hava ve Füze Savunma Komuta Kontrol Yazılım Tasarım Müdürlüğü</a:t>
            </a:r>
            <a:endParaRPr lang="en-US" sz="2000" spc="-1" dirty="0">
              <a:latin typeface="Arial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9736096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78BD8-CC09-4B28-B3D4-21365AC9D3E2}"/>
              </a:ext>
            </a:extLst>
          </p:cNvPr>
          <p:cNvSpPr txBox="1"/>
          <p:nvPr/>
        </p:nvSpPr>
        <p:spPr>
          <a:xfrm>
            <a:off x="167780" y="2404360"/>
            <a:ext cx="4983061" cy="2049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Marmara Üniversitesi Mühendislik Fakültesi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Bilgisayar Mühendisliği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3. Sınıf</a:t>
            </a:r>
          </a:p>
        </p:txBody>
      </p:sp>
      <p:pic>
        <p:nvPicPr>
          <p:cNvPr id="7" name="Picture 6" descr="A large building with many windows&#10;&#10;AI-generated content may be incorrect.">
            <a:extLst>
              <a:ext uri="{FF2B5EF4-FFF2-40B4-BE49-F238E27FC236}">
                <a16:creationId xmlns:a16="http://schemas.microsoft.com/office/drawing/2014/main" id="{8DE9D418-DDD9-3810-5D86-9D64AC1FF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17" y="2372195"/>
            <a:ext cx="3763903" cy="21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3038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58AF3-07F6-4595-817C-2FA2F13E79B2}"/>
              </a:ext>
            </a:extLst>
          </p:cNvPr>
          <p:cNvSpPr txBox="1"/>
          <p:nvPr/>
        </p:nvSpPr>
        <p:spPr>
          <a:xfrm>
            <a:off x="562062" y="1300294"/>
            <a:ext cx="76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İçindekiler (Table of Contents)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99797-F41C-4B27-A629-4FBC64FDA25D}"/>
              </a:ext>
            </a:extLst>
          </p:cNvPr>
          <p:cNvSpPr txBox="1"/>
          <p:nvPr/>
        </p:nvSpPr>
        <p:spPr>
          <a:xfrm>
            <a:off x="562062" y="2115465"/>
            <a:ext cx="7969542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Staj Dönemi Özeti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Proje Tanımı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Proje Yapısı ve Kullanılan Teknolojiler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Kısa Demo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Kazanımlar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Soru-Cevap</a:t>
            </a:r>
          </a:p>
        </p:txBody>
      </p:sp>
    </p:spTree>
    <p:extLst>
      <p:ext uri="{BB962C8B-B14F-4D97-AF65-F5344CB8AC3E}">
        <p14:creationId xmlns:p14="http://schemas.microsoft.com/office/powerpoint/2010/main" val="3908474239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62F40-7AF7-94AF-CFD8-D8492CC410E0}"/>
              </a:ext>
            </a:extLst>
          </p:cNvPr>
          <p:cNvSpPr txBox="1"/>
          <p:nvPr/>
        </p:nvSpPr>
        <p:spPr>
          <a:xfrm>
            <a:off x="914400" y="2123089"/>
            <a:ext cx="69368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1. Hafta:  Kayıt, İş Sağlığı ve Güvenliği, Oryantasyon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2: Hafta: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3: Hafta: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4: Hafta: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5: Hafta: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6: Hafta: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17199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894E8-104A-BE4D-2408-E3CECAD5D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2B227-2641-6A2C-EFEA-8B5F902A9009}"/>
              </a:ext>
            </a:extLst>
          </p:cNvPr>
          <p:cNvSpPr txBox="1"/>
          <p:nvPr/>
        </p:nvSpPr>
        <p:spPr>
          <a:xfrm>
            <a:off x="286871" y="51098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Staj Projesi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11637-4297-3F19-1905-22B6C8BAD398}"/>
              </a:ext>
            </a:extLst>
          </p:cNvPr>
          <p:cNvSpPr txBox="1"/>
          <p:nvPr/>
        </p:nvSpPr>
        <p:spPr>
          <a:xfrm>
            <a:off x="3510090" y="3429000"/>
            <a:ext cx="2123819" cy="91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rgbClr val="C00000"/>
                </a:solidFill>
              </a:rPr>
              <a:t>Problem Tanımı</a:t>
            </a:r>
          </a:p>
          <a:p>
            <a:pPr>
              <a:lnSpc>
                <a:spcPct val="150000"/>
              </a:lnSpc>
            </a:pPr>
            <a:endParaRPr lang="tr-T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1126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875A95-98B9-28BE-9376-1AC13CFC1509}"/>
              </a:ext>
            </a:extLst>
          </p:cNvPr>
          <p:cNvSpPr txBox="1"/>
          <p:nvPr/>
        </p:nvSpPr>
        <p:spPr>
          <a:xfrm>
            <a:off x="286871" y="51098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Staj Projesi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9BC26-5E4E-6427-72FB-B5C3937AD739}"/>
              </a:ext>
            </a:extLst>
          </p:cNvPr>
          <p:cNvSpPr txBox="1"/>
          <p:nvPr/>
        </p:nvSpPr>
        <p:spPr>
          <a:xfrm>
            <a:off x="286871" y="1090313"/>
            <a:ext cx="8355106" cy="3826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rgbClr val="C00000"/>
                </a:solidFill>
              </a:rPr>
              <a:t>Problem Tanımı</a:t>
            </a:r>
          </a:p>
          <a:p>
            <a:pPr>
              <a:lnSpc>
                <a:spcPct val="150000"/>
              </a:lnSpc>
            </a:pPr>
            <a:endParaRPr lang="tr-TR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Mikroservislerde Kafka tabanlı iletişim büyüdükçe, “kim hangi topic’e yazıyor, kim hangi topic’i dinliyor?” sorusunun cevabı giderek bulanıklaşıyor.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Dokümantasyon eksik veya güncel olamayabiliyor, tasarımda var olan akışlar ile çalışan akışlar birbirinden sapabiliyor.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Etki analizi zor: Bir topic’in şemasını değiştirdiğimizde kimlerin etkileneceğini hızlıca göremiyoruz.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Onboarding ve operasyon yavaşlıyor.</a:t>
            </a:r>
          </a:p>
        </p:txBody>
      </p:sp>
      <p:pic>
        <p:nvPicPr>
          <p:cNvPr id="11" name="Picture 10" descr="A diagram of a business&#10;&#10;AI-generated content may be incorrect.">
            <a:extLst>
              <a:ext uri="{FF2B5EF4-FFF2-40B4-BE49-F238E27FC236}">
                <a16:creationId xmlns:a16="http://schemas.microsoft.com/office/drawing/2014/main" id="{99BAC3B9-57FB-1F13-121B-C093E4488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11" y="4658904"/>
            <a:ext cx="4416189" cy="19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9491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317AF-45CA-6236-262F-6C1691A10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EB8DE-9170-4134-E9BB-391268C535EA}"/>
              </a:ext>
            </a:extLst>
          </p:cNvPr>
          <p:cNvSpPr txBox="1"/>
          <p:nvPr/>
        </p:nvSpPr>
        <p:spPr>
          <a:xfrm>
            <a:off x="286871" y="51098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Staj Projesi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4CC91-BE0D-315F-28E4-280DB4175F59}"/>
              </a:ext>
            </a:extLst>
          </p:cNvPr>
          <p:cNvSpPr txBox="1"/>
          <p:nvPr/>
        </p:nvSpPr>
        <p:spPr>
          <a:xfrm>
            <a:off x="394446" y="1078397"/>
            <a:ext cx="8355106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rgbClr val="C00000"/>
                </a:solidFill>
              </a:rPr>
              <a:t>Yaklaşım — Büyük Resim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05184-0E59-CE6D-FC20-6728C6EBC7BD}"/>
              </a:ext>
            </a:extLst>
          </p:cNvPr>
          <p:cNvSpPr txBox="1"/>
          <p:nvPr/>
        </p:nvSpPr>
        <p:spPr>
          <a:xfrm>
            <a:off x="394446" y="2399777"/>
            <a:ext cx="69484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 </a:t>
            </a:r>
            <a:r>
              <a:rPr lang="en-US" dirty="0" err="1"/>
              <a:t>karmaşayı</a:t>
            </a:r>
            <a:r>
              <a:rPr lang="en-US" dirty="0"/>
              <a:t> </a:t>
            </a:r>
            <a:r>
              <a:rPr lang="en-US" dirty="0" err="1"/>
              <a:t>düzene</a:t>
            </a:r>
            <a:r>
              <a:rPr lang="en-US" dirty="0"/>
              <a:t> </a:t>
            </a:r>
            <a:r>
              <a:rPr lang="en-US" dirty="0" err="1"/>
              <a:t>sokmak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tr-TR" dirty="0"/>
              <a:t> </a:t>
            </a:r>
            <a:r>
              <a:rPr lang="en-US" b="1" dirty="0" err="1"/>
              <a:t>servis</a:t>
            </a:r>
            <a:r>
              <a:rPr lang="en-US" b="1" dirty="0"/>
              <a:t> → topic → </a:t>
            </a:r>
            <a:r>
              <a:rPr lang="en-US" b="1" dirty="0" err="1"/>
              <a:t>servis</a:t>
            </a:r>
            <a:r>
              <a:rPr lang="tr-TR" b="1" dirty="0"/>
              <a:t> </a:t>
            </a:r>
            <a:r>
              <a:rPr lang="en-US" dirty="0" err="1"/>
              <a:t>akışını</a:t>
            </a:r>
            <a:r>
              <a:rPr lang="en-US" dirty="0"/>
              <a:t> </a:t>
            </a:r>
            <a:r>
              <a:rPr lang="en-US" dirty="0" err="1"/>
              <a:t>görselleştirmek</a:t>
            </a:r>
            <a:r>
              <a:rPr lang="en-US" dirty="0"/>
              <a:t>, </a:t>
            </a:r>
            <a:r>
              <a:rPr lang="tr-TR" dirty="0"/>
              <a:t>bahsedilen </a:t>
            </a:r>
            <a:r>
              <a:rPr lang="en-US" dirty="0" err="1"/>
              <a:t>sorunlar</a:t>
            </a:r>
            <a:r>
              <a:rPr lang="tr-TR" dirty="0"/>
              <a:t>a yönelik yaklaşımı</a:t>
            </a:r>
            <a:r>
              <a:rPr lang="en-US" dirty="0"/>
              <a:t> </a:t>
            </a:r>
            <a:r>
              <a:rPr lang="en-US" dirty="0" err="1"/>
              <a:t>basitleştirmek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kritik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oynayabilir</a:t>
            </a:r>
            <a:r>
              <a:rPr lang="en-US" dirty="0"/>
              <a:t>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mikroservislerin</a:t>
            </a:r>
            <a:r>
              <a:rPr lang="en-US" dirty="0"/>
              <a:t> hangi </a:t>
            </a:r>
            <a:r>
              <a:rPr lang="en-US" dirty="0" err="1"/>
              <a:t>topiclerle</a:t>
            </a:r>
            <a:r>
              <a:rPr lang="en-US" dirty="0"/>
              <a:t> </a:t>
            </a:r>
            <a:r>
              <a:rPr lang="en-US" dirty="0" err="1"/>
              <a:t>konuştuğunu</a:t>
            </a:r>
            <a:r>
              <a:rPr lang="en-US" dirty="0"/>
              <a:t>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çıkarmamız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Peki bunu nasıl analiz edebiliriz?</a:t>
            </a:r>
          </a:p>
        </p:txBody>
      </p:sp>
    </p:spTree>
    <p:extLst>
      <p:ext uri="{BB962C8B-B14F-4D97-AF65-F5344CB8AC3E}">
        <p14:creationId xmlns:p14="http://schemas.microsoft.com/office/powerpoint/2010/main" val="1590013711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B3B40-98A5-FBBC-13FA-AB918E7C2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4FBAE-A0D2-B138-6AAD-8681020E2412}"/>
              </a:ext>
            </a:extLst>
          </p:cNvPr>
          <p:cNvSpPr txBox="1"/>
          <p:nvPr/>
        </p:nvSpPr>
        <p:spPr>
          <a:xfrm>
            <a:off x="286871" y="51098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Staj Projesi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014E7-7986-13F6-EF4C-C54FD5B844E9}"/>
              </a:ext>
            </a:extLst>
          </p:cNvPr>
          <p:cNvSpPr txBox="1"/>
          <p:nvPr/>
        </p:nvSpPr>
        <p:spPr>
          <a:xfrm>
            <a:off x="286871" y="1125830"/>
            <a:ext cx="8355106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rgbClr val="C00000"/>
                </a:solidFill>
              </a:rPr>
              <a:t>Kafka Topiclerini Analiz Etme Yöntemleri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EF56A-CDF9-5E3C-0DBD-1F6D68B78381}"/>
              </a:ext>
            </a:extLst>
          </p:cNvPr>
          <p:cNvSpPr txBox="1"/>
          <p:nvPr/>
        </p:nvSpPr>
        <p:spPr>
          <a:xfrm>
            <a:off x="394445" y="2081438"/>
            <a:ext cx="6948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Distributed Tracing </a:t>
            </a:r>
            <a:r>
              <a:rPr lang="tr-TR" b="1" dirty="0"/>
              <a:t>(OpenTelemetry/Jaeger)</a:t>
            </a:r>
          </a:p>
          <a:p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</a:t>
            </a:r>
            <a:r>
              <a:rPr lang="tr-TR" dirty="0"/>
              <a:t>leri gösterir</a:t>
            </a:r>
            <a:r>
              <a:rPr lang="en-US" dirty="0"/>
              <a:t>: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sistemde</a:t>
            </a:r>
            <a:r>
              <a:rPr lang="en-US" dirty="0"/>
              <a:t> </a:t>
            </a:r>
            <a:r>
              <a:rPr lang="en-US" dirty="0" err="1"/>
              <a:t>gözlenen</a:t>
            </a:r>
            <a:r>
              <a:rPr lang="en-US" dirty="0"/>
              <a:t> </a:t>
            </a:r>
            <a:r>
              <a:rPr lang="tr-TR" dirty="0"/>
              <a:t>publish</a:t>
            </a:r>
            <a:r>
              <a:rPr lang="en-US" dirty="0"/>
              <a:t>/</a:t>
            </a:r>
            <a:r>
              <a:rPr lang="tr-TR" dirty="0"/>
              <a:t>subscribe </a:t>
            </a:r>
            <a:r>
              <a:rPr lang="en-US" dirty="0" err="1"/>
              <a:t>işlemlerinin</a:t>
            </a:r>
            <a:r>
              <a:rPr lang="en-US" dirty="0"/>
              <a:t> </a:t>
            </a:r>
            <a:r>
              <a:rPr lang="en-US" dirty="0" err="1"/>
              <a:t>izlerini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tr-T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Neleri göstermez: </a:t>
            </a:r>
            <a:r>
              <a:rPr lang="en-US" b="1" dirty="0" err="1"/>
              <a:t>Eksiksiz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envanter</a:t>
            </a:r>
            <a:r>
              <a:rPr lang="en-US" b="1" dirty="0"/>
              <a:t> </a:t>
            </a:r>
            <a:r>
              <a:rPr lang="en-US" b="1" dirty="0" err="1"/>
              <a:t>vermez</a:t>
            </a:r>
            <a:r>
              <a:rPr lang="en-US" b="1" dirty="0"/>
              <a:t>. </a:t>
            </a:r>
            <a:r>
              <a:rPr lang="en-US" dirty="0" err="1"/>
              <a:t>Enstrümantasyon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servisler</a:t>
            </a:r>
            <a:r>
              <a:rPr lang="en-US" dirty="0"/>
              <a:t> </a:t>
            </a:r>
            <a:r>
              <a:rPr lang="en-US" dirty="0" err="1"/>
              <a:t>görünmez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859AB-E062-31AC-954C-170CDEA2E85E}"/>
              </a:ext>
            </a:extLst>
          </p:cNvPr>
          <p:cNvSpPr txBox="1"/>
          <p:nvPr/>
        </p:nvSpPr>
        <p:spPr>
          <a:xfrm>
            <a:off x="394445" y="4205485"/>
            <a:ext cx="6948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Statik </a:t>
            </a:r>
            <a:r>
              <a:rPr lang="en-US" b="1" dirty="0" err="1"/>
              <a:t>Kod</a:t>
            </a:r>
            <a:r>
              <a:rPr lang="en-US" b="1" dirty="0"/>
              <a:t> </a:t>
            </a:r>
            <a:r>
              <a:rPr lang="en-US" b="1" dirty="0" err="1"/>
              <a:t>Analizi</a:t>
            </a:r>
            <a:r>
              <a:rPr lang="tr-TR" b="1" dirty="0"/>
              <a:t> (Swagger/YAML dosyalarından)</a:t>
            </a:r>
          </a:p>
          <a:p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 </a:t>
            </a:r>
            <a:r>
              <a:rPr lang="en-US" dirty="0" err="1"/>
              <a:t>gösterir</a:t>
            </a:r>
            <a:r>
              <a:rPr lang="en-US" dirty="0"/>
              <a:t>: </a:t>
            </a:r>
            <a:r>
              <a:rPr lang="en-US" dirty="0" err="1"/>
              <a:t>Tasarlanan</a:t>
            </a:r>
            <a:r>
              <a:rPr lang="en-US" dirty="0"/>
              <a:t> </a:t>
            </a:r>
            <a:r>
              <a:rPr lang="en-US" dirty="0" err="1"/>
              <a:t>ilişkiler</a:t>
            </a:r>
            <a:r>
              <a:rPr lang="en-US" dirty="0"/>
              <a:t>. </a:t>
            </a:r>
            <a:r>
              <a:rPr lang="en-US" dirty="0" err="1"/>
              <a:t>Repo’daki</a:t>
            </a:r>
            <a:r>
              <a:rPr lang="en-US" dirty="0"/>
              <a:t> YAML/config </a:t>
            </a:r>
            <a:r>
              <a:rPr lang="en-US" dirty="0" err="1"/>
              <a:t>dosyalarından</a:t>
            </a:r>
            <a:r>
              <a:rPr lang="en-US" dirty="0"/>
              <a:t> “</a:t>
            </a:r>
            <a:r>
              <a:rPr lang="en-US" dirty="0" err="1"/>
              <a:t>kim</a:t>
            </a:r>
            <a:r>
              <a:rPr lang="en-US" dirty="0"/>
              <a:t> hangi </a:t>
            </a:r>
            <a:r>
              <a:rPr lang="en-US" dirty="0" err="1"/>
              <a:t>topic’lere</a:t>
            </a:r>
            <a:r>
              <a:rPr lang="en-US" dirty="0"/>
              <a:t> </a:t>
            </a:r>
            <a:r>
              <a:rPr lang="en-US" dirty="0" err="1"/>
              <a:t>üretir</a:t>
            </a:r>
            <a:r>
              <a:rPr lang="en-US" dirty="0"/>
              <a:t>/</a:t>
            </a:r>
            <a:r>
              <a:rPr lang="en-US" dirty="0" err="1"/>
              <a:t>tüketir</a:t>
            </a:r>
            <a:r>
              <a:rPr lang="en-US" dirty="0"/>
              <a:t>?” </a:t>
            </a:r>
            <a:r>
              <a:rPr lang="en-US" dirty="0" err="1"/>
              <a:t>bilgisini</a:t>
            </a:r>
            <a:r>
              <a:rPr lang="en-US" dirty="0"/>
              <a:t> </a:t>
            </a:r>
            <a:r>
              <a:rPr lang="en-US" dirty="0" err="1"/>
              <a:t>çıkarır</a:t>
            </a:r>
            <a:r>
              <a:rPr lang="en-US" dirty="0"/>
              <a:t>; </a:t>
            </a:r>
            <a:r>
              <a:rPr lang="tr-TR" b="1" dirty="0"/>
              <a:t>t</a:t>
            </a:r>
            <a:r>
              <a:rPr lang="en-US" b="1" dirty="0" err="1"/>
              <a:t>asarım</a:t>
            </a:r>
            <a:r>
              <a:rPr lang="en-US" b="1" dirty="0"/>
              <a:t> </a:t>
            </a:r>
            <a:r>
              <a:rPr lang="en-US" b="1" dirty="0" err="1"/>
              <a:t>niyetini</a:t>
            </a:r>
            <a:r>
              <a:rPr lang="en-US" b="1" dirty="0"/>
              <a:t> </a:t>
            </a:r>
            <a:r>
              <a:rPr lang="en-US" b="1" dirty="0" err="1"/>
              <a:t>görünür</a:t>
            </a:r>
            <a:r>
              <a:rPr lang="en-US" b="1" dirty="0"/>
              <a:t> </a:t>
            </a:r>
            <a:r>
              <a:rPr lang="en-US" b="1" dirty="0" err="1"/>
              <a:t>kılar</a:t>
            </a:r>
            <a:r>
              <a:rPr lang="en-US" b="1" dirty="0"/>
              <a:t>.</a:t>
            </a:r>
            <a:endParaRPr lang="tr-TR" b="1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889773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2_Office Theme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048bf54-aa83-4439-b641-98df509ced0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BE01AE1E5DBC243947741F177CBEA9E" ma:contentTypeVersion="6" ma:contentTypeDescription="Yeni belge oluşturun." ma:contentTypeScope="" ma:versionID="38f4fc015044c55c612cf29323aa2f33">
  <xsd:schema xmlns:xsd="http://www.w3.org/2001/XMLSchema" xmlns:xs="http://www.w3.org/2001/XMLSchema" xmlns:p="http://schemas.microsoft.com/office/2006/metadata/properties" xmlns:ns3="f048bf54-aa83-4439-b641-98df509ced0a" targetNamespace="http://schemas.microsoft.com/office/2006/metadata/properties" ma:root="true" ma:fieldsID="60a0bdd79bb6ee7b0b1ef52ee94f0c1f" ns3:_="">
    <xsd:import namespace="f048bf54-aa83-4439-b641-98df509ced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8bf54-aa83-4439-b641-98df509c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9E674A-4883-4338-9B0C-081EEE383D92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  <ds:schemaRef ds:uri="f048bf54-aa83-4439-b641-98df509ced0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A3AC79A-8B1C-4BE4-9709-1C5B10B3B3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8BF03-C974-4C7C-817E-45E868855F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48bf54-aa83-4439-b641-98df509c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46415e10-7270-4148-bc02-4fac48fe7ef2}" enabled="0" method="" siteId="{46415e10-7270-4148-bc02-4fac48fe7ef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16367</TotalTime>
  <Words>964</Words>
  <Application>Microsoft Office PowerPoint</Application>
  <PresentationFormat>On-screen Show (4:3)</PresentationFormat>
  <Paragraphs>104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Aselsan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keywords>Gizlilik Derecesini Seçiniz</cp:keywords>
  <cp:lastModifiedBy>hakim</cp:lastModifiedBy>
  <cp:revision>4</cp:revision>
  <dcterms:created xsi:type="dcterms:W3CDTF">2008-06-02T07:33:33Z</dcterms:created>
  <dcterms:modified xsi:type="dcterms:W3CDTF">2025-08-14T12:42:31Z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0x0101005BE01AE1E5DBC243947741F177CBEA9E</vt:lpwstr>
  </property>
  <property fmtid="{D5CDD505-2E9C-101B-9397-08002B2CF9AE}" pid="3" name="_dlc_DocIdItemGuid">
    <vt:lpwstr>aa78b9a9-58a6-42b0-a5e4-2835db24cc45</vt:lpwstr>
  </property>
  <property fmtid="{D5CDD505-2E9C-101B-9397-08002B2CF9AE}" pid="4" name="TitusGUID">
    <vt:lpwstr>37b2c556-5f71-4e84-8239-079d0560e5d9</vt:lpwstr>
  </property>
  <property fmtid="{D5CDD505-2E9C-101B-9397-08002B2CF9AE}" pid="5" name="LANGUAGE">
    <vt:lpwstr>TR</vt:lpwstr>
  </property>
  <property fmtid="{D5CDD505-2E9C-101B-9397-08002B2CF9AE}" pid="6" name="CATEGORY">
    <vt:lpwstr>CT1</vt:lpwstr>
  </property>
  <property fmtid="{D5CDD505-2E9C-101B-9397-08002B2CF9AE}" pid="7" name="MILLICLASSIFICATION">
    <vt:lpwstr>AHc2n3B9s</vt:lpwstr>
  </property>
  <property fmtid="{D5CDD505-2E9C-101B-9397-08002B2CF9AE}" pid="8" name="KVKK">
    <vt:lpwstr>A65veE7AK</vt:lpwstr>
  </property>
  <property fmtid="{D5CDD505-2E9C-101B-9397-08002B2CF9AE}" pid="9" name="LABELING">
    <vt:lpwstr/>
  </property>
</Properties>
</file>