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65" r:id="rId4"/>
    <p:sldId id="267" r:id="rId5"/>
    <p:sldId id="258" r:id="rId6"/>
    <p:sldId id="259" r:id="rId7"/>
    <p:sldId id="260" r:id="rId8"/>
    <p:sldId id="261" r:id="rId9"/>
    <p:sldId id="262" r:id="rId10"/>
    <p:sldId id="264" r:id="rId11"/>
    <p:sldId id="263"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t>12/16/2024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80643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D24A4-5FEC-4062-8995-EB21925B3B40}" type="datetime1">
              <a:rPr lang="en-US" smtClean="0"/>
              <a:t>12/16/2024</a:t>
            </a:fld>
            <a:endParaRPr lang="en-US" sz="1000" dirty="0"/>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41244118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8D24A4-5FEC-4062-8995-EB21925B3B40}" type="datetime1">
              <a:rPr lang="en-US" smtClean="0"/>
              <a:t>12/16/2024</a:t>
            </a:fld>
            <a:endParaRPr lang="en-US" sz="1000" dirty="0"/>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42887069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8D24A4-5FEC-4062-8995-EB21925B3B40}" type="datetime1">
              <a:rPr lang="en-US" smtClean="0"/>
              <a:t>12/16/2024</a:t>
            </a:fld>
            <a:endParaRPr lang="en-US" sz="1000" dirty="0"/>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22067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D24A4-5FEC-4062-8995-EB21925B3B40}" type="datetime1">
              <a:rPr lang="en-US" smtClean="0"/>
              <a:t>12/16/2024</a:t>
            </a:fld>
            <a:endParaRPr lang="en-US" sz="1000" dirty="0"/>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24108772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8D24A4-5FEC-4062-8995-EB21925B3B40}" type="datetime1">
              <a:rPr lang="en-US" smtClean="0"/>
              <a:t>12/16/2024</a:t>
            </a:fld>
            <a:endParaRPr lang="en-US" sz="1000" dirty="0"/>
          </a:p>
        </p:txBody>
      </p:sp>
      <p:sp>
        <p:nvSpPr>
          <p:cNvPr id="4"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27609435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8D24A4-5FEC-4062-8995-EB21925B3B40}" type="datetime1">
              <a:rPr lang="en-US" smtClean="0"/>
              <a:t>12/16/2024</a:t>
            </a:fld>
            <a:endParaRPr lang="en-US" sz="1000" dirty="0"/>
          </a:p>
        </p:txBody>
      </p:sp>
      <p:sp>
        <p:nvSpPr>
          <p:cNvPr id="4"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387244047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62538-DC4D-4667-96E5-B3278DDF8B12}" type="datetime1">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27779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80548-5C08-4BE3-B63E-F2BB63B0B00C}" type="datetime1">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947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7F49BE-398D-479A-8A7E-5DDBCA61EDCB}" type="datetime1">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52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9592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1AA87F-28D4-4BF0-B81F-877A89DFD5AC}" type="datetime1">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6325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A9F1F3-208B-49A3-B337-9C8ACEB3E0E1}" type="datetime1">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55565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7AF6CA6-7293-4AA2-A0E0-A3BF4416E786}" type="datetime1">
              <a:rPr lang="en-US" smtClean="0"/>
              <a:t>12/16/2024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3775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D87016-7BCD-46FB-8EE3-AB6C369108B4}" type="datetime1">
              <a:rPr lang="en-US" smtClean="0"/>
              <a:t>12/16/2024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37353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1547011-1FFC-4EF8-9A2E-53B4AD2ADBD4}" type="datetime1">
              <a:rPr lang="en-US" smtClean="0"/>
              <a:t>12/16/2024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26478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62EB47-45B4-4EF5-A743-B4885DD2F060}" type="datetime1">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7417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8D24A4-5FEC-4062-8995-EB21925B3B40}" type="datetime1">
              <a:rPr lang="en-US" smtClean="0"/>
              <a:t>12/16/2024</a:t>
            </a:fld>
            <a:endParaRPr lang="en-US" sz="1000"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sz="100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2576749284"/>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Blue and pink paint mixture">
            <a:extLst>
              <a:ext uri="{FF2B5EF4-FFF2-40B4-BE49-F238E27FC236}">
                <a16:creationId xmlns:a16="http://schemas.microsoft.com/office/drawing/2014/main" id="{0CF5F83D-96D0-BA14-A508-D42C08BC0A4C}"/>
              </a:ext>
            </a:extLst>
          </p:cNvPr>
          <p:cNvPicPr>
            <a:picLocks noChangeAspect="1"/>
          </p:cNvPicPr>
          <p:nvPr/>
        </p:nvPicPr>
        <p:blipFill>
          <a:blip r:embed="rId3">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FE9F957F-06FB-794B-370D-F84990A015CF}"/>
              </a:ext>
            </a:extLst>
          </p:cNvPr>
          <p:cNvSpPr>
            <a:spLocks noGrp="1"/>
          </p:cNvSpPr>
          <p:nvPr>
            <p:ph type="ctrTitle"/>
          </p:nvPr>
        </p:nvSpPr>
        <p:spPr>
          <a:xfrm>
            <a:off x="1154955" y="1447800"/>
            <a:ext cx="8825658" cy="3329581"/>
          </a:xfrm>
        </p:spPr>
        <p:txBody>
          <a:bodyPr>
            <a:normAutofit/>
          </a:bodyPr>
          <a:lstStyle/>
          <a:p>
            <a:r>
              <a:rPr lang="en-US" sz="6700"/>
              <a:t>CIS129 Final Project:</a:t>
            </a:r>
            <a:br>
              <a:rPr lang="en-US" sz="6700"/>
            </a:br>
            <a:r>
              <a:rPr lang="en-US" sz="6700"/>
              <a:t>The Weather Aggregator</a:t>
            </a:r>
          </a:p>
        </p:txBody>
      </p:sp>
      <p:sp>
        <p:nvSpPr>
          <p:cNvPr id="3" name="Subtitle 2">
            <a:extLst>
              <a:ext uri="{FF2B5EF4-FFF2-40B4-BE49-F238E27FC236}">
                <a16:creationId xmlns:a16="http://schemas.microsoft.com/office/drawing/2014/main" id="{C46A7579-7A9A-D8F1-9987-895EBE8168E4}"/>
              </a:ext>
            </a:extLst>
          </p:cNvPr>
          <p:cNvSpPr>
            <a:spLocks noGrp="1"/>
          </p:cNvSpPr>
          <p:nvPr>
            <p:ph type="subTitle" idx="1"/>
          </p:nvPr>
        </p:nvSpPr>
        <p:spPr>
          <a:xfrm>
            <a:off x="1154955" y="4777380"/>
            <a:ext cx="8825658" cy="861420"/>
          </a:xfrm>
        </p:spPr>
        <p:txBody>
          <a:bodyPr>
            <a:normAutofit/>
          </a:bodyPr>
          <a:lstStyle/>
          <a:p>
            <a:r>
              <a:rPr lang="en-US"/>
              <a:t>Branden Duval</a:t>
            </a:r>
          </a:p>
        </p:txBody>
      </p:sp>
      <p:sp>
        <p:nvSpPr>
          <p:cNvPr id="6" name="Rectangle 5">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6886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1FCBC-55A6-2854-6A24-F3951FE9F3E3}"/>
              </a:ext>
            </a:extLst>
          </p:cNvPr>
          <p:cNvSpPr>
            <a:spLocks noGrp="1"/>
          </p:cNvSpPr>
          <p:nvPr>
            <p:ph type="title"/>
          </p:nvPr>
        </p:nvSpPr>
        <p:spPr/>
        <p:txBody>
          <a:bodyPr/>
          <a:lstStyle/>
          <a:p>
            <a:r>
              <a:rPr lang="en-US" dirty="0"/>
              <a:t>User Facing Design</a:t>
            </a:r>
          </a:p>
        </p:txBody>
      </p:sp>
      <p:sp>
        <p:nvSpPr>
          <p:cNvPr id="3" name="Content Placeholder 2">
            <a:extLst>
              <a:ext uri="{FF2B5EF4-FFF2-40B4-BE49-F238E27FC236}">
                <a16:creationId xmlns:a16="http://schemas.microsoft.com/office/drawing/2014/main" id="{0808DE4E-8D79-8F02-E1FB-D1910AA87E96}"/>
              </a:ext>
            </a:extLst>
          </p:cNvPr>
          <p:cNvSpPr>
            <a:spLocks noGrp="1"/>
          </p:cNvSpPr>
          <p:nvPr>
            <p:ph idx="1"/>
          </p:nvPr>
        </p:nvSpPr>
        <p:spPr/>
        <p:txBody>
          <a:bodyPr/>
          <a:lstStyle/>
          <a:p>
            <a:pPr marL="0" indent="0">
              <a:buNone/>
            </a:pPr>
            <a:r>
              <a:rPr lang="en-US" dirty="0"/>
              <a:t>The UI doesn’t need to be anything too flashy. All that is essentially needed is:</a:t>
            </a:r>
          </a:p>
          <a:p>
            <a:r>
              <a:rPr lang="en-US" dirty="0"/>
              <a:t>The landing page</a:t>
            </a:r>
          </a:p>
          <a:p>
            <a:r>
              <a:rPr lang="en-US" dirty="0"/>
              <a:t>A description that informs the user of the programs intended use and function</a:t>
            </a:r>
          </a:p>
          <a:p>
            <a:r>
              <a:rPr lang="en-US" dirty="0"/>
              <a:t>A box that prompts the user for their information</a:t>
            </a:r>
          </a:p>
          <a:p>
            <a:r>
              <a:rPr lang="en-US" dirty="0"/>
              <a:t>If needed, a way for a user to change their zip code</a:t>
            </a:r>
          </a:p>
          <a:p>
            <a:r>
              <a:rPr lang="en-US" dirty="0"/>
              <a:t>A changelog and plans for future updates</a:t>
            </a:r>
          </a:p>
          <a:p>
            <a:r>
              <a:rPr lang="en-US" dirty="0"/>
              <a:t>Maybe a donation link, perhaps ads that bring revenue to upgrade the server if needed.</a:t>
            </a:r>
          </a:p>
        </p:txBody>
      </p:sp>
    </p:spTree>
    <p:extLst>
      <p:ext uri="{BB962C8B-B14F-4D97-AF65-F5344CB8AC3E}">
        <p14:creationId xmlns:p14="http://schemas.microsoft.com/office/powerpoint/2010/main" val="3944246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C0BC-3F41-D4A1-5077-EE6045B4AC3A}"/>
              </a:ext>
            </a:extLst>
          </p:cNvPr>
          <p:cNvSpPr>
            <a:spLocks noGrp="1"/>
          </p:cNvSpPr>
          <p:nvPr>
            <p:ph type="title"/>
          </p:nvPr>
        </p:nvSpPr>
        <p:spPr/>
        <p:txBody>
          <a:bodyPr/>
          <a:lstStyle/>
          <a:p>
            <a:r>
              <a:rPr lang="en-US" dirty="0"/>
              <a:t>The Culmination </a:t>
            </a:r>
          </a:p>
        </p:txBody>
      </p:sp>
      <p:sp>
        <p:nvSpPr>
          <p:cNvPr id="3" name="Content Placeholder 2">
            <a:extLst>
              <a:ext uri="{FF2B5EF4-FFF2-40B4-BE49-F238E27FC236}">
                <a16:creationId xmlns:a16="http://schemas.microsoft.com/office/drawing/2014/main" id="{BA9EC055-AD14-8B3E-B80E-EFA4A6DB12DC}"/>
              </a:ext>
            </a:extLst>
          </p:cNvPr>
          <p:cNvSpPr>
            <a:spLocks noGrp="1"/>
          </p:cNvSpPr>
          <p:nvPr>
            <p:ph idx="1"/>
          </p:nvPr>
        </p:nvSpPr>
        <p:spPr/>
        <p:txBody>
          <a:bodyPr/>
          <a:lstStyle/>
          <a:p>
            <a:pPr marL="0" indent="0">
              <a:buNone/>
            </a:pPr>
            <a:r>
              <a:rPr lang="en-US" dirty="0"/>
              <a:t>The program should include:</a:t>
            </a:r>
          </a:p>
          <a:p>
            <a:r>
              <a:rPr lang="en-US" dirty="0"/>
              <a:t>The imported websites and libraries</a:t>
            </a:r>
          </a:p>
          <a:p>
            <a:r>
              <a:rPr lang="en-US" dirty="0"/>
              <a:t>Inputs asking the user for both their phone number and zip code.</a:t>
            </a:r>
          </a:p>
          <a:p>
            <a:r>
              <a:rPr lang="en-US" dirty="0"/>
              <a:t>A function that writes and stores a CSV file containing key-value pairs of the unique phone number tied to the provided zip code</a:t>
            </a:r>
          </a:p>
          <a:p>
            <a:r>
              <a:rPr lang="en-US" dirty="0"/>
              <a:t>A function that reads the CSV file and pulls information from the weather websites using the zip code</a:t>
            </a:r>
          </a:p>
          <a:p>
            <a:r>
              <a:rPr lang="en-US" dirty="0"/>
              <a:t>Finally, the script that </a:t>
            </a:r>
            <a:r>
              <a:rPr lang="en-US" dirty="0" err="1"/>
              <a:t>StackOverFlow</a:t>
            </a:r>
            <a:r>
              <a:rPr lang="en-US" dirty="0"/>
              <a:t> user ‘</a:t>
            </a:r>
            <a:r>
              <a:rPr lang="en-US" dirty="0" err="1"/>
              <a:t>acamso</a:t>
            </a:r>
            <a:r>
              <a:rPr lang="en-US" dirty="0"/>
              <a:t>’ introduced that sends a text through a cell providers unique email handle to the user of the program</a:t>
            </a:r>
          </a:p>
        </p:txBody>
      </p:sp>
    </p:spTree>
    <p:extLst>
      <p:ext uri="{BB962C8B-B14F-4D97-AF65-F5344CB8AC3E}">
        <p14:creationId xmlns:p14="http://schemas.microsoft.com/office/powerpoint/2010/main" val="369767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A672-A44B-AF31-4A11-0B7AED246409}"/>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21DAF792-2148-8161-EF80-1FFBA9612AA3}"/>
              </a:ext>
            </a:extLst>
          </p:cNvPr>
          <p:cNvSpPr>
            <a:spLocks noGrp="1"/>
          </p:cNvSpPr>
          <p:nvPr>
            <p:ph idx="1"/>
          </p:nvPr>
        </p:nvSpPr>
        <p:spPr/>
        <p:txBody>
          <a:bodyPr/>
          <a:lstStyle/>
          <a:p>
            <a:r>
              <a:rPr lang="en-US" i="1" dirty="0">
                <a:effectLst/>
              </a:rPr>
              <a:t>Sending SMS texts in python without the need for a 3rd party API?</a:t>
            </a:r>
            <a:r>
              <a:rPr lang="en-US" dirty="0">
                <a:effectLst/>
              </a:rPr>
              <a:t>. Stack Overflow. (2020, July 19). https://stackoverflow.com/questions/62476801/sending-sms-texts-in-python-without-the-need-for-a-3rd-party-api </a:t>
            </a:r>
          </a:p>
          <a:p>
            <a:r>
              <a:rPr lang="en-US" dirty="0">
                <a:effectLst/>
              </a:rPr>
              <a:t>US Department of Commerce. (2018, November 27). </a:t>
            </a:r>
            <a:r>
              <a:rPr lang="en-US" i="1" dirty="0">
                <a:effectLst/>
              </a:rPr>
              <a:t>Wireless emergency alerts: Real stories</a:t>
            </a:r>
            <a:r>
              <a:rPr lang="en-US" dirty="0">
                <a:effectLst/>
              </a:rPr>
              <a:t>. National Weather Service. https://www.weather.gov/news/130313-wea-stories </a:t>
            </a:r>
          </a:p>
          <a:p>
            <a:r>
              <a:rPr lang="en-US" dirty="0">
                <a:effectLst/>
              </a:rPr>
              <a:t>US Department of Commerce. (2022, January 27). </a:t>
            </a:r>
            <a:r>
              <a:rPr lang="en-US" i="1" dirty="0">
                <a:effectLst/>
              </a:rPr>
              <a:t>Weather warnings on the go!</a:t>
            </a:r>
            <a:r>
              <a:rPr lang="en-US" dirty="0">
                <a:effectLst/>
              </a:rPr>
              <a:t>. National Weather Service. https://www.weather.gov/wrn/wea </a:t>
            </a:r>
          </a:p>
          <a:p>
            <a:endParaRPr lang="en-US" dirty="0">
              <a:effectLst/>
            </a:endParaRPr>
          </a:p>
          <a:p>
            <a:endParaRPr lang="en-US" dirty="0">
              <a:effectLst/>
            </a:endParaRPr>
          </a:p>
        </p:txBody>
      </p:sp>
    </p:spTree>
    <p:extLst>
      <p:ext uri="{BB962C8B-B14F-4D97-AF65-F5344CB8AC3E}">
        <p14:creationId xmlns:p14="http://schemas.microsoft.com/office/powerpoint/2010/main" val="336023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8BA7-3CD6-226E-046D-4A81B846C3C6}"/>
              </a:ext>
            </a:extLst>
          </p:cNvPr>
          <p:cNvSpPr>
            <a:spLocks noGrp="1"/>
          </p:cNvSpPr>
          <p:nvPr>
            <p:ph type="title"/>
          </p:nvPr>
        </p:nvSpPr>
        <p:spPr/>
        <p:txBody>
          <a:bodyPr/>
          <a:lstStyle/>
          <a:p>
            <a:r>
              <a:rPr lang="en-US"/>
              <a:t>The Weather Aggregator Part 1</a:t>
            </a:r>
            <a:endParaRPr lang="en-US" dirty="0"/>
          </a:p>
        </p:txBody>
      </p:sp>
      <p:sp>
        <p:nvSpPr>
          <p:cNvPr id="3" name="Content Placeholder 2">
            <a:extLst>
              <a:ext uri="{FF2B5EF4-FFF2-40B4-BE49-F238E27FC236}">
                <a16:creationId xmlns:a16="http://schemas.microsoft.com/office/drawing/2014/main" id="{80CF6897-A85E-3C33-695B-C0813A1F9801}"/>
              </a:ext>
            </a:extLst>
          </p:cNvPr>
          <p:cNvSpPr>
            <a:spLocks noGrp="1"/>
          </p:cNvSpPr>
          <p:nvPr>
            <p:ph idx="1"/>
          </p:nvPr>
        </p:nvSpPr>
        <p:spPr/>
        <p:txBody>
          <a:bodyPr/>
          <a:lstStyle/>
          <a:p>
            <a:r>
              <a:rPr lang="en-US" dirty="0"/>
              <a:t>While researching this project, I was only able to find two other weather aggregators on Google. One titled “Forecast Advisor” and the other called “</a:t>
            </a:r>
            <a:r>
              <a:rPr lang="en-US" dirty="0" err="1"/>
              <a:t>OpenWeatherMap</a:t>
            </a:r>
            <a:r>
              <a:rPr lang="en-US" dirty="0"/>
              <a:t>.” Both aggregators themselves work perfectly fine, but neither give the user an option to receive text alerts regarding weather events either for free, or at all. </a:t>
            </a:r>
          </a:p>
          <a:p>
            <a:r>
              <a:rPr lang="en-US" dirty="0"/>
              <a:t>I have chosen to focus this project on creating my own weather aggregator, one that doesn’t require a user to enter any information besides a phone number and zip code. It is also my belief that these types of software should be both free and reliable, and the easiest way to ensure that is to make sure that I, as the developer, don’t spend too much money while also giving out the alerts as they come in and not when they all agree on an emergency. </a:t>
            </a:r>
          </a:p>
        </p:txBody>
      </p:sp>
    </p:spTree>
    <p:extLst>
      <p:ext uri="{BB962C8B-B14F-4D97-AF65-F5344CB8AC3E}">
        <p14:creationId xmlns:p14="http://schemas.microsoft.com/office/powerpoint/2010/main" val="2529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BF1C-7415-2BFC-4D98-D89748620381}"/>
              </a:ext>
            </a:extLst>
          </p:cNvPr>
          <p:cNvSpPr>
            <a:spLocks noGrp="1"/>
          </p:cNvSpPr>
          <p:nvPr>
            <p:ph type="title"/>
          </p:nvPr>
        </p:nvSpPr>
        <p:spPr/>
        <p:txBody>
          <a:bodyPr/>
          <a:lstStyle/>
          <a:p>
            <a:r>
              <a:rPr lang="en-US" dirty="0"/>
              <a:t>Existing Solutions</a:t>
            </a:r>
          </a:p>
        </p:txBody>
      </p:sp>
      <p:sp>
        <p:nvSpPr>
          <p:cNvPr id="3" name="Content Placeholder 2">
            <a:extLst>
              <a:ext uri="{FF2B5EF4-FFF2-40B4-BE49-F238E27FC236}">
                <a16:creationId xmlns:a16="http://schemas.microsoft.com/office/drawing/2014/main" id="{57D099B0-AC37-B9CA-9B37-5F9BEFE5050D}"/>
              </a:ext>
            </a:extLst>
          </p:cNvPr>
          <p:cNvSpPr>
            <a:spLocks noGrp="1"/>
          </p:cNvSpPr>
          <p:nvPr>
            <p:ph idx="1"/>
          </p:nvPr>
        </p:nvSpPr>
        <p:spPr/>
        <p:txBody>
          <a:bodyPr/>
          <a:lstStyle/>
          <a:p>
            <a:pPr marL="0" indent="0">
              <a:buNone/>
            </a:pPr>
            <a:r>
              <a:rPr lang="en-US" dirty="0"/>
              <a:t>As stated in the slide before, there are two other easily findable weather aggregators.</a:t>
            </a:r>
          </a:p>
          <a:p>
            <a:r>
              <a:rPr lang="en-US" dirty="0"/>
              <a:t>In my opinion, the best designed of the two is Forecast Advisor. It only asks the user for their zip code and then shows the user what the weather is like in that area. It also shows a breakdown of where they acquired their data from and which are the most accurate. The downside is that I could not find a way to set this up for text alerts, and that is what I am mostly looking for.</a:t>
            </a:r>
          </a:p>
          <a:p>
            <a:r>
              <a:rPr lang="en-US" dirty="0"/>
              <a:t>The other is </a:t>
            </a:r>
            <a:r>
              <a:rPr lang="en-US" dirty="0" err="1"/>
              <a:t>OpenWeatherMap</a:t>
            </a:r>
            <a:r>
              <a:rPr lang="en-US" dirty="0"/>
              <a:t>. After entering your zip code, the website shows you the data that they had gathered. The data for the most part seems accurate, the downside here is that to receive alerts, you must subscribe to their service. </a:t>
            </a:r>
          </a:p>
        </p:txBody>
      </p:sp>
    </p:spTree>
    <p:extLst>
      <p:ext uri="{BB962C8B-B14F-4D97-AF65-F5344CB8AC3E}">
        <p14:creationId xmlns:p14="http://schemas.microsoft.com/office/powerpoint/2010/main" val="78400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4C2D-9BEC-797B-60F3-3DEB3DE34A94}"/>
              </a:ext>
            </a:extLst>
          </p:cNvPr>
          <p:cNvSpPr>
            <a:spLocks noGrp="1"/>
          </p:cNvSpPr>
          <p:nvPr>
            <p:ph type="title"/>
          </p:nvPr>
        </p:nvSpPr>
        <p:spPr/>
        <p:txBody>
          <a:bodyPr/>
          <a:lstStyle/>
          <a:p>
            <a:r>
              <a:rPr lang="en-US" dirty="0"/>
              <a:t>Why is it Important?</a:t>
            </a:r>
          </a:p>
        </p:txBody>
      </p:sp>
      <p:sp>
        <p:nvSpPr>
          <p:cNvPr id="3" name="Content Placeholder 2">
            <a:extLst>
              <a:ext uri="{FF2B5EF4-FFF2-40B4-BE49-F238E27FC236}">
                <a16:creationId xmlns:a16="http://schemas.microsoft.com/office/drawing/2014/main" id="{72E51D79-5685-6671-EAAE-B4148FB113A6}"/>
              </a:ext>
            </a:extLst>
          </p:cNvPr>
          <p:cNvSpPr>
            <a:spLocks noGrp="1"/>
          </p:cNvSpPr>
          <p:nvPr>
            <p:ph idx="1"/>
          </p:nvPr>
        </p:nvSpPr>
        <p:spPr/>
        <p:txBody>
          <a:bodyPr>
            <a:normAutofit lnSpcReduction="10000"/>
          </a:bodyPr>
          <a:lstStyle/>
          <a:p>
            <a:pPr marL="0" indent="0">
              <a:buNone/>
            </a:pPr>
            <a:r>
              <a:rPr lang="en-US" dirty="0"/>
              <a:t>The NWS website has pages dedicated to the success stories related to weather alerts.</a:t>
            </a:r>
          </a:p>
          <a:p>
            <a:r>
              <a:rPr lang="en-US" dirty="0"/>
              <a:t>The page details how lives have been saved thanks to their phones going off alerting them of inclement weather.</a:t>
            </a:r>
          </a:p>
          <a:p>
            <a:r>
              <a:rPr lang="en-US" dirty="0"/>
              <a:t>This page also details that not only do the emergency alerts cover weather events, but they also include AMBER alerts and imminent threats. </a:t>
            </a:r>
          </a:p>
          <a:p>
            <a:r>
              <a:rPr lang="en-US" dirty="0"/>
              <a:t>The more phones that have access to these types of alerts results in better public safety, leading to less death and injury.</a:t>
            </a:r>
          </a:p>
          <a:p>
            <a:r>
              <a:rPr lang="en-US" dirty="0"/>
              <a:t>The NWS FAQ page also details how the alerts are sent. These alerts are sent out based on which cell tower a person is closest to and if there are any weather emergencies in the area.</a:t>
            </a:r>
          </a:p>
          <a:p>
            <a:endParaRPr lang="en-US" dirty="0"/>
          </a:p>
        </p:txBody>
      </p:sp>
    </p:spTree>
    <p:extLst>
      <p:ext uri="{BB962C8B-B14F-4D97-AF65-F5344CB8AC3E}">
        <p14:creationId xmlns:p14="http://schemas.microsoft.com/office/powerpoint/2010/main" val="357849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AFB5C-A2EF-509E-97BE-61334590C4B2}"/>
              </a:ext>
            </a:extLst>
          </p:cNvPr>
          <p:cNvSpPr>
            <a:spLocks noGrp="1"/>
          </p:cNvSpPr>
          <p:nvPr>
            <p:ph type="title"/>
          </p:nvPr>
        </p:nvSpPr>
        <p:spPr/>
        <p:txBody>
          <a:bodyPr/>
          <a:lstStyle/>
          <a:p>
            <a:r>
              <a:rPr lang="en-US" dirty="0"/>
              <a:t>The Weather Aggregator Part 2</a:t>
            </a:r>
          </a:p>
        </p:txBody>
      </p:sp>
      <p:sp>
        <p:nvSpPr>
          <p:cNvPr id="3" name="Content Placeholder 2">
            <a:extLst>
              <a:ext uri="{FF2B5EF4-FFF2-40B4-BE49-F238E27FC236}">
                <a16:creationId xmlns:a16="http://schemas.microsoft.com/office/drawing/2014/main" id="{C3A4F18F-2606-282C-FC69-2CAAFDBA7E47}"/>
              </a:ext>
            </a:extLst>
          </p:cNvPr>
          <p:cNvSpPr>
            <a:spLocks noGrp="1"/>
          </p:cNvSpPr>
          <p:nvPr>
            <p:ph idx="1"/>
          </p:nvPr>
        </p:nvSpPr>
        <p:spPr/>
        <p:txBody>
          <a:bodyPr/>
          <a:lstStyle/>
          <a:p>
            <a:pPr marL="0" indent="0">
              <a:buNone/>
            </a:pPr>
            <a:r>
              <a:rPr lang="en-US" dirty="0"/>
              <a:t>My proposal for this project is as follows:</a:t>
            </a:r>
          </a:p>
          <a:p>
            <a:r>
              <a:rPr lang="en-US" dirty="0"/>
              <a:t>An amateur-built free software</a:t>
            </a:r>
          </a:p>
          <a:p>
            <a:r>
              <a:rPr lang="en-US" dirty="0"/>
              <a:t>Requires only the users phone number and zip code</a:t>
            </a:r>
          </a:p>
          <a:p>
            <a:r>
              <a:rPr lang="en-US" dirty="0"/>
              <a:t>Pulls information from the National Weather Service, Weather 	 	   Channel, and AccuWeather</a:t>
            </a:r>
          </a:p>
          <a:p>
            <a:r>
              <a:rPr lang="en-US" dirty="0"/>
              <a:t>Sends alerts to the user through texts regarding extreme weather</a:t>
            </a:r>
          </a:p>
          <a:p>
            <a:pPr marL="0" indent="0">
              <a:buNone/>
            </a:pPr>
            <a:r>
              <a:rPr lang="en-US" dirty="0"/>
              <a:t>		- A future update could include optional daily alerts pertaining 			  to the high, low, AQI, dew point, and UVI</a:t>
            </a:r>
          </a:p>
        </p:txBody>
      </p:sp>
    </p:spTree>
    <p:extLst>
      <p:ext uri="{BB962C8B-B14F-4D97-AF65-F5344CB8AC3E}">
        <p14:creationId xmlns:p14="http://schemas.microsoft.com/office/powerpoint/2010/main" val="154763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431C3-B08D-36F0-717E-ED9802A358E0}"/>
              </a:ext>
            </a:extLst>
          </p:cNvPr>
          <p:cNvSpPr>
            <a:spLocks noGrp="1"/>
          </p:cNvSpPr>
          <p:nvPr>
            <p:ph type="title"/>
          </p:nvPr>
        </p:nvSpPr>
        <p:spPr/>
        <p:txBody>
          <a:bodyPr/>
          <a:lstStyle/>
          <a:p>
            <a:r>
              <a:rPr lang="en-US" dirty="0"/>
              <a:t>The Weather Aggregator Part 2: 2</a:t>
            </a:r>
          </a:p>
        </p:txBody>
      </p:sp>
      <p:sp>
        <p:nvSpPr>
          <p:cNvPr id="3" name="Content Placeholder 2">
            <a:extLst>
              <a:ext uri="{FF2B5EF4-FFF2-40B4-BE49-F238E27FC236}">
                <a16:creationId xmlns:a16="http://schemas.microsoft.com/office/drawing/2014/main" id="{848DB7C1-F245-D8F6-4D68-2BA4FD81C296}"/>
              </a:ext>
            </a:extLst>
          </p:cNvPr>
          <p:cNvSpPr>
            <a:spLocks noGrp="1"/>
          </p:cNvSpPr>
          <p:nvPr>
            <p:ph idx="1"/>
          </p:nvPr>
        </p:nvSpPr>
        <p:spPr/>
        <p:txBody>
          <a:bodyPr/>
          <a:lstStyle/>
          <a:p>
            <a:pPr marL="0" indent="0">
              <a:buNone/>
            </a:pPr>
            <a:r>
              <a:rPr lang="en-US" dirty="0"/>
              <a:t>Before getting into the bits and pieces of the software, I’d like to explain what is needed for this aggregator to work.</a:t>
            </a:r>
          </a:p>
          <a:p>
            <a:r>
              <a:rPr lang="en-US" dirty="0"/>
              <a:t>The software requires that a script is running 24/7.</a:t>
            </a:r>
          </a:p>
          <a:p>
            <a:r>
              <a:rPr lang="en-US" dirty="0"/>
              <a:t>It also requires some sort of function that stores the user’s information.</a:t>
            </a:r>
          </a:p>
          <a:p>
            <a:r>
              <a:rPr lang="en-US" dirty="0"/>
              <a:t>Then, the software needs to read the weather data from the sites it pulled from.</a:t>
            </a:r>
          </a:p>
          <a:p>
            <a:r>
              <a:rPr lang="en-US" dirty="0"/>
              <a:t>After that, it needs a way to look at the information provided to send an alert through text.</a:t>
            </a:r>
          </a:p>
        </p:txBody>
      </p:sp>
    </p:spTree>
    <p:extLst>
      <p:ext uri="{BB962C8B-B14F-4D97-AF65-F5344CB8AC3E}">
        <p14:creationId xmlns:p14="http://schemas.microsoft.com/office/powerpoint/2010/main" val="68615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84F3-EC52-62B6-394E-0870BB2B984E}"/>
              </a:ext>
            </a:extLst>
          </p:cNvPr>
          <p:cNvSpPr>
            <a:spLocks noGrp="1"/>
          </p:cNvSpPr>
          <p:nvPr>
            <p:ph type="title"/>
          </p:nvPr>
        </p:nvSpPr>
        <p:spPr/>
        <p:txBody>
          <a:bodyPr/>
          <a:lstStyle/>
          <a:p>
            <a:r>
              <a:rPr lang="en-US" dirty="0"/>
              <a:t>The Forever Script</a:t>
            </a:r>
          </a:p>
        </p:txBody>
      </p:sp>
      <p:sp>
        <p:nvSpPr>
          <p:cNvPr id="3" name="Content Placeholder 2">
            <a:extLst>
              <a:ext uri="{FF2B5EF4-FFF2-40B4-BE49-F238E27FC236}">
                <a16:creationId xmlns:a16="http://schemas.microsoft.com/office/drawing/2014/main" id="{7C9F7EC2-ABD1-7621-11E0-C884AA8046C5}"/>
              </a:ext>
            </a:extLst>
          </p:cNvPr>
          <p:cNvSpPr>
            <a:spLocks noGrp="1"/>
          </p:cNvSpPr>
          <p:nvPr>
            <p:ph idx="1"/>
          </p:nvPr>
        </p:nvSpPr>
        <p:spPr/>
        <p:txBody>
          <a:bodyPr/>
          <a:lstStyle/>
          <a:p>
            <a:pPr marL="0" indent="0">
              <a:buNone/>
            </a:pPr>
            <a:r>
              <a:rPr lang="en-US" dirty="0"/>
              <a:t>For a script to run 24/7, we would need a server of some sort. On this slide, I will detail solutions to this problem and the probable cost of each.</a:t>
            </a:r>
          </a:p>
          <a:p>
            <a:r>
              <a:rPr lang="en-US" dirty="0"/>
              <a:t>A computer being run 24/7 is the simplest solution but could provide itself to be more costly due to the electricity used.</a:t>
            </a:r>
          </a:p>
          <a:p>
            <a:r>
              <a:rPr lang="en-US" dirty="0"/>
              <a:t>The next choice is to rent a server online somewhere. Some of these services can range from $0.02/</a:t>
            </a:r>
            <a:r>
              <a:rPr lang="en-US" dirty="0" err="1"/>
              <a:t>hr</a:t>
            </a:r>
            <a:r>
              <a:rPr lang="en-US" dirty="0"/>
              <a:t> up to $22/month and even higher.</a:t>
            </a:r>
          </a:p>
          <a:p>
            <a:r>
              <a:rPr lang="en-US" dirty="0"/>
              <a:t>A good choice for starting off small would be to buy a Raspberry Pi for anywhere from $45 - $90, this would be a one-time purchase and wouldn’t use up as much electricity as the first option.</a:t>
            </a:r>
          </a:p>
          <a:p>
            <a:endParaRPr lang="en-US" dirty="0"/>
          </a:p>
          <a:p>
            <a:endParaRPr lang="en-US" dirty="0"/>
          </a:p>
        </p:txBody>
      </p:sp>
    </p:spTree>
    <p:extLst>
      <p:ext uri="{BB962C8B-B14F-4D97-AF65-F5344CB8AC3E}">
        <p14:creationId xmlns:p14="http://schemas.microsoft.com/office/powerpoint/2010/main" val="387979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386B8-F864-7BB7-2FBF-60261757B47C}"/>
              </a:ext>
            </a:extLst>
          </p:cNvPr>
          <p:cNvSpPr>
            <a:spLocks noGrp="1"/>
          </p:cNvSpPr>
          <p:nvPr>
            <p:ph type="title"/>
          </p:nvPr>
        </p:nvSpPr>
        <p:spPr/>
        <p:txBody>
          <a:bodyPr/>
          <a:lstStyle/>
          <a:p>
            <a:r>
              <a:rPr lang="en-US" dirty="0"/>
              <a:t>A Way to Read Information </a:t>
            </a:r>
          </a:p>
        </p:txBody>
      </p:sp>
      <p:sp>
        <p:nvSpPr>
          <p:cNvPr id="3" name="Content Placeholder 2">
            <a:extLst>
              <a:ext uri="{FF2B5EF4-FFF2-40B4-BE49-F238E27FC236}">
                <a16:creationId xmlns:a16="http://schemas.microsoft.com/office/drawing/2014/main" id="{D62B4942-5CDE-213B-0B8F-FB3A82559CDF}"/>
              </a:ext>
            </a:extLst>
          </p:cNvPr>
          <p:cNvSpPr>
            <a:spLocks noGrp="1"/>
          </p:cNvSpPr>
          <p:nvPr>
            <p:ph idx="1"/>
          </p:nvPr>
        </p:nvSpPr>
        <p:spPr/>
        <p:txBody>
          <a:bodyPr/>
          <a:lstStyle/>
          <a:p>
            <a:pPr marL="0" indent="0">
              <a:buNone/>
            </a:pPr>
            <a:r>
              <a:rPr lang="en-US" dirty="0"/>
              <a:t>By importing the individual weather websites into Python, we can:</a:t>
            </a:r>
          </a:p>
          <a:p>
            <a:r>
              <a:rPr lang="en-US" dirty="0"/>
              <a:t>Use the information provided to issue “possible” emergency alerts if only 1/3 sites list a weather emergency</a:t>
            </a:r>
          </a:p>
          <a:p>
            <a:r>
              <a:rPr lang="en-US" dirty="0"/>
              <a:t>2/3 sites issuing an emergency alert would be listed as “probable”</a:t>
            </a:r>
          </a:p>
          <a:p>
            <a:r>
              <a:rPr lang="en-US" dirty="0"/>
              <a:t>All 3 sites agreeing on a weather emergency would be sent to the user as a full-on alert as it is reported</a:t>
            </a:r>
          </a:p>
          <a:p>
            <a:r>
              <a:rPr lang="en-US" dirty="0"/>
              <a:t>A future update could include a function that takes all the temperatures provided and returns to the user an average for the high, low, and “feels like” temperatures</a:t>
            </a:r>
          </a:p>
        </p:txBody>
      </p:sp>
    </p:spTree>
    <p:extLst>
      <p:ext uri="{BB962C8B-B14F-4D97-AF65-F5344CB8AC3E}">
        <p14:creationId xmlns:p14="http://schemas.microsoft.com/office/powerpoint/2010/main" val="72545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8184-1250-FF61-359F-C7E9B9B57F6B}"/>
              </a:ext>
            </a:extLst>
          </p:cNvPr>
          <p:cNvSpPr>
            <a:spLocks noGrp="1"/>
          </p:cNvSpPr>
          <p:nvPr>
            <p:ph type="title"/>
          </p:nvPr>
        </p:nvSpPr>
        <p:spPr/>
        <p:txBody>
          <a:bodyPr/>
          <a:lstStyle/>
          <a:p>
            <a:r>
              <a:rPr lang="en-US" dirty="0"/>
              <a:t>The Sacred Text</a:t>
            </a:r>
          </a:p>
        </p:txBody>
      </p:sp>
      <p:sp>
        <p:nvSpPr>
          <p:cNvPr id="3" name="Content Placeholder 2">
            <a:extLst>
              <a:ext uri="{FF2B5EF4-FFF2-40B4-BE49-F238E27FC236}">
                <a16:creationId xmlns:a16="http://schemas.microsoft.com/office/drawing/2014/main" id="{28319A0F-9650-89F9-29FE-08AAFD23B7A7}"/>
              </a:ext>
            </a:extLst>
          </p:cNvPr>
          <p:cNvSpPr>
            <a:spLocks noGrp="1"/>
          </p:cNvSpPr>
          <p:nvPr>
            <p:ph idx="1"/>
          </p:nvPr>
        </p:nvSpPr>
        <p:spPr/>
        <p:txBody>
          <a:bodyPr/>
          <a:lstStyle/>
          <a:p>
            <a:pPr marL="0" indent="0">
              <a:buNone/>
            </a:pPr>
            <a:r>
              <a:rPr lang="en-US" dirty="0"/>
              <a:t>To have a piece of software send a text to a user’s phone, one option could be to use an SMS API.</a:t>
            </a:r>
          </a:p>
          <a:p>
            <a:r>
              <a:rPr lang="en-US" dirty="0"/>
              <a:t>There are a lot of API services on the internet that could be used to send a text from a piece of software, most of these are for rent and would cost a monthly fee.</a:t>
            </a:r>
          </a:p>
          <a:p>
            <a:r>
              <a:rPr lang="en-US" dirty="0"/>
              <a:t>Conversely, </a:t>
            </a:r>
            <a:r>
              <a:rPr lang="en-US" dirty="0" err="1"/>
              <a:t>StackOverflow</a:t>
            </a:r>
            <a:r>
              <a:rPr lang="en-US" dirty="0"/>
              <a:t> user ‘</a:t>
            </a:r>
            <a:r>
              <a:rPr lang="en-US" dirty="0" err="1"/>
              <a:t>acamso</a:t>
            </a:r>
            <a:r>
              <a:rPr lang="en-US" dirty="0"/>
              <a:t>’ suggests utilizing Python’s built-in </a:t>
            </a:r>
            <a:r>
              <a:rPr lang="en-US" dirty="0" err="1"/>
              <a:t>smptlib</a:t>
            </a:r>
            <a:r>
              <a:rPr lang="en-US" dirty="0"/>
              <a:t> or </a:t>
            </a:r>
            <a:r>
              <a:rPr lang="en-US" dirty="0" err="1"/>
              <a:t>aiosmptlib</a:t>
            </a:r>
            <a:r>
              <a:rPr lang="en-US" dirty="0"/>
              <a:t> to send texts as emails to a user’s phone by using a Carrier’s unique address in the form of {number}@{host}. This option saves money by being free. </a:t>
            </a:r>
          </a:p>
        </p:txBody>
      </p:sp>
    </p:spTree>
    <p:extLst>
      <p:ext uri="{BB962C8B-B14F-4D97-AF65-F5344CB8AC3E}">
        <p14:creationId xmlns:p14="http://schemas.microsoft.com/office/powerpoint/2010/main" val="294395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572</TotalTime>
  <Words>1240</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3</vt:lpstr>
      <vt:lpstr>Ion</vt:lpstr>
      <vt:lpstr>CIS129 Final Project: The Weather Aggregator</vt:lpstr>
      <vt:lpstr>The Weather Aggregator Part 1</vt:lpstr>
      <vt:lpstr>Existing Solutions</vt:lpstr>
      <vt:lpstr>Why is it Important?</vt:lpstr>
      <vt:lpstr>The Weather Aggregator Part 2</vt:lpstr>
      <vt:lpstr>The Weather Aggregator Part 2: 2</vt:lpstr>
      <vt:lpstr>The Forever Script</vt:lpstr>
      <vt:lpstr>A Way to Read Information </vt:lpstr>
      <vt:lpstr>The Sacred Text</vt:lpstr>
      <vt:lpstr>User Facing Design</vt:lpstr>
      <vt:lpstr>The Culmination </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Branden Michael Duval</dc:creator>
  <cp:lastModifiedBy>Branden Michael Duval</cp:lastModifiedBy>
  <cp:revision>9</cp:revision>
  <dcterms:created xsi:type="dcterms:W3CDTF">2024-12-15T20:53:37Z</dcterms:created>
  <dcterms:modified xsi:type="dcterms:W3CDTF">2024-12-17T06:43:53Z</dcterms:modified>
</cp:coreProperties>
</file>