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7"/>
  </p:notesMasterIdLst>
  <p:handoutMasterIdLst>
    <p:handoutMasterId r:id="rId38"/>
  </p:handoutMasterIdLst>
  <p:sldIdLst>
    <p:sldId id="268" r:id="rId5"/>
    <p:sldId id="271" r:id="rId6"/>
    <p:sldId id="262" r:id="rId7"/>
    <p:sldId id="300" r:id="rId8"/>
    <p:sldId id="301" r:id="rId9"/>
    <p:sldId id="302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01.06.2023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01.06.2023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3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6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45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01.06.2023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 8" descr="Значок колонны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72" y="869286"/>
            <a:ext cx="8683625" cy="2421464"/>
          </a:xfrm>
        </p:spPr>
        <p:txBody>
          <a:bodyPr rtlCol="0">
            <a:normAutofit/>
          </a:bodyPr>
          <a:lstStyle/>
          <a:p>
            <a:pPr rtl="0"/>
            <a:r>
              <a:rPr lang="uk-UA" sz="4500" dirty="0" smtClean="0"/>
              <a:t>Презентація захисту дипломного </a:t>
            </a:r>
            <a:r>
              <a:rPr lang="uk-UA" sz="4500" dirty="0" err="1" smtClean="0"/>
              <a:t>проєкту</a:t>
            </a:r>
            <a:r>
              <a:rPr lang="uk-UA" sz="4500" dirty="0" smtClean="0"/>
              <a:t> на тему: </a:t>
            </a:r>
            <a:endParaRPr lang="ru-RU" sz="4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72" y="3856839"/>
            <a:ext cx="8957695" cy="732840"/>
          </a:xfrm>
        </p:spPr>
        <p:txBody>
          <a:bodyPr rtlCol="0">
            <a:normAutofit fontScale="92500" lnSpcReduction="20000"/>
          </a:bodyPr>
          <a:lstStyle/>
          <a:p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ведення</a:t>
            </a:r>
            <a:r>
              <a:rPr lang="ru-RU" sz="2000" dirty="0"/>
              <a:t> </a:t>
            </a:r>
            <a:r>
              <a:rPr lang="ru-RU" sz="2000" dirty="0" err="1"/>
              <a:t>обліку</a:t>
            </a:r>
            <a:r>
              <a:rPr lang="ru-RU" sz="2000" dirty="0"/>
              <a:t> та </a:t>
            </a:r>
            <a:r>
              <a:rPr lang="ru-RU" sz="2000" dirty="0" err="1"/>
              <a:t>аналіз</a:t>
            </a:r>
            <a:r>
              <a:rPr lang="ru-RU" sz="2000" dirty="0"/>
              <a:t> продажу </a:t>
            </a:r>
            <a:r>
              <a:rPr lang="ru-RU" sz="2000" dirty="0" err="1"/>
              <a:t>товарів</a:t>
            </a:r>
            <a:r>
              <a:rPr lang="ru-RU" sz="2000" dirty="0"/>
              <a:t> на </a:t>
            </a:r>
            <a:r>
              <a:rPr lang="ru-RU" sz="2000" dirty="0" err="1"/>
              <a:t>оптовій</a:t>
            </a:r>
            <a:r>
              <a:rPr lang="ru-RU" sz="2000" dirty="0"/>
              <a:t> </a:t>
            </a:r>
            <a:r>
              <a:rPr lang="ru-RU" sz="2000" dirty="0" err="1"/>
              <a:t>базі</a:t>
            </a:r>
            <a:endParaRPr lang="ru-RU" sz="2000" dirty="0"/>
          </a:p>
          <a:p>
            <a:pPr rtl="0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739618" y="4672668"/>
            <a:ext cx="2013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Виконав студент 452 групи </a:t>
            </a:r>
            <a:r>
              <a:rPr lang="uk-UA" sz="2400" dirty="0" err="1" smtClean="0"/>
              <a:t>Тоцький</a:t>
            </a:r>
            <a:r>
              <a:rPr lang="uk-UA" sz="2400" dirty="0" smtClean="0"/>
              <a:t> С.О.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668" y="142613"/>
            <a:ext cx="5019384" cy="7838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Вкладка товар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87" y="1145831"/>
            <a:ext cx="8784294" cy="51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0393" y="411061"/>
            <a:ext cx="4943883" cy="7335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Список товар</a:t>
            </a:r>
            <a:r>
              <a:rPr lang="uk-UA" dirty="0" err="1" smtClean="0"/>
              <a:t>ів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24" y="1481983"/>
            <a:ext cx="9246876" cy="49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3281" y="234892"/>
            <a:ext cx="4851604" cy="1027130"/>
          </a:xfrm>
        </p:spPr>
        <p:txBody>
          <a:bodyPr/>
          <a:lstStyle/>
          <a:p>
            <a:r>
              <a:rPr lang="uk-UA" dirty="0" smtClean="0"/>
              <a:t>Картка товару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8" y="2390471"/>
            <a:ext cx="11168141" cy="31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9575" y="381000"/>
            <a:ext cx="5797550" cy="832436"/>
          </a:xfrm>
        </p:spPr>
        <p:txBody>
          <a:bodyPr/>
          <a:lstStyle/>
          <a:p>
            <a:r>
              <a:rPr lang="uk-UA" smtClean="0"/>
              <a:t>Список категорій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0" y="1371918"/>
            <a:ext cx="5577670" cy="32556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5" y="5014615"/>
            <a:ext cx="5901214" cy="154732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667375" y="4495800"/>
            <a:ext cx="647700" cy="5188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050" y="495299"/>
            <a:ext cx="6454775" cy="899111"/>
          </a:xfrm>
        </p:spPr>
        <p:txBody>
          <a:bodyPr/>
          <a:lstStyle/>
          <a:p>
            <a:r>
              <a:rPr lang="uk-UA" dirty="0" smtClean="0"/>
              <a:t>Список виробників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3" y="1740176"/>
            <a:ext cx="5101417" cy="29703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912"/>
          <a:stretch/>
        </p:blipFill>
        <p:spPr>
          <a:xfrm>
            <a:off x="6462239" y="4710566"/>
            <a:ext cx="5014794" cy="1290766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181600" y="4581525"/>
            <a:ext cx="1238250" cy="4953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175" y="295274"/>
            <a:ext cx="4511675" cy="86101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Вкладка склад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360970"/>
            <a:ext cx="8292297" cy="48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4" y="133349"/>
            <a:ext cx="6169025" cy="82291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Список замовлень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9" y="1289635"/>
            <a:ext cx="8554236" cy="49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776" y="152399"/>
            <a:ext cx="7550150" cy="91816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Створення Замовлення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89" y="3276600"/>
            <a:ext cx="5596361" cy="32389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4" y="1070560"/>
            <a:ext cx="5456007" cy="3180363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1"/>
          </p:cNvCxnSpPr>
          <p:nvPr/>
        </p:nvCxnSpPr>
        <p:spPr>
          <a:xfrm>
            <a:off x="5702871" y="4250923"/>
            <a:ext cx="530818" cy="645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175" y="504825"/>
            <a:ext cx="8683625" cy="870536"/>
          </a:xfrm>
        </p:spPr>
        <p:txBody>
          <a:bodyPr>
            <a:normAutofit/>
          </a:bodyPr>
          <a:lstStyle/>
          <a:p>
            <a:r>
              <a:rPr lang="ru-RU" dirty="0" err="1" smtClean="0"/>
              <a:t>Додавання</a:t>
            </a:r>
            <a:r>
              <a:rPr lang="ru-RU" dirty="0" smtClean="0"/>
              <a:t> продукту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89" y="1704975"/>
            <a:ext cx="5214573" cy="45104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" y="1800225"/>
            <a:ext cx="5793130" cy="3352800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1"/>
          </p:cNvCxnSpPr>
          <p:nvPr/>
        </p:nvCxnSpPr>
        <p:spPr>
          <a:xfrm flipV="1">
            <a:off x="5334000" y="3960223"/>
            <a:ext cx="1223489" cy="9356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9164775" y="3609975"/>
            <a:ext cx="2398575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50" y="352425"/>
            <a:ext cx="6921500" cy="851486"/>
          </a:xfrm>
        </p:spPr>
        <p:txBody>
          <a:bodyPr/>
          <a:lstStyle/>
          <a:p>
            <a:r>
              <a:rPr lang="uk-UA" dirty="0" err="1" smtClean="0"/>
              <a:t>ЗаПовнення</a:t>
            </a:r>
            <a:r>
              <a:rPr lang="uk-UA" dirty="0" smtClean="0"/>
              <a:t> даними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95" y="1637881"/>
            <a:ext cx="7973155" cy="457476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6457950" y="2524126"/>
            <a:ext cx="749300" cy="10763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Мета дипломного </a:t>
            </a:r>
            <a:r>
              <a:rPr lang="ru-RU" dirty="0" err="1" smtClean="0"/>
              <a:t>проєкту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1" y="2457818"/>
            <a:ext cx="62064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/>
              <a:t>	Метою </a:t>
            </a:r>
            <a:r>
              <a:rPr lang="uk-UA" dirty="0"/>
              <a:t>дипломного </a:t>
            </a:r>
            <a:r>
              <a:rPr lang="uk-UA" dirty="0" err="1"/>
              <a:t>проєкту</a:t>
            </a:r>
            <a:r>
              <a:rPr lang="uk-UA" dirty="0"/>
              <a:t> є </a:t>
            </a:r>
            <a:r>
              <a:rPr lang="uk-UA" dirty="0" smtClean="0"/>
              <a:t>створення </a:t>
            </a:r>
            <a:r>
              <a:rPr lang="uk-UA" dirty="0"/>
              <a:t>програмного продукту, робота якого буде спрямована на мінімізацію помилок і на пришвидшення роботи оптової бази та підвищення прибутковості з </a:t>
            </a:r>
            <a:r>
              <a:rPr lang="uk-UA" dirty="0" smtClean="0"/>
              <a:t>залученням мінімальної </a:t>
            </a:r>
            <a:r>
              <a:rPr lang="uk-UA" dirty="0"/>
              <a:t>кількістю </a:t>
            </a:r>
            <a:r>
              <a:rPr lang="uk-UA" dirty="0" smtClean="0"/>
              <a:t>працівників(</a:t>
            </a:r>
            <a:r>
              <a:rPr lang="uk-UA" dirty="0"/>
              <a:t>менеджером з продаж та </a:t>
            </a:r>
            <a:r>
              <a:rPr lang="uk-UA" dirty="0" smtClean="0"/>
              <a:t>адміністратора), </a:t>
            </a:r>
            <a:r>
              <a:rPr lang="uk-UA" dirty="0"/>
              <a:t>що призведе до зменшення витрат на заробітні плати та підвищення прибутковості оптової бази.</a:t>
            </a:r>
            <a:endParaRPr lang="en-US" dirty="0"/>
          </a:p>
          <a:p>
            <a:endParaRPr lang="en-US" dirty="0"/>
          </a:p>
        </p:txBody>
      </p:sp>
      <p:pic>
        <p:nvPicPr>
          <p:cNvPr id="25" name="Рисунок 6" descr="Значок лупы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791" y="2457818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" y="76199"/>
            <a:ext cx="6626225" cy="1013411"/>
          </a:xfrm>
        </p:spPr>
        <p:txBody>
          <a:bodyPr/>
          <a:lstStyle/>
          <a:p>
            <a:r>
              <a:rPr lang="uk-UA" dirty="0" err="1" smtClean="0"/>
              <a:t>Роздрук</a:t>
            </a:r>
            <a:r>
              <a:rPr lang="uk-UA" dirty="0" smtClean="0"/>
              <a:t> накладної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44" y="942975"/>
            <a:ext cx="5386831" cy="3900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1" y="3436527"/>
            <a:ext cx="5398714" cy="3097623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1"/>
          </p:cNvCxnSpPr>
          <p:nvPr/>
        </p:nvCxnSpPr>
        <p:spPr>
          <a:xfrm flipV="1">
            <a:off x="4124325" y="2893379"/>
            <a:ext cx="2442719" cy="11166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350" y="95250"/>
            <a:ext cx="7312025" cy="77528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Вкладка Постачальники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0" y="2920347"/>
            <a:ext cx="5963436" cy="347614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850" y="4629150"/>
            <a:ext cx="695325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76" y="2142874"/>
            <a:ext cx="5401449" cy="2591051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endCxn id="7" idx="1"/>
          </p:cNvCxnSpPr>
          <p:nvPr/>
        </p:nvCxnSpPr>
        <p:spPr>
          <a:xfrm flipV="1">
            <a:off x="6115050" y="3438400"/>
            <a:ext cx="513826" cy="26671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350" y="180975"/>
            <a:ext cx="6026150" cy="79433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Звітність та Аналіз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7" y="2421230"/>
            <a:ext cx="6963603" cy="40729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9267" y="4686300"/>
            <a:ext cx="54292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122" y="1266825"/>
            <a:ext cx="4253756" cy="3009899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endCxn id="6" idx="1"/>
          </p:cNvCxnSpPr>
          <p:nvPr/>
        </p:nvCxnSpPr>
        <p:spPr>
          <a:xfrm flipV="1">
            <a:off x="7319985" y="2771775"/>
            <a:ext cx="483137" cy="4095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257174"/>
            <a:ext cx="5692775" cy="899111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Приклади звітів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56285"/>
            <a:ext cx="4962525" cy="28783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75" y="1419225"/>
            <a:ext cx="5845978" cy="3404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4" y="4149362"/>
            <a:ext cx="4602736" cy="27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85775" y="0"/>
            <a:ext cx="8683625" cy="937211"/>
          </a:xfrm>
        </p:spPr>
        <p:txBody>
          <a:bodyPr/>
          <a:lstStyle/>
          <a:p>
            <a:r>
              <a:rPr lang="uk-UA" dirty="0" smtClean="0"/>
              <a:t>Вкладка налаштування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0" y="1173251"/>
            <a:ext cx="5638786" cy="33008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1" y="4859209"/>
            <a:ext cx="5348754" cy="18999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1789"/>
          <a:stretch/>
        </p:blipFill>
        <p:spPr>
          <a:xfrm>
            <a:off x="6703306" y="1066801"/>
            <a:ext cx="5402970" cy="316230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648325" y="3648075"/>
            <a:ext cx="1200150" cy="12111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4" idx="3"/>
          </p:cNvCxnSpPr>
          <p:nvPr/>
        </p:nvCxnSpPr>
        <p:spPr>
          <a:xfrm flipH="1" flipV="1">
            <a:off x="5928516" y="2823686"/>
            <a:ext cx="919959" cy="5291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3850" y="0"/>
            <a:ext cx="7340600" cy="1642061"/>
          </a:xfrm>
        </p:spPr>
        <p:txBody>
          <a:bodyPr/>
          <a:lstStyle/>
          <a:p>
            <a:r>
              <a:rPr lang="uk-UA" dirty="0" smtClean="0"/>
              <a:t>Головна форма менеджеру з продаж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77" y="1965771"/>
            <a:ext cx="7844623" cy="43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3349"/>
            <a:ext cx="6721475" cy="78481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Додавання продукту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" y="1788665"/>
            <a:ext cx="5606262" cy="29266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905125"/>
            <a:ext cx="5368471" cy="2986524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3"/>
          </p:cNvCxnSpPr>
          <p:nvPr/>
        </p:nvCxnSpPr>
        <p:spPr>
          <a:xfrm flipH="1" flipV="1">
            <a:off x="5819775" y="3251979"/>
            <a:ext cx="813255" cy="777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016645" y="2190750"/>
            <a:ext cx="2603105" cy="885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7649"/>
            <a:ext cx="4787900" cy="861011"/>
          </a:xfrm>
        </p:spPr>
        <p:txBody>
          <a:bodyPr/>
          <a:lstStyle/>
          <a:p>
            <a:r>
              <a:rPr lang="uk-UA" dirty="0" smtClean="0"/>
              <a:t>Карта клієнта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41" y="1563742"/>
            <a:ext cx="5830083" cy="32515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" y="4415646"/>
            <a:ext cx="5391573" cy="2009124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5" idx="0"/>
          </p:cNvCxnSpPr>
          <p:nvPr/>
        </p:nvCxnSpPr>
        <p:spPr>
          <a:xfrm flipH="1">
            <a:off x="2781089" y="3057525"/>
            <a:ext cx="3323652" cy="13581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1176" y="190500"/>
            <a:ext cx="11449050" cy="851485"/>
          </a:xfrm>
        </p:spPr>
        <p:txBody>
          <a:bodyPr/>
          <a:lstStyle/>
          <a:p>
            <a:r>
              <a:rPr lang="uk-UA" dirty="0" smtClean="0"/>
              <a:t>Результат активації картки клієнта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51" y="1666875"/>
            <a:ext cx="8335720" cy="46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" y="352425"/>
            <a:ext cx="6616700" cy="870536"/>
          </a:xfrm>
        </p:spPr>
        <p:txBody>
          <a:bodyPr/>
          <a:lstStyle/>
          <a:p>
            <a:r>
              <a:rPr lang="uk-UA" dirty="0" smtClean="0"/>
              <a:t>Перехід до сплати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76" y="1447800"/>
            <a:ext cx="8335720" cy="4615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3" y="2200013"/>
            <a:ext cx="2353003" cy="3753374"/>
          </a:xfrm>
          <a:prstGeom prst="rect">
            <a:avLst/>
          </a:prstGeom>
        </p:spPr>
      </p:pic>
      <p:cxnSp>
        <p:nvCxnSpPr>
          <p:cNvPr id="8" name="Прямая со стрелкой 7"/>
          <p:cNvCxnSpPr>
            <a:endCxn id="6" idx="3"/>
          </p:cNvCxnSpPr>
          <p:nvPr/>
        </p:nvCxnSpPr>
        <p:spPr>
          <a:xfrm flipH="1">
            <a:off x="2786226" y="3924300"/>
            <a:ext cx="91345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uk-UA" dirty="0" smtClean="0"/>
              <a:t>	Перелік </a:t>
            </a:r>
            <a:r>
              <a:rPr lang="uk-UA" dirty="0"/>
              <a:t>задач, які </a:t>
            </a:r>
            <a:r>
              <a:rPr lang="uk-UA" dirty="0" smtClean="0"/>
              <a:t>можуть бути вирішенні в </a:t>
            </a:r>
            <a:r>
              <a:rPr lang="uk-UA" dirty="0"/>
              <a:t>результаті використання розробленого програмного продукту: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Облік</a:t>
            </a:r>
            <a:r>
              <a:rPr lang="en-US" dirty="0"/>
              <a:t> </a:t>
            </a:r>
            <a:r>
              <a:rPr lang="en-US" dirty="0" err="1"/>
              <a:t>товарів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складі</a:t>
            </a:r>
            <a:r>
              <a:rPr lang="en-US" dirty="0"/>
              <a:t>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uk-UA" dirty="0"/>
              <a:t>к</a:t>
            </a:r>
            <a:r>
              <a:rPr lang="en-US" dirty="0" err="1"/>
              <a:t>ерування</a:t>
            </a:r>
            <a:r>
              <a:rPr lang="en-US" dirty="0"/>
              <a:t> </a:t>
            </a:r>
            <a:r>
              <a:rPr lang="en-US" dirty="0" err="1"/>
              <a:t>закупівлями</a:t>
            </a:r>
            <a:r>
              <a:rPr lang="en-US" dirty="0"/>
              <a:t> </a:t>
            </a:r>
            <a:r>
              <a:rPr lang="en-US" dirty="0" err="1"/>
              <a:t>товарів</a:t>
            </a:r>
            <a:r>
              <a:rPr lang="en-US" dirty="0"/>
              <a:t>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ведення</a:t>
            </a:r>
            <a:r>
              <a:rPr lang="en-US" dirty="0"/>
              <a:t> </a:t>
            </a:r>
            <a:r>
              <a:rPr lang="en-US" dirty="0" err="1"/>
              <a:t>обліку</a:t>
            </a:r>
            <a:r>
              <a:rPr lang="en-US" dirty="0"/>
              <a:t> </a:t>
            </a:r>
            <a:r>
              <a:rPr lang="en-US" dirty="0" err="1"/>
              <a:t>продажів</a:t>
            </a:r>
            <a:r>
              <a:rPr lang="en-US" dirty="0"/>
              <a:t>;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uk-UA" dirty="0"/>
              <a:t>взаємодія з клієнтами та програма лояльності;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uk-UA" dirty="0"/>
              <a:t>генерація звітів та аналіз даних.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85849" y="383571"/>
            <a:ext cx="6238874" cy="1260000"/>
          </a:xfrm>
        </p:spPr>
        <p:txBody>
          <a:bodyPr/>
          <a:lstStyle/>
          <a:p>
            <a:r>
              <a:rPr lang="uk-UA" smtClean="0"/>
              <a:t>Перелік ЗАдач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5" y="323849"/>
            <a:ext cx="4673600" cy="918161"/>
          </a:xfrm>
        </p:spPr>
        <p:txBody>
          <a:bodyPr/>
          <a:lstStyle/>
          <a:p>
            <a:r>
              <a:rPr lang="uk-UA" dirty="0" err="1" smtClean="0"/>
              <a:t>Роздрук</a:t>
            </a:r>
            <a:r>
              <a:rPr lang="uk-UA" dirty="0" smtClean="0"/>
              <a:t> чеку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735" y="2907818"/>
            <a:ext cx="6906265" cy="33885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8" y="2619113"/>
            <a:ext cx="2353003" cy="3753374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1"/>
          </p:cNvCxnSpPr>
          <p:nvPr/>
        </p:nvCxnSpPr>
        <p:spPr>
          <a:xfrm flipV="1">
            <a:off x="2657475" y="4602078"/>
            <a:ext cx="1866260" cy="1465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9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2925" y="342900"/>
            <a:ext cx="4883150" cy="965786"/>
          </a:xfrm>
        </p:spPr>
        <p:txBody>
          <a:bodyPr/>
          <a:lstStyle/>
          <a:p>
            <a:r>
              <a:rPr lang="uk-UA" dirty="0" smtClean="0"/>
              <a:t>Зміна паролю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595"/>
          <a:stretch/>
        </p:blipFill>
        <p:spPr>
          <a:xfrm>
            <a:off x="271167" y="2754126"/>
            <a:ext cx="4072234" cy="26565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7" y="1724025"/>
            <a:ext cx="6770714" cy="3772337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4" idx="3"/>
          </p:cNvCxnSpPr>
          <p:nvPr/>
        </p:nvCxnSpPr>
        <p:spPr>
          <a:xfrm flipH="1" flipV="1">
            <a:off x="4343401" y="4082382"/>
            <a:ext cx="899326" cy="222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71700" y="2771776"/>
            <a:ext cx="7229475" cy="1070560"/>
          </a:xfrm>
        </p:spPr>
        <p:txBody>
          <a:bodyPr>
            <a:noAutofit/>
          </a:bodyPr>
          <a:lstStyle/>
          <a:p>
            <a:r>
              <a:rPr lang="uk-UA" sz="6000" dirty="0" smtClean="0"/>
              <a:t>Дякую за 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648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551" y="153995"/>
            <a:ext cx="4201562" cy="796619"/>
          </a:xfrm>
        </p:spPr>
        <p:txBody>
          <a:bodyPr/>
          <a:lstStyle/>
          <a:p>
            <a:r>
              <a:rPr lang="uk-UA" dirty="0" smtClean="0"/>
              <a:t>Метод розробки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18788" y="142824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ea typeface="Times New Roman" panose="02020603050405020304" pitchFamily="18" charset="0"/>
              </a:rPr>
              <a:t>	При </a:t>
            </a:r>
            <a:r>
              <a:rPr lang="uk-UA" dirty="0">
                <a:ea typeface="Times New Roman" panose="02020603050405020304" pitchFamily="18" charset="0"/>
              </a:rPr>
              <a:t>розробці поставленої задачі було використано метод об’єктно-орієнтованого програмування. </a:t>
            </a:r>
            <a:r>
              <a:rPr lang="uk-UA" dirty="0" smtClean="0"/>
              <a:t>Принципи </a:t>
            </a:r>
            <a:r>
              <a:rPr lang="uk-UA" dirty="0">
                <a:ea typeface="Times New Roman" panose="02020603050405020304" pitchFamily="18" charset="0"/>
              </a:rPr>
              <a:t>об’єктно-орієнтованого </a:t>
            </a:r>
            <a:r>
              <a:rPr lang="uk-UA" dirty="0" smtClean="0">
                <a:ea typeface="Times New Roman" panose="02020603050405020304" pitchFamily="18" charset="0"/>
              </a:rPr>
              <a:t>програмування, що допомогли мені при розробці програмного продукту</a:t>
            </a:r>
            <a:r>
              <a:rPr lang="uk-UA" dirty="0" smtClean="0"/>
              <a:t>: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інкапсуляція;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наслідування;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поліморфізм.</a:t>
            </a:r>
            <a:endParaRPr lang="en-US" dirty="0"/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2" y="3087148"/>
            <a:ext cx="4869596" cy="33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544" y="208315"/>
            <a:ext cx="3776050" cy="950528"/>
          </a:xfrm>
        </p:spPr>
        <p:txBody>
          <a:bodyPr/>
          <a:lstStyle/>
          <a:p>
            <a:r>
              <a:rPr lang="uk-UA" dirty="0" smtClean="0"/>
              <a:t>Методи реалізації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8543" y="2093005"/>
            <a:ext cx="5351353" cy="229792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uk-UA" dirty="0"/>
              <a:t>Для розробки </a:t>
            </a:r>
            <a:r>
              <a:rPr lang="uk-UA" dirty="0" smtClean="0"/>
              <a:t>програмного продукту </a:t>
            </a:r>
            <a:r>
              <a:rPr lang="uk-UA" dirty="0"/>
              <a:t>було обрано такі засоби реалізації:</a:t>
            </a:r>
            <a:endParaRPr lang="en-US" dirty="0"/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мова програмування </a:t>
            </a:r>
            <a:r>
              <a:rPr lang="ru-RU" dirty="0"/>
              <a:t>С# </a:t>
            </a:r>
            <a:r>
              <a:rPr lang="uk-UA" dirty="0"/>
              <a:t>на платформі </a:t>
            </a:r>
            <a:r>
              <a:rPr lang="ru-RU" dirty="0"/>
              <a:t>.</a:t>
            </a:r>
            <a:r>
              <a:rPr lang="en-US" dirty="0" smtClean="0"/>
              <a:t>NET Framework</a:t>
            </a:r>
            <a:r>
              <a:rPr lang="ru-RU" dirty="0" smtClean="0"/>
              <a:t>;</a:t>
            </a:r>
            <a:endParaRPr lang="en-US" dirty="0"/>
          </a:p>
          <a:p>
            <a:pPr marL="285750" lvl="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СУБД </a:t>
            </a:r>
            <a:r>
              <a:rPr lang="en-US" dirty="0"/>
              <a:t>MSSQL Server</a:t>
            </a:r>
            <a:r>
              <a:rPr lang="uk-UA" dirty="0"/>
              <a:t>; 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56" y="1305353"/>
            <a:ext cx="559532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0668"/>
            <a:ext cx="5115338" cy="787894"/>
          </a:xfrm>
        </p:spPr>
        <p:txBody>
          <a:bodyPr/>
          <a:lstStyle/>
          <a:p>
            <a:r>
              <a:rPr lang="uk-UA" dirty="0" smtClean="0"/>
              <a:t>Економічна Частина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73" y="1718032"/>
            <a:ext cx="780206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27" y="2608703"/>
            <a:ext cx="4848225" cy="1450898"/>
          </a:xfrm>
        </p:spPr>
        <p:txBody>
          <a:bodyPr rtlCol="0">
            <a:noAutofit/>
          </a:bodyPr>
          <a:lstStyle/>
          <a:p>
            <a:pPr algn="ctr" rtl="0"/>
            <a:r>
              <a:rPr lang="ru-RU" sz="4400" dirty="0" err="1" smtClean="0"/>
              <a:t>Презентація</a:t>
            </a:r>
            <a:r>
              <a:rPr lang="ru-RU" sz="4400" dirty="0" smtClean="0"/>
              <a:t> контрольного прикладу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Початок роботи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4" y="1770078"/>
            <a:ext cx="6227522" cy="42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18407" y="-192947"/>
            <a:ext cx="10245725" cy="1127798"/>
          </a:xfrm>
        </p:spPr>
        <p:txBody>
          <a:bodyPr>
            <a:normAutofit/>
          </a:bodyPr>
          <a:lstStyle/>
          <a:p>
            <a:r>
              <a:rPr lang="uk-UA" sz="4000" smtClean="0"/>
              <a:t>Головна форма адміністратора</a:t>
            </a:r>
            <a:endParaRPr lang="en-US" sz="40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9" y="1403535"/>
            <a:ext cx="8093024" cy="47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purl.org/dc/dcmitype/"/>
    <ds:schemaRef ds:uri="fb0879af-3eba-417a-a55a-ffe6dcd6ca77"/>
    <ds:schemaRef ds:uri="http://purl.org/dc/terms/"/>
    <ds:schemaRef ds:uri="http://schemas.microsoft.com/office/2006/documentManagement/types"/>
    <ds:schemaRef ds:uri="6dc4bcd6-49db-4c07-9060-8acfc67cef9f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127</Words>
  <Application>Microsoft Office PowerPoint</Application>
  <PresentationFormat>Широкоэкранный</PresentationFormat>
  <Paragraphs>53</Paragraphs>
  <Slides>32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Times New Roman</vt:lpstr>
      <vt:lpstr>Небеса</vt:lpstr>
      <vt:lpstr>Презентація захисту дипломного проєкту на тему: </vt:lpstr>
      <vt:lpstr>Мета дипломного проєкту</vt:lpstr>
      <vt:lpstr>Перелік ЗАдач</vt:lpstr>
      <vt:lpstr>Метод розробки</vt:lpstr>
      <vt:lpstr>Методи реалізації</vt:lpstr>
      <vt:lpstr>Економічна Частина</vt:lpstr>
      <vt:lpstr>Презентація контрольного прикладу</vt:lpstr>
      <vt:lpstr>Початок роботи</vt:lpstr>
      <vt:lpstr>Головна форма адміністратора</vt:lpstr>
      <vt:lpstr>Вкладка товар</vt:lpstr>
      <vt:lpstr>Список товарів</vt:lpstr>
      <vt:lpstr>Картка товару</vt:lpstr>
      <vt:lpstr>Список категорій</vt:lpstr>
      <vt:lpstr>Список виробників</vt:lpstr>
      <vt:lpstr>Вкладка склад</vt:lpstr>
      <vt:lpstr>Список замовлень</vt:lpstr>
      <vt:lpstr>Створення Замовлення</vt:lpstr>
      <vt:lpstr>Додавання продукту</vt:lpstr>
      <vt:lpstr>ЗаПовнення даними</vt:lpstr>
      <vt:lpstr>Роздрук накладної</vt:lpstr>
      <vt:lpstr>Вкладка Постачальники</vt:lpstr>
      <vt:lpstr>Звітність та Аналіз</vt:lpstr>
      <vt:lpstr>Приклади звітів</vt:lpstr>
      <vt:lpstr>Вкладка налаштування</vt:lpstr>
      <vt:lpstr>Головна форма менеджеру з продаж</vt:lpstr>
      <vt:lpstr>Додавання продукту</vt:lpstr>
      <vt:lpstr>Карта клієнта</vt:lpstr>
      <vt:lpstr>Результат активації картки клієнта</vt:lpstr>
      <vt:lpstr>Перехід до сплати</vt:lpstr>
      <vt:lpstr>Роздрук чеку</vt:lpstr>
      <vt:lpstr>Зміна паролю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2023-05-31T08:02:44Z</dcterms:created>
  <dcterms:modified xsi:type="dcterms:W3CDTF">2023-06-01T13:44:35Z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