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latin typeface="+mn-lt"/>
        <a:ea typeface="+mn-ea"/>
        <a:cs typeface="+mn-cs"/>
        <a:sym typeface="Gill Sans"/>
      </a:defRPr>
    </a:lvl1pPr>
    <a:lvl2pPr indent="342900" algn="ctr" defTabSz="584200">
      <a:defRPr sz="4200">
        <a:solidFill>
          <a:srgbClr val="FFFFFF"/>
        </a:solidFill>
        <a:latin typeface="+mn-lt"/>
        <a:ea typeface="+mn-ea"/>
        <a:cs typeface="+mn-cs"/>
        <a:sym typeface="Gill Sans"/>
      </a:defRPr>
    </a:lvl2pPr>
    <a:lvl3pPr indent="685800" algn="ctr" defTabSz="584200">
      <a:defRPr sz="4200">
        <a:solidFill>
          <a:srgbClr val="FFFFFF"/>
        </a:solidFill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solidFill>
          <a:srgbClr val="FFFFFF"/>
        </a:solidFill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solidFill>
          <a:srgbClr val="FFFFFF"/>
        </a:solidFill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solidFill>
          <a:srgbClr val="FFFFFF"/>
        </a:solidFill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solidFill>
          <a:srgbClr val="FFFFFF"/>
        </a:solidFill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solidFill>
          <a:srgbClr val="FFFFFF"/>
        </a:solidFill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solidFill>
          <a:srgbClr val="FFFFFF"/>
        </a:solidFill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One</a:t>
            </a:r>
            <a:endParaRPr sz="3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Two</a:t>
            </a:r>
            <a:endParaRPr sz="3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Three</a:t>
            </a:r>
            <a:endParaRPr sz="3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Four</a:t>
            </a:r>
            <a:endParaRPr sz="3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One</a:t>
            </a:r>
            <a:endParaRPr sz="3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Two</a:t>
            </a:r>
            <a:endParaRPr sz="3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Three</a:t>
            </a:r>
            <a:endParaRPr sz="3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Four</a:t>
            </a:r>
            <a:endParaRPr sz="3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One</a:t>
            </a:r>
            <a:endParaRPr sz="4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Two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Three</a:t>
            </a:r>
            <a:endParaRPr sz="4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Four</a:t>
            </a:r>
            <a:endParaRPr sz="4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One</a:t>
            </a:r>
            <a:endParaRPr sz="4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Two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Three</a:t>
            </a:r>
            <a:endParaRPr sz="4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Four</a:t>
            </a:r>
            <a:endParaRPr sz="4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One</a:t>
            </a:r>
            <a:endParaRPr sz="4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Two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Three</a:t>
            </a:r>
            <a:endParaRPr sz="4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Four</a:t>
            </a:r>
            <a:endParaRPr sz="4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algn="ctr" defTabSz="584200">
        <a:defRPr sz="8400">
          <a:solidFill>
            <a:srgbClr val="FFFFFF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solidFill>
            <a:srgbClr val="FFFFFF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solidFill>
            <a:srgbClr val="FFFFFF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solidFill>
            <a:srgbClr val="FFFFFF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solidFill>
            <a:srgbClr val="FFFFFF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solidFill>
            <a:srgbClr val="FFFFFF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solidFill>
            <a:srgbClr val="FFFFFF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solidFill>
            <a:srgbClr val="FFFFFF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solidFill>
            <a:srgbClr val="FFFFFF"/>
          </a:solidFill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://ortussolutions.com" TargetMode="External"/><Relationship Id="rId4" Type="http://schemas.openxmlformats.org/officeDocument/2006/relationships/hyperlink" Target="http://foundeo.com/" TargetMode="External"/><Relationship Id="rId5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rsrevolution.com" TargetMode="External"/><Relationship Id="rId3" Type="http://schemas.openxmlformats.org/officeDocument/2006/relationships/hyperlink" Target="https://twitter.com/bdw429s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petefreitag.com/item/788.cfm" TargetMode="External"/><Relationship Id="rId3" Type="http://schemas.openxmlformats.org/officeDocument/2006/relationships/hyperlink" Target="http://owasp-java-encoder.googlecode.com" TargetMode="External"/><Relationship Id="rId4" Type="http://schemas.openxmlformats.org/officeDocument/2006/relationships/hyperlink" Target="http://www.petefreitag.com/item/760.cfm" TargetMode="External"/><Relationship Id="rId5" Type="http://schemas.openxmlformats.org/officeDocument/2006/relationships/hyperlink" Target="http://cfdocs.org/getsafehtml" TargetMode="External"/><Relationship Id="rId6" Type="http://schemas.openxmlformats.org/officeDocument/2006/relationships/hyperlink" Target="http://cfdocs.org/issafehtml" TargetMode="External"/><Relationship Id="rId7" Type="http://schemas.openxmlformats.org/officeDocument/2006/relationships/hyperlink" Target="https://github.com/foundeo/cfml-security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rtussolutions.com" TargetMode="External"/><Relationship Id="rId3" Type="http://schemas.openxmlformats.org/officeDocument/2006/relationships/hyperlink" Target="http://foundeo.com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hyperlink" Target="http://www.flickr.com/photos/zigazou76/3702501888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822" y="5525277"/>
            <a:ext cx="4969253" cy="1231901"/>
          </a:xfrm>
          <a:prstGeom prst="rect">
            <a:avLst/>
          </a:prstGeom>
        </p:spPr>
      </p:pic>
      <p:sp>
        <p:nvSpPr>
          <p:cNvPr id="43" name="Shape 43"/>
          <p:cNvSpPr/>
          <p:nvPr>
            <p:ph type="title"/>
          </p:nvPr>
        </p:nvSpPr>
        <p:spPr>
          <a:xfrm>
            <a:off x="1269999" y="-676614"/>
            <a:ext cx="10464801" cy="3302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Securing your Box Applications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1269999" y="2920712"/>
            <a:ext cx="10464801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Brad Wood, Ortus Solutions</a:t>
            </a:r>
            <a:endParaRPr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Pete Freitag, Foundeo Inc.</a:t>
            </a:r>
          </a:p>
        </p:txBody>
      </p:sp>
      <p:sp>
        <p:nvSpPr>
          <p:cNvPr id="45" name="Shape 45"/>
          <p:cNvSpPr/>
          <p:nvPr/>
        </p:nvSpPr>
        <p:spPr>
          <a:xfrm>
            <a:off x="4337851" y="5233177"/>
            <a:ext cx="10136012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600">
                <a:solidFill>
                  <a:srgbClr val="DCDEE0"/>
                </a:solidFill>
                <a:latin typeface="Snell Roundhand Black"/>
                <a:ea typeface="Snell Roundhand Black"/>
                <a:cs typeface="Snell Roundhand Black"/>
                <a:sym typeface="Snell Roundhand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600">
                <a:solidFill>
                  <a:srgbClr val="DCDEE0"/>
                </a:solidFill>
              </a:rPr>
              <a:t>foundeo</a:t>
            </a:r>
          </a:p>
        </p:txBody>
      </p:sp>
      <p:sp>
        <p:nvSpPr>
          <p:cNvPr id="46" name="Shape 46"/>
          <p:cNvSpPr/>
          <p:nvPr/>
        </p:nvSpPr>
        <p:spPr>
          <a:xfrm>
            <a:off x="1522871" y="8915400"/>
            <a:ext cx="9948603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ortussolutions.com</a:t>
            </a:r>
            <a:r>
              <a:rPr sz="4200">
                <a:solidFill>
                  <a:srgbClr val="FFFFFF"/>
                </a:solidFill>
              </a:rPr>
              <a:t> | </a:t>
            </a:r>
            <a:r>
              <a:rPr sz="4200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foundeo.com</a:t>
            </a:r>
          </a:p>
        </p:txBody>
      </p:sp>
      <p:pic>
        <p:nvPicPr>
          <p:cNvPr id="4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7987" y="5661105"/>
            <a:ext cx="4636923" cy="947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File Uploads Rule #3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Never upload directly to webroot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Don't upload to web root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File can be executed before it's validated.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Upload outside root, eg GetTempDirectory  ram://, s3, etc.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Additional Tips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Ensure upload directory can only serve static files.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Consider keeping files outside webroot and serve with cfcontent or mod_xsendfile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Specify mode on unix (eg 640 rw-r-----)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Path Traversal Vulnerabilities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Path Traversals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Avoid file paths derived from user input.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Strip and validate any variables used in paths.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Beware of null bytes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Cross Site Scripting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XSS Vulnerable</a:t>
            </a:r>
          </a:p>
        </p:txBody>
      </p:sp>
      <p:pic>
        <p:nvPicPr>
          <p:cNvPr id="93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8800" y="3238500"/>
            <a:ext cx="6807200" cy="3263901"/>
          </a:xfrm>
          <a:prstGeom prst="rect">
            <a:avLst/>
          </a:prstGeom>
        </p:spPr>
      </p:pic>
      <p:sp>
        <p:nvSpPr>
          <p:cNvPr id="94" name="Shape 94"/>
          <p:cNvSpPr/>
          <p:nvPr/>
        </p:nvSpPr>
        <p:spPr>
          <a:xfrm>
            <a:off x="4295874" y="3944770"/>
            <a:ext cx="5054601" cy="1631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&lt;cfoutput&gt;</a:t>
            </a:r>
            <a:endParaRPr sz="30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30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3000">
                <a:latin typeface="Monaco"/>
                <a:ea typeface="Monaco"/>
                <a:cs typeface="Monaco"/>
                <a:sym typeface="Monaco"/>
              </a:rPr>
              <a:t>Hello #url.name#</a:t>
            </a:r>
            <a:endParaRPr sz="3000"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&lt;/cfoutput&gt;</a:t>
            </a:r>
          </a:p>
        </p:txBody>
      </p:sp>
      <p:sp>
        <p:nvSpPr>
          <p:cNvPr id="95" name="Shape 95"/>
          <p:cNvSpPr/>
          <p:nvPr/>
        </p:nvSpPr>
        <p:spPr>
          <a:xfrm>
            <a:off x="1106022" y="6832599"/>
            <a:ext cx="114173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hello.cfm?name=&lt;script&gt;...&lt;/script&gt;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XSS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XSS holes give attackers a CMS to create any content.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Can be used to steal sessions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Phish for passwords or other info.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XSS DEMO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Preventing XSS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Strip out dangerous characters 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&lt; &gt;  ' " ( ) ; #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Escape dangerous characters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CF10/Railo4 EncodeForHTML, etc.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About Brad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ColdBox Platform Evangelist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CFML Programmer, DBA, Dad, Handyman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blog: </a:t>
            </a:r>
            <a:r>
              <a:rPr sz="42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codersrevolution.com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twitter: </a:t>
            </a:r>
            <a:r>
              <a:rPr sz="42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@bdw429s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Preventing XSS</a:t>
            </a:r>
          </a:p>
        </p:txBody>
      </p:sp>
      <p:graphicFrame>
        <p:nvGraphicFramePr>
          <p:cNvPr id="106" name="Table 106"/>
          <p:cNvGraphicFramePr/>
          <p:nvPr/>
        </p:nvGraphicFramePr>
        <p:xfrm>
          <a:off x="2171700" y="3619500"/>
          <a:ext cx="8661400" cy="40005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746499"/>
                <a:gridCol w="4914899"/>
              </a:tblGrid>
              <a:tr h="666750">
                <a:tc>
                  <a:txBody>
                    <a:bodyPr/>
                    <a:lstStyle/>
                    <a:p>
                      <a:pPr lvl="0" defTabSz="914400">
                        <a:tabLst>
                          <a:tab pos="711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6D6"/>
                      </a:solidFill>
                      <a:miter lim="400000"/>
                    </a:lnL>
                    <a:lnR w="25400">
                      <a:solidFill>
                        <a:srgbClr val="D6D6D6"/>
                      </a:solidFill>
                      <a:miter lim="400000"/>
                    </a:lnR>
                    <a:lnT w="25400">
                      <a:solidFill>
                        <a:srgbClr val="D6D6D6"/>
                      </a:solidFill>
                      <a:miter lim="400000"/>
                    </a:lnT>
                    <a:lnB w="25400">
                      <a:solidFill>
                        <a:srgbClr val="D6D6D6"/>
                      </a:solidFill>
                      <a:miter lim="400000"/>
                    </a:lnB>
                    <a:solidFill>
                      <a:srgbClr val="92929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711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6D6"/>
                      </a:solidFill>
                      <a:miter lim="400000"/>
                    </a:lnL>
                    <a:lnR w="25400">
                      <a:solidFill>
                        <a:srgbClr val="D6D6D6"/>
                      </a:solidFill>
                      <a:miter lim="400000"/>
                    </a:lnR>
                    <a:lnT w="25400">
                      <a:solidFill>
                        <a:srgbClr val="D6D6D6"/>
                      </a:solidFill>
                      <a:miter lim="400000"/>
                    </a:lnT>
                    <a:lnB w="25400">
                      <a:solidFill>
                        <a:srgbClr val="D6D6D6"/>
                      </a:solidFill>
                      <a:miter lim="400000"/>
                    </a:lnB>
                    <a:solidFill>
                      <a:srgbClr val="929292">
                        <a:alpha val="50000"/>
                      </a:srgb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lvl="0" defTabSz="914400">
                        <a:tabLst>
                          <a:tab pos="711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6D6"/>
                      </a:solidFill>
                      <a:miter lim="400000"/>
                    </a:lnL>
                    <a:lnR w="25400">
                      <a:solidFill>
                        <a:srgbClr val="D6D6D6"/>
                      </a:solidFill>
                      <a:miter lim="400000"/>
                    </a:lnR>
                    <a:lnT w="25400">
                      <a:solidFill>
                        <a:srgbClr val="D6D6D6"/>
                      </a:solidFill>
                      <a:miter lim="400000"/>
                    </a:lnT>
                    <a:lnB w="254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encodeForHTML(variable)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6D6"/>
                      </a:solidFill>
                      <a:miter lim="400000"/>
                    </a:lnL>
                    <a:lnR w="25400">
                      <a:solidFill>
                        <a:srgbClr val="D6D6D6"/>
                      </a:solidFill>
                      <a:miter lim="400000"/>
                    </a:lnR>
                    <a:lnT w="25400">
                      <a:solidFill>
                        <a:srgbClr val="D6D6D6"/>
                      </a:solidFill>
                      <a:miter lim="400000"/>
                    </a:lnT>
                    <a:lnB w="254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lvl="0" defTabSz="914400">
                        <a:tabLst>
                          <a:tab pos="711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HTML Attribute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6D6"/>
                      </a:solidFill>
                      <a:miter lim="400000"/>
                    </a:lnL>
                    <a:lnR w="25400">
                      <a:solidFill>
                        <a:srgbClr val="D6D6D6"/>
                      </a:solidFill>
                      <a:miter lim="400000"/>
                    </a:lnR>
                    <a:lnT w="25400">
                      <a:solidFill>
                        <a:srgbClr val="D6D6D6"/>
                      </a:solidFill>
                      <a:miter lim="400000"/>
                    </a:lnT>
                    <a:lnB w="254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latin typeface="Monaco"/>
                          <a:ea typeface="Monaco"/>
                          <a:cs typeface="Monaco"/>
                          <a:sym typeface="Monaco"/>
                        </a:rPr>
                        <a:t>encodeForHTMLAttribute(variable)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6D6"/>
                      </a:solidFill>
                      <a:miter lim="400000"/>
                    </a:lnL>
                    <a:lnR w="25400">
                      <a:solidFill>
                        <a:srgbClr val="D6D6D6"/>
                      </a:solidFill>
                      <a:miter lim="400000"/>
                    </a:lnR>
                    <a:lnT w="25400">
                      <a:solidFill>
                        <a:srgbClr val="D6D6D6"/>
                      </a:solidFill>
                      <a:miter lim="400000"/>
                    </a:lnT>
                    <a:lnB w="254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lvl="0" defTabSz="914400">
                        <a:tabLst>
                          <a:tab pos="711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6D6"/>
                      </a:solidFill>
                      <a:miter lim="400000"/>
                    </a:lnL>
                    <a:lnR w="25400">
                      <a:solidFill>
                        <a:srgbClr val="D6D6D6"/>
                      </a:solidFill>
                      <a:miter lim="400000"/>
                    </a:lnR>
                    <a:lnT w="25400">
                      <a:solidFill>
                        <a:srgbClr val="D6D6D6"/>
                      </a:solidFill>
                      <a:miter lim="400000"/>
                    </a:lnT>
                    <a:lnB w="254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encodeForJavaScript(variable)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6D6"/>
                      </a:solidFill>
                      <a:miter lim="400000"/>
                    </a:lnL>
                    <a:lnR w="25400">
                      <a:solidFill>
                        <a:srgbClr val="D6D6D6"/>
                      </a:solidFill>
                      <a:miter lim="400000"/>
                    </a:lnR>
                    <a:lnT w="25400">
                      <a:solidFill>
                        <a:srgbClr val="D6D6D6"/>
                      </a:solidFill>
                      <a:miter lim="400000"/>
                    </a:lnT>
                    <a:lnB w="254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lvl="0" defTabSz="914400">
                        <a:tabLst>
                          <a:tab pos="711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6D6"/>
                      </a:solidFill>
                      <a:miter lim="400000"/>
                    </a:lnL>
                    <a:lnR w="25400">
                      <a:solidFill>
                        <a:srgbClr val="D6D6D6"/>
                      </a:solidFill>
                      <a:miter lim="400000"/>
                    </a:lnR>
                    <a:lnT w="25400">
                      <a:solidFill>
                        <a:srgbClr val="D6D6D6"/>
                      </a:solidFill>
                      <a:miter lim="400000"/>
                    </a:lnT>
                    <a:lnB w="254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encodeForCSS(variable)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6D6"/>
                      </a:solidFill>
                      <a:miter lim="400000"/>
                    </a:lnL>
                    <a:lnR w="25400">
                      <a:solidFill>
                        <a:srgbClr val="D6D6D6"/>
                      </a:solidFill>
                      <a:miter lim="400000"/>
                    </a:lnR>
                    <a:lnT w="25400">
                      <a:solidFill>
                        <a:srgbClr val="D6D6D6"/>
                      </a:solidFill>
                      <a:miter lim="400000"/>
                    </a:lnT>
                    <a:lnB w="254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lvl="0" defTabSz="914400">
                        <a:tabLst>
                          <a:tab pos="711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6D6"/>
                      </a:solidFill>
                      <a:miter lim="400000"/>
                    </a:lnL>
                    <a:lnR w="25400">
                      <a:solidFill>
                        <a:srgbClr val="D6D6D6"/>
                      </a:solidFill>
                      <a:miter lim="400000"/>
                    </a:lnR>
                    <a:lnT w="25400">
                      <a:solidFill>
                        <a:srgbClr val="D6D6D6"/>
                      </a:solidFill>
                      <a:miter lim="400000"/>
                    </a:lnT>
                    <a:lnB w="254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encodeForURL(variable)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D6D6D6"/>
                      </a:solidFill>
                      <a:miter lim="400000"/>
                    </a:lnL>
                    <a:lnR w="25400">
                      <a:solidFill>
                        <a:srgbClr val="D6D6D6"/>
                      </a:solidFill>
                      <a:miter lim="400000"/>
                    </a:lnR>
                    <a:lnT w="25400">
                      <a:solidFill>
                        <a:srgbClr val="D6D6D6"/>
                      </a:solidFill>
                      <a:miter lim="400000"/>
                    </a:lnT>
                    <a:lnB w="254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XSS in HTML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Preventing XSS when allowing users to enter HTML is difficult.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AntiSamy </a:t>
            </a:r>
            <a:endParaRPr sz="4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CF11: GetSafeHTML IsSafeHTML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ScrubHTML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XSS Utils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Encoders</a:t>
            </a:r>
            <a:endParaRPr b="1" sz="3200">
              <a:solidFill>
                <a:srgbClr val="FFFFFF"/>
              </a:solidFill>
            </a:endParaRPr>
          </a:p>
          <a:p>
            <a:pPr lvl="1" marL="1163879" indent="-401879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ESAPI: </a:t>
            </a:r>
            <a:r>
              <a:rPr sz="26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http://www.petefreitag.com/item/788.cfm</a:t>
            </a:r>
            <a:endParaRPr sz="2600">
              <a:solidFill>
                <a:srgbClr val="FFFFFF"/>
              </a:solidFill>
            </a:endParaRPr>
          </a:p>
          <a:p>
            <a:pPr lvl="1" marL="1163879" indent="-401879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OWASP Encoder: </a:t>
            </a:r>
            <a:r>
              <a:rPr sz="26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http://owasp-java-encoder.googlecode.com</a:t>
            </a:r>
            <a:br>
              <a:rPr sz="2600" u="sng">
                <a:solidFill>
                  <a:srgbClr val="FFFFFF"/>
                </a:solidFill>
              </a:rPr>
            </a:br>
            <a:br>
              <a:rPr sz="2600">
                <a:solidFill>
                  <a:srgbClr val="FFFFFF"/>
                </a:solidFill>
              </a:rPr>
            </a:br>
            <a:br>
              <a:rPr sz="2600">
                <a:solidFill>
                  <a:srgbClr val="FFFFFF"/>
                </a:solidFill>
              </a:rPr>
            </a:br>
            <a:endParaRPr sz="2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Sanitizers</a:t>
            </a:r>
            <a:endParaRPr b="1" sz="3200">
              <a:solidFill>
                <a:srgbClr val="FFFFFF"/>
              </a:solidFill>
            </a:endParaRPr>
          </a:p>
          <a:p>
            <a:pPr lvl="1" marL="1163879" indent="-401879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AntiSamy: </a:t>
            </a:r>
            <a:r>
              <a:rPr sz="2600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http://www.petefreitag.com/item/760.cfm</a:t>
            </a:r>
            <a:endParaRPr sz="2600">
              <a:solidFill>
                <a:srgbClr val="FFFFFF"/>
              </a:solidFill>
            </a:endParaRPr>
          </a:p>
          <a:p>
            <a:pPr lvl="1" marL="1163879" indent="-401879">
              <a:defRPr sz="1800">
                <a:solidFill>
                  <a:srgbClr val="000000"/>
                </a:solidFill>
              </a:defRPr>
            </a:pPr>
            <a:r>
              <a:rPr sz="2600" u="sng">
                <a:solidFill>
                  <a:srgbClr val="FFFFFF"/>
                </a:solidFill>
                <a:hlinkClick r:id="rId5" invalidUrl="" action="" tgtFrame="" tooltip="" history="1" highlightClick="0" endSnd="0"/>
              </a:rPr>
              <a:t>cfdocs.org/getsafehtml</a:t>
            </a:r>
            <a:endParaRPr sz="2600">
              <a:solidFill>
                <a:srgbClr val="FFFFFF"/>
              </a:solidFill>
            </a:endParaRPr>
          </a:p>
          <a:p>
            <a:pPr lvl="1" marL="1163879" indent="-401879">
              <a:defRPr sz="1800">
                <a:solidFill>
                  <a:srgbClr val="000000"/>
                </a:solidFill>
              </a:defRPr>
            </a:pPr>
            <a:r>
              <a:rPr sz="2600" u="sng">
                <a:solidFill>
                  <a:srgbClr val="FFFFFF"/>
                </a:solidFill>
                <a:hlinkClick r:id="rId6" invalidUrl="" action="" tgtFrame="" tooltip="" history="1" highlightClick="0" endSnd="0"/>
              </a:rPr>
              <a:t>cfdocs.org/issafehtml</a:t>
            </a:r>
            <a:endParaRPr sz="2600">
              <a:solidFill>
                <a:srgbClr val="FFFFFF"/>
              </a:solidFill>
            </a:endParaRPr>
          </a:p>
          <a:p>
            <a:pPr lvl="1" marL="1163879" indent="-401879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ScrubHTML: </a:t>
            </a:r>
            <a:r>
              <a:rPr sz="2600" u="sng">
                <a:solidFill>
                  <a:srgbClr val="FFFFFF"/>
                </a:solidFill>
                <a:hlinkClick r:id="rId7" invalidUrl="" action="" tgtFrame="" tooltip="" history="1" highlightClick="0" endSnd="0"/>
              </a:rPr>
              <a:t>https://github.com/foundeo/cfml-security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Content-Security-Policy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1270000" y="2628900"/>
            <a:ext cx="10464800" cy="5715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HTTP Response Header dictates what assets can be loaded.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Come to Pete’s talk at cf.O tomorrow!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SQL Injection</a:t>
            </a:r>
          </a:p>
        </p:txBody>
      </p:sp>
      <p:pic>
        <p:nvPicPr>
          <p:cNvPr id="118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0" y="3581400"/>
            <a:ext cx="7721600" cy="4076700"/>
          </a:xfrm>
          <a:prstGeom prst="rect">
            <a:avLst/>
          </a:prstGeom>
        </p:spPr>
      </p:pic>
      <p:sp>
        <p:nvSpPr>
          <p:cNvPr id="119" name="Shape 119"/>
          <p:cNvSpPr/>
          <p:nvPr/>
        </p:nvSpPr>
        <p:spPr>
          <a:xfrm>
            <a:off x="3740022" y="4298950"/>
            <a:ext cx="9182101" cy="233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&lt;cfquery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7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name=</a:t>
            </a:r>
            <a:r>
              <a:rPr sz="27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"news"</a:t>
            </a:r>
            <a:r>
              <a:rPr sz="27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27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SELECT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id, title, story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27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FROM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news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27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rPr>
              <a:t>WHERE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id = #url.id#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941100"/>
                </a:solidFill>
                <a:latin typeface="Monaco"/>
                <a:ea typeface="Monaco"/>
                <a:cs typeface="Monaco"/>
                <a:sym typeface="Monaco"/>
              </a:rPr>
              <a:t>&lt;/cfquery&gt;</a:t>
            </a:r>
          </a:p>
        </p:txBody>
      </p:sp>
      <p:sp>
        <p:nvSpPr>
          <p:cNvPr id="120" name="Shape 120"/>
          <p:cNvSpPr/>
          <p:nvPr/>
        </p:nvSpPr>
        <p:spPr>
          <a:xfrm>
            <a:off x="2759614" y="7734300"/>
            <a:ext cx="747511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news.cfm?id=1;delete+from+news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SQL Injection Demo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SQL Injection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The solution - use cfqueryparam whenever possible.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Validate and sanitize when you can't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ORDER BY </a:t>
            </a:r>
            <a:r>
              <a:rPr i="1" sz="4200">
                <a:solidFill>
                  <a:srgbClr val="FFFFFF"/>
                </a:solidFill>
              </a:rPr>
              <a:t>column</a:t>
            </a:r>
            <a:endParaRPr i="1"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SELECT TOP </a:t>
            </a:r>
            <a:r>
              <a:rPr i="1" sz="4200">
                <a:solidFill>
                  <a:srgbClr val="FFFFFF"/>
                </a:solidFill>
              </a:rPr>
              <a:t>10</a:t>
            </a:r>
            <a:r>
              <a:rPr sz="4200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SQL Injection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ORM: make sure HQL statements are parameterized. ORMExecuteQuery()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CF11 / Railo4.2: queryExecute()</a:t>
            </a:r>
            <a:endParaRPr sz="4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QueryExecute("SELECT x FROM y WHERE id = :id", {id=1});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Password Security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Passwords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1257300" y="2730500"/>
            <a:ext cx="10477500" cy="683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Store passwords hashed and salted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Hash() builtin function 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Don't use weak algorithms, eg MD5 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Consider an adaptive one way function</a:t>
            </a:r>
            <a:endParaRPr sz="4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bcrypt</a:t>
            </a:r>
            <a:endParaRPr sz="4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scrypt</a:t>
            </a:r>
            <a:endParaRPr sz="4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PBKDF2 - GeneratePBKDFKey()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About Pete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16 Years ColdFusion Experience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8 Years Foundeo Inc. Consulting &amp; Products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IntoTheBox / cf.O Sponsor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blog: petefreitag.com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twitter: @pfreitag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7"/>
          <p:cNvGrpSpPr/>
          <p:nvPr/>
        </p:nvGrpSpPr>
        <p:grpSpPr>
          <a:xfrm>
            <a:off x="6591300" y="2768600"/>
            <a:ext cx="5803900" cy="5981700"/>
            <a:chOff x="-215900" y="-139700"/>
            <a:chExt cx="5803900" cy="5981700"/>
          </a:xfrm>
        </p:grpSpPr>
        <p:pic>
          <p:nvPicPr>
            <p:cNvPr id="136" name="droppedImage.png"/>
            <p:cNvPicPr/>
            <p:nvPr/>
          </p:nvPicPr>
          <p:blipFill>
            <a:blip r:embed="rId2">
              <a:extLst/>
            </a:blip>
            <a:srcRect l="16368" t="0" r="9178" b="0"/>
            <a:stretch>
              <a:fillRect/>
            </a:stretch>
          </p:blipFill>
          <p:spPr>
            <a:xfrm>
              <a:off x="0" y="0"/>
              <a:ext cx="5372100" cy="54229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5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15900" y="-139700"/>
              <a:ext cx="5803900" cy="5981700"/>
            </a:xfrm>
            <a:prstGeom prst="rect">
              <a:avLst/>
            </a:prstGeom>
            <a:effectLst/>
          </p:spPr>
        </p:pic>
      </p:grpSp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Salt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Cryptographically Random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Unique for each credential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Generate new when credential changes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Sufficient length 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Timing Attacks</a:t>
            </a:r>
          </a:p>
        </p:txBody>
      </p:sp>
      <p:pic>
        <p:nvPicPr>
          <p:cNvPr id="142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2603500"/>
            <a:ext cx="12331700" cy="5219700"/>
          </a:xfrm>
          <a:prstGeom prst="rect">
            <a:avLst/>
          </a:prstGeom>
        </p:spPr>
      </p:pic>
      <p:sp>
        <p:nvSpPr>
          <p:cNvPr id="143" name="Shape 143"/>
          <p:cNvSpPr/>
          <p:nvPr/>
        </p:nvSpPr>
        <p:spPr>
          <a:xfrm>
            <a:off x="549374" y="3398657"/>
            <a:ext cx="12090401" cy="325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&lt;cfquery name="user"&gt;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	SELECT id, salt, password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	FROM user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	WHERE username = &lt;cfqueryparam value="#form.username#"&gt;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&lt;/cfquery&gt;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&lt;cfif user.recordcount AND Hash(user.salt &amp; form.password, "SHA-512") IS user.password&gt;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	&lt;cfreturn true&gt;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&lt;cfelse&gt;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	&lt;cfreturn false&gt;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&lt;/cfif&gt;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droppedImage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3046" y="3123123"/>
            <a:ext cx="11036301" cy="4598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What is FuseGuard?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Web Application Firewall (WAF) for CFML written in CFML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Logs / Blocks Malicious Requests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Extensible &amp; Configurable CFC API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Do you need a WAF?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Can you write perfectly secure code?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Do you understand all possible attack vectors?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Have you reviewed ALL your source code for security vulnerabilities?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Do you need a WAF?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Defense in Depth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Multiple layers of potentially redundant controls. 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If one layer fails or is bypassed the secondary layer is there.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Example: A bank: locks front door, alarm system, security guard, vault, etc.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Do you need a WAF?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Protect code you didn’t write (third party modules) or don’t understand (developer Spaghetti)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Do you know when you are attacked?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PCI Compliance: </a:t>
            </a:r>
            <a:endParaRPr sz="4200">
              <a:solidFill>
                <a:srgbClr val="FFFFFF"/>
              </a:solidFill>
            </a:endParaRPr>
          </a:p>
          <a:p>
            <a:pPr lvl="3" marL="1739900" indent="-444500" defTabSz="457200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Section 6.6 Requires that you either perform  code reviews, or implement a WAF. Do Both!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WAF Weaknesses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67953" indent="-513953" defTabSz="457200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FFFFFF"/>
                </a:solidFill>
              </a:rPr>
              <a:t>They require some configuration to work well.</a:t>
            </a:r>
            <a:endParaRPr sz="3700">
              <a:solidFill>
                <a:srgbClr val="FFFFFF"/>
              </a:solidFill>
            </a:endParaRPr>
          </a:p>
          <a:p>
            <a:pPr lvl="0" marL="767953" indent="-513953" defTabSz="457200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FFFFFF"/>
                </a:solidFill>
              </a:rPr>
              <a:t>Often used as a crutch</a:t>
            </a:r>
            <a:endParaRPr sz="3700">
              <a:solidFill>
                <a:srgbClr val="FFFFFF"/>
              </a:solidFill>
            </a:endParaRPr>
          </a:p>
          <a:p>
            <a:pPr lvl="0" marL="767953" indent="-513953" defTabSz="457200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FFFFFF"/>
                </a:solidFill>
              </a:rPr>
              <a:t>Can provide a false sense of security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1270000" y="1463063"/>
            <a:ext cx="10464801" cy="440675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Can I Ditch Secure Coding Practices and Use a WAF?</a:t>
            </a:r>
          </a:p>
        </p:txBody>
      </p:sp>
      <p:sp>
        <p:nvSpPr>
          <p:cNvPr id="163" name="Shape 163"/>
          <p:cNvSpPr/>
          <p:nvPr/>
        </p:nvSpPr>
        <p:spPr>
          <a:xfrm>
            <a:off x="4859765" y="5694423"/>
            <a:ext cx="328527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Absolutely not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droppedImage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4429" y="2577570"/>
            <a:ext cx="11036301" cy="459846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5684087" y="5030913"/>
            <a:ext cx="163662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DEMO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File Upload Vulnerabilities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Path Traversals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Cross Site Scripting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SQL Injection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Password Security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FuseGuard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1500" y="2578100"/>
            <a:ext cx="4622800" cy="6057900"/>
          </a:xfrm>
          <a:prstGeom prst="rect">
            <a:avLst/>
          </a:prstGeom>
        </p:spPr>
      </p:pic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FuseGuard Pricing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733936" y="2370493"/>
            <a:ext cx="6126728" cy="5715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Ortus FuseGuard ColdBox Module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Application License: $449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Server License: $1199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Enterprise: $8999 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74" name="Shape 174"/>
          <p:cNvSpPr/>
          <p:nvPr/>
        </p:nvSpPr>
        <p:spPr>
          <a:xfrm>
            <a:off x="1528098" y="8458315"/>
            <a:ext cx="994860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ortussolutions.com</a:t>
            </a:r>
            <a:r>
              <a:rPr sz="4200">
                <a:solidFill>
                  <a:srgbClr val="FFFFFF"/>
                </a:solidFill>
              </a:rPr>
              <a:t> | </a:t>
            </a:r>
            <a:r>
              <a:rPr sz="42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foundeo.com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File Uploads</a:t>
            </a:r>
          </a:p>
        </p:txBody>
      </p:sp>
      <p:pic>
        <p:nvPicPr>
          <p:cNvPr id="59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4200" y="2959100"/>
            <a:ext cx="6756401" cy="50673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4575881" y="2133600"/>
            <a:ext cx="3842582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Proceed with caution</a:t>
            </a:r>
          </a:p>
        </p:txBody>
      </p:sp>
      <p:sp>
        <p:nvSpPr>
          <p:cNvPr id="61" name="Shape 61"/>
          <p:cNvSpPr/>
          <p:nvPr/>
        </p:nvSpPr>
        <p:spPr>
          <a:xfrm>
            <a:off x="4955461" y="8039100"/>
            <a:ext cx="3083422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(cc) </a:t>
            </a:r>
            <a:r>
              <a:rPr sz="10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http://www.flickr.com/photos/zigazou76/3702501888/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droppedImage.png"/>
          <p:cNvPicPr/>
          <p:nvPr/>
        </p:nvPicPr>
        <p:blipFill>
          <a:blip r:embed="rId2">
            <a:extLst/>
          </a:blip>
          <a:srcRect l="37616" t="5392" r="0" b="0"/>
          <a:stretch>
            <a:fillRect/>
          </a:stretch>
        </p:blipFill>
        <p:spPr>
          <a:xfrm>
            <a:off x="3911600" y="4267200"/>
            <a:ext cx="4298655" cy="4349498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>
            <p:ph type="title"/>
          </p:nvPr>
        </p:nvSpPr>
        <p:spPr>
          <a:xfrm>
            <a:off x="1270000" y="7112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File Uploads Rule #1</a:t>
            </a:r>
          </a:p>
        </p:txBody>
      </p:sp>
      <p:sp>
        <p:nvSpPr>
          <p:cNvPr id="65" name="Shape 65"/>
          <p:cNvSpPr/>
          <p:nvPr/>
        </p:nvSpPr>
        <p:spPr>
          <a:xfrm>
            <a:off x="3750623" y="3136900"/>
            <a:ext cx="549309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Never trust a MIME type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Never trust a MIME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CF9 and below use the MIME type passed by the browser / client.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Hacker can send any MIME type.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CF10 does a server side file inspection (when strict=true, default).</a:t>
            </a:r>
            <a:endParaRPr sz="4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We can still get around this.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File Uploads Rule #2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Always Validate The File Extension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Always validate file extension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CF10 allows you to specify a file extension list in the accept attribute.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You can also validate cffile.ServerFileExt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Do both.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