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77"/>
  </p:notesMasterIdLst>
  <p:sldIdLst>
    <p:sldId id="256" r:id="rId2"/>
    <p:sldId id="259" r:id="rId3"/>
    <p:sldId id="260" r:id="rId4"/>
    <p:sldId id="261" r:id="rId5"/>
    <p:sldId id="268" r:id="rId6"/>
    <p:sldId id="263" r:id="rId7"/>
    <p:sldId id="262" r:id="rId8"/>
    <p:sldId id="266" r:id="rId9"/>
    <p:sldId id="265" r:id="rId10"/>
    <p:sldId id="305" r:id="rId11"/>
    <p:sldId id="306" r:id="rId12"/>
    <p:sldId id="267" r:id="rId13"/>
    <p:sldId id="270" r:id="rId14"/>
    <p:sldId id="271" r:id="rId15"/>
    <p:sldId id="272" r:id="rId16"/>
    <p:sldId id="269" r:id="rId17"/>
    <p:sldId id="273" r:id="rId18"/>
    <p:sldId id="274" r:id="rId19"/>
    <p:sldId id="275" r:id="rId20"/>
    <p:sldId id="276" r:id="rId21"/>
    <p:sldId id="308" r:id="rId22"/>
    <p:sldId id="309" r:id="rId23"/>
    <p:sldId id="310" r:id="rId24"/>
    <p:sldId id="278" r:id="rId25"/>
    <p:sldId id="279" r:id="rId26"/>
    <p:sldId id="280" r:id="rId27"/>
    <p:sldId id="281" r:id="rId28"/>
    <p:sldId id="277" r:id="rId29"/>
    <p:sldId id="282" r:id="rId30"/>
    <p:sldId id="283" r:id="rId31"/>
    <p:sldId id="304" r:id="rId32"/>
    <p:sldId id="317" r:id="rId33"/>
    <p:sldId id="284" r:id="rId34"/>
    <p:sldId id="286" r:id="rId35"/>
    <p:sldId id="292" r:id="rId36"/>
    <p:sldId id="293" r:id="rId37"/>
    <p:sldId id="297" r:id="rId38"/>
    <p:sldId id="311" r:id="rId39"/>
    <p:sldId id="298" r:id="rId40"/>
    <p:sldId id="290" r:id="rId41"/>
    <p:sldId id="307" r:id="rId42"/>
    <p:sldId id="291" r:id="rId43"/>
    <p:sldId id="312" r:id="rId44"/>
    <p:sldId id="313" r:id="rId45"/>
    <p:sldId id="314" r:id="rId46"/>
    <p:sldId id="315" r:id="rId47"/>
    <p:sldId id="295" r:id="rId48"/>
    <p:sldId id="303" r:id="rId49"/>
    <p:sldId id="326" r:id="rId50"/>
    <p:sldId id="327" r:id="rId51"/>
    <p:sldId id="328" r:id="rId52"/>
    <p:sldId id="257" r:id="rId53"/>
    <p:sldId id="299" r:id="rId54"/>
    <p:sldId id="300" r:id="rId55"/>
    <p:sldId id="301" r:id="rId56"/>
    <p:sldId id="258" r:id="rId57"/>
    <p:sldId id="302" r:id="rId58"/>
    <p:sldId id="316" r:id="rId59"/>
    <p:sldId id="318" r:id="rId60"/>
    <p:sldId id="319" r:id="rId61"/>
    <p:sldId id="320" r:id="rId62"/>
    <p:sldId id="321" r:id="rId63"/>
    <p:sldId id="331" r:id="rId64"/>
    <p:sldId id="322" r:id="rId65"/>
    <p:sldId id="332" r:id="rId66"/>
    <p:sldId id="333" r:id="rId67"/>
    <p:sldId id="323" r:id="rId68"/>
    <p:sldId id="334" r:id="rId69"/>
    <p:sldId id="335" r:id="rId70"/>
    <p:sldId id="329" r:id="rId71"/>
    <p:sldId id="336" r:id="rId72"/>
    <p:sldId id="337" r:id="rId73"/>
    <p:sldId id="330" r:id="rId74"/>
    <p:sldId id="338" r:id="rId75"/>
    <p:sldId id="339"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2819" autoAdjust="0"/>
  </p:normalViewPr>
  <p:slideViewPr>
    <p:cSldViewPr snapToGrid="0">
      <p:cViewPr>
        <p:scale>
          <a:sx n="50" d="100"/>
          <a:sy n="50" d="100"/>
        </p:scale>
        <p:origin x="54"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141911-34FA-4F74-B6E6-8D2802854D89}" type="doc">
      <dgm:prSet loTypeId="urn:microsoft.com/office/officeart/2005/8/layout/process2" loCatId="process" qsTypeId="urn:microsoft.com/office/officeart/2005/8/quickstyle/simple1" qsCatId="simple" csTypeId="urn:microsoft.com/office/officeart/2005/8/colors/accent1_2" csCatId="accent1" phldr="1"/>
      <dgm:spPr/>
    </dgm:pt>
    <dgm:pt modelId="{7E4DBD11-AD62-4A0C-8494-970F0984AD2A}">
      <dgm:prSet phldrT="[Text]"/>
      <dgm:spPr/>
      <dgm:t>
        <a:bodyPr/>
        <a:lstStyle/>
        <a:p>
          <a:r>
            <a:rPr lang="en-US" dirty="0" smtClean="0"/>
            <a:t>Concept</a:t>
          </a:r>
          <a:endParaRPr lang="en-US" dirty="0"/>
        </a:p>
      </dgm:t>
    </dgm:pt>
    <dgm:pt modelId="{F1CFCE81-93CA-43C2-8B34-363C9FC45B20}" type="parTrans" cxnId="{ED96B5FA-E91F-472D-B45D-89C63FB70FF6}">
      <dgm:prSet/>
      <dgm:spPr/>
      <dgm:t>
        <a:bodyPr/>
        <a:lstStyle/>
        <a:p>
          <a:endParaRPr lang="en-US"/>
        </a:p>
      </dgm:t>
    </dgm:pt>
    <dgm:pt modelId="{237496E2-4985-431F-B0DF-AF2F0E826B17}" type="sibTrans" cxnId="{ED96B5FA-E91F-472D-B45D-89C63FB70FF6}">
      <dgm:prSet/>
      <dgm:spPr/>
      <dgm:t>
        <a:bodyPr/>
        <a:lstStyle/>
        <a:p>
          <a:endParaRPr lang="en-US"/>
        </a:p>
      </dgm:t>
    </dgm:pt>
    <dgm:pt modelId="{C0F7E691-A090-492D-9DD0-2E828DFDD1CB}">
      <dgm:prSet phldrT="[Text]"/>
      <dgm:spPr/>
      <dgm:t>
        <a:bodyPr/>
        <a:lstStyle/>
        <a:p>
          <a:r>
            <a:rPr lang="en-US" dirty="0" smtClean="0"/>
            <a:t>Formula</a:t>
          </a:r>
          <a:endParaRPr lang="en-US" dirty="0"/>
        </a:p>
      </dgm:t>
    </dgm:pt>
    <dgm:pt modelId="{517E7F02-CA68-4601-A20B-5D87AB698A35}" type="parTrans" cxnId="{4AB026A3-4D3D-4342-9B2C-E2033A5558AF}">
      <dgm:prSet/>
      <dgm:spPr/>
      <dgm:t>
        <a:bodyPr/>
        <a:lstStyle/>
        <a:p>
          <a:endParaRPr lang="en-US"/>
        </a:p>
      </dgm:t>
    </dgm:pt>
    <dgm:pt modelId="{AE004EAB-80DB-4517-AC07-006E8049C2D8}" type="sibTrans" cxnId="{4AB026A3-4D3D-4342-9B2C-E2033A5558AF}">
      <dgm:prSet/>
      <dgm:spPr/>
      <dgm:t>
        <a:bodyPr/>
        <a:lstStyle/>
        <a:p>
          <a:endParaRPr lang="en-US"/>
        </a:p>
      </dgm:t>
    </dgm:pt>
    <dgm:pt modelId="{C716BB1D-B76D-457E-865F-4373638C30F3}">
      <dgm:prSet phldrT="[Text]"/>
      <dgm:spPr/>
      <dgm:t>
        <a:bodyPr/>
        <a:lstStyle/>
        <a:p>
          <a:r>
            <a:rPr lang="en-US" dirty="0" smtClean="0"/>
            <a:t>Answer</a:t>
          </a:r>
          <a:endParaRPr lang="en-US" dirty="0"/>
        </a:p>
      </dgm:t>
    </dgm:pt>
    <dgm:pt modelId="{8377600D-BB73-4365-8258-5ED4E116BC25}" type="parTrans" cxnId="{F5E6A196-364F-4575-819C-5184B6094EAE}">
      <dgm:prSet/>
      <dgm:spPr/>
      <dgm:t>
        <a:bodyPr/>
        <a:lstStyle/>
        <a:p>
          <a:endParaRPr lang="en-US"/>
        </a:p>
      </dgm:t>
    </dgm:pt>
    <dgm:pt modelId="{17A78DAA-6647-48FC-B18A-85F2E403C052}" type="sibTrans" cxnId="{F5E6A196-364F-4575-819C-5184B6094EAE}">
      <dgm:prSet/>
      <dgm:spPr/>
      <dgm:t>
        <a:bodyPr/>
        <a:lstStyle/>
        <a:p>
          <a:endParaRPr lang="en-US"/>
        </a:p>
      </dgm:t>
    </dgm:pt>
    <dgm:pt modelId="{DE379334-67BC-4E30-8929-5D457743AFB5}">
      <dgm:prSet phldrT="[Text]"/>
      <dgm:spPr/>
      <dgm:t>
        <a:bodyPr/>
        <a:lstStyle/>
        <a:p>
          <a:r>
            <a:rPr lang="en-US" dirty="0" smtClean="0"/>
            <a:t>Equation</a:t>
          </a:r>
          <a:endParaRPr lang="en-US" dirty="0"/>
        </a:p>
      </dgm:t>
    </dgm:pt>
    <dgm:pt modelId="{1F2C6F60-993C-42E9-8F49-7BEF5F8806F0}" type="parTrans" cxnId="{D019D1CF-42D1-4C56-9762-E0CEAF2B51CC}">
      <dgm:prSet/>
      <dgm:spPr/>
      <dgm:t>
        <a:bodyPr/>
        <a:lstStyle/>
        <a:p>
          <a:endParaRPr lang="en-US"/>
        </a:p>
      </dgm:t>
    </dgm:pt>
    <dgm:pt modelId="{CB4BA63A-E18E-46B4-9005-68A8834279D5}" type="sibTrans" cxnId="{D019D1CF-42D1-4C56-9762-E0CEAF2B51CC}">
      <dgm:prSet/>
      <dgm:spPr/>
      <dgm:t>
        <a:bodyPr/>
        <a:lstStyle/>
        <a:p>
          <a:endParaRPr lang="en-US"/>
        </a:p>
      </dgm:t>
    </dgm:pt>
    <dgm:pt modelId="{22011220-71F4-4159-BC0D-5773C53075DC}" type="pres">
      <dgm:prSet presAssocID="{9A141911-34FA-4F74-B6E6-8D2802854D89}" presName="linearFlow" presStyleCnt="0">
        <dgm:presLayoutVars>
          <dgm:resizeHandles val="exact"/>
        </dgm:presLayoutVars>
      </dgm:prSet>
      <dgm:spPr/>
    </dgm:pt>
    <dgm:pt modelId="{4EC25792-9A3B-4006-AFC9-E3736ECC98D1}" type="pres">
      <dgm:prSet presAssocID="{7E4DBD11-AD62-4A0C-8494-970F0984AD2A}" presName="node" presStyleLbl="node1" presStyleIdx="0" presStyleCnt="4">
        <dgm:presLayoutVars>
          <dgm:bulletEnabled val="1"/>
        </dgm:presLayoutVars>
      </dgm:prSet>
      <dgm:spPr/>
      <dgm:t>
        <a:bodyPr/>
        <a:lstStyle/>
        <a:p>
          <a:endParaRPr lang="en-US"/>
        </a:p>
      </dgm:t>
    </dgm:pt>
    <dgm:pt modelId="{A90B0476-35F2-4A43-9382-7FBB886CFEAA}" type="pres">
      <dgm:prSet presAssocID="{237496E2-4985-431F-B0DF-AF2F0E826B17}" presName="sibTrans" presStyleLbl="sibTrans2D1" presStyleIdx="0" presStyleCnt="3"/>
      <dgm:spPr/>
      <dgm:t>
        <a:bodyPr/>
        <a:lstStyle/>
        <a:p>
          <a:endParaRPr lang="en-US"/>
        </a:p>
      </dgm:t>
    </dgm:pt>
    <dgm:pt modelId="{A0EC10D5-B133-4045-B3ED-D18F369D1F47}" type="pres">
      <dgm:prSet presAssocID="{237496E2-4985-431F-B0DF-AF2F0E826B17}" presName="connectorText" presStyleLbl="sibTrans2D1" presStyleIdx="0" presStyleCnt="3"/>
      <dgm:spPr/>
      <dgm:t>
        <a:bodyPr/>
        <a:lstStyle/>
        <a:p>
          <a:endParaRPr lang="en-US"/>
        </a:p>
      </dgm:t>
    </dgm:pt>
    <dgm:pt modelId="{49F5F2B8-0D9A-4D46-BE3B-E05934BF2188}" type="pres">
      <dgm:prSet presAssocID="{C0F7E691-A090-492D-9DD0-2E828DFDD1CB}" presName="node" presStyleLbl="node1" presStyleIdx="1" presStyleCnt="4">
        <dgm:presLayoutVars>
          <dgm:bulletEnabled val="1"/>
        </dgm:presLayoutVars>
      </dgm:prSet>
      <dgm:spPr/>
      <dgm:t>
        <a:bodyPr/>
        <a:lstStyle/>
        <a:p>
          <a:endParaRPr lang="en-US"/>
        </a:p>
      </dgm:t>
    </dgm:pt>
    <dgm:pt modelId="{24DBB297-411D-483F-AD18-7EA29A517948}" type="pres">
      <dgm:prSet presAssocID="{AE004EAB-80DB-4517-AC07-006E8049C2D8}" presName="sibTrans" presStyleLbl="sibTrans2D1" presStyleIdx="1" presStyleCnt="3"/>
      <dgm:spPr/>
      <dgm:t>
        <a:bodyPr/>
        <a:lstStyle/>
        <a:p>
          <a:endParaRPr lang="en-US"/>
        </a:p>
      </dgm:t>
    </dgm:pt>
    <dgm:pt modelId="{5FF9625E-3E9A-4D80-A88A-096645723B93}" type="pres">
      <dgm:prSet presAssocID="{AE004EAB-80DB-4517-AC07-006E8049C2D8}" presName="connectorText" presStyleLbl="sibTrans2D1" presStyleIdx="1" presStyleCnt="3"/>
      <dgm:spPr/>
      <dgm:t>
        <a:bodyPr/>
        <a:lstStyle/>
        <a:p>
          <a:endParaRPr lang="en-US"/>
        </a:p>
      </dgm:t>
    </dgm:pt>
    <dgm:pt modelId="{FA12D4A2-BEA3-4E84-A48F-AD8A75C907E3}" type="pres">
      <dgm:prSet presAssocID="{DE379334-67BC-4E30-8929-5D457743AFB5}" presName="node" presStyleLbl="node1" presStyleIdx="2" presStyleCnt="4">
        <dgm:presLayoutVars>
          <dgm:bulletEnabled val="1"/>
        </dgm:presLayoutVars>
      </dgm:prSet>
      <dgm:spPr/>
      <dgm:t>
        <a:bodyPr/>
        <a:lstStyle/>
        <a:p>
          <a:endParaRPr lang="en-US"/>
        </a:p>
      </dgm:t>
    </dgm:pt>
    <dgm:pt modelId="{421A93CC-6E48-46CF-9EBA-CF5B73FABBBC}" type="pres">
      <dgm:prSet presAssocID="{CB4BA63A-E18E-46B4-9005-68A8834279D5}" presName="sibTrans" presStyleLbl="sibTrans2D1" presStyleIdx="2" presStyleCnt="3"/>
      <dgm:spPr/>
      <dgm:t>
        <a:bodyPr/>
        <a:lstStyle/>
        <a:p>
          <a:endParaRPr lang="en-US"/>
        </a:p>
      </dgm:t>
    </dgm:pt>
    <dgm:pt modelId="{FD346428-8C09-4EC2-AB2A-ADD4C5FC39E5}" type="pres">
      <dgm:prSet presAssocID="{CB4BA63A-E18E-46B4-9005-68A8834279D5}" presName="connectorText" presStyleLbl="sibTrans2D1" presStyleIdx="2" presStyleCnt="3"/>
      <dgm:spPr/>
      <dgm:t>
        <a:bodyPr/>
        <a:lstStyle/>
        <a:p>
          <a:endParaRPr lang="en-US"/>
        </a:p>
      </dgm:t>
    </dgm:pt>
    <dgm:pt modelId="{3386BB53-476F-4306-AAD6-C6A0C7929F75}" type="pres">
      <dgm:prSet presAssocID="{C716BB1D-B76D-457E-865F-4373638C30F3}" presName="node" presStyleLbl="node1" presStyleIdx="3" presStyleCnt="4">
        <dgm:presLayoutVars>
          <dgm:bulletEnabled val="1"/>
        </dgm:presLayoutVars>
      </dgm:prSet>
      <dgm:spPr/>
      <dgm:t>
        <a:bodyPr/>
        <a:lstStyle/>
        <a:p>
          <a:endParaRPr lang="en-US"/>
        </a:p>
      </dgm:t>
    </dgm:pt>
  </dgm:ptLst>
  <dgm:cxnLst>
    <dgm:cxn modelId="{2F604A63-66F8-4E53-A6B4-EE33619FEE62}" type="presOf" srcId="{7E4DBD11-AD62-4A0C-8494-970F0984AD2A}" destId="{4EC25792-9A3B-4006-AFC9-E3736ECC98D1}" srcOrd="0" destOrd="0" presId="urn:microsoft.com/office/officeart/2005/8/layout/process2"/>
    <dgm:cxn modelId="{10E96258-4EB1-47B3-A76A-2D756E88DCA9}" type="presOf" srcId="{AE004EAB-80DB-4517-AC07-006E8049C2D8}" destId="{5FF9625E-3E9A-4D80-A88A-096645723B93}" srcOrd="1" destOrd="0" presId="urn:microsoft.com/office/officeart/2005/8/layout/process2"/>
    <dgm:cxn modelId="{2D141095-889D-4752-8FE9-6110A8EEF9B4}" type="presOf" srcId="{DE379334-67BC-4E30-8929-5D457743AFB5}" destId="{FA12D4A2-BEA3-4E84-A48F-AD8A75C907E3}" srcOrd="0" destOrd="0" presId="urn:microsoft.com/office/officeart/2005/8/layout/process2"/>
    <dgm:cxn modelId="{ED96B5FA-E91F-472D-B45D-89C63FB70FF6}" srcId="{9A141911-34FA-4F74-B6E6-8D2802854D89}" destId="{7E4DBD11-AD62-4A0C-8494-970F0984AD2A}" srcOrd="0" destOrd="0" parTransId="{F1CFCE81-93CA-43C2-8B34-363C9FC45B20}" sibTransId="{237496E2-4985-431F-B0DF-AF2F0E826B17}"/>
    <dgm:cxn modelId="{4EEB6BFE-B7E2-4977-AD7A-1749D2F12687}" type="presOf" srcId="{237496E2-4985-431F-B0DF-AF2F0E826B17}" destId="{A90B0476-35F2-4A43-9382-7FBB886CFEAA}" srcOrd="0" destOrd="0" presId="urn:microsoft.com/office/officeart/2005/8/layout/process2"/>
    <dgm:cxn modelId="{C6F67F5E-3CD6-4A07-A28E-CDBAB2F998FA}" type="presOf" srcId="{C0F7E691-A090-492D-9DD0-2E828DFDD1CB}" destId="{49F5F2B8-0D9A-4D46-BE3B-E05934BF2188}" srcOrd="0" destOrd="0" presId="urn:microsoft.com/office/officeart/2005/8/layout/process2"/>
    <dgm:cxn modelId="{ADE0C937-4E7D-4AF7-8331-F98F0742C5BC}" type="presOf" srcId="{237496E2-4985-431F-B0DF-AF2F0E826B17}" destId="{A0EC10D5-B133-4045-B3ED-D18F369D1F47}" srcOrd="1" destOrd="0" presId="urn:microsoft.com/office/officeart/2005/8/layout/process2"/>
    <dgm:cxn modelId="{5E4A907E-0225-4F7D-A7D5-9B65C7A98538}" type="presOf" srcId="{CB4BA63A-E18E-46B4-9005-68A8834279D5}" destId="{421A93CC-6E48-46CF-9EBA-CF5B73FABBBC}" srcOrd="0" destOrd="0" presId="urn:microsoft.com/office/officeart/2005/8/layout/process2"/>
    <dgm:cxn modelId="{4AB026A3-4D3D-4342-9B2C-E2033A5558AF}" srcId="{9A141911-34FA-4F74-B6E6-8D2802854D89}" destId="{C0F7E691-A090-492D-9DD0-2E828DFDD1CB}" srcOrd="1" destOrd="0" parTransId="{517E7F02-CA68-4601-A20B-5D87AB698A35}" sibTransId="{AE004EAB-80DB-4517-AC07-006E8049C2D8}"/>
    <dgm:cxn modelId="{D019D1CF-42D1-4C56-9762-E0CEAF2B51CC}" srcId="{9A141911-34FA-4F74-B6E6-8D2802854D89}" destId="{DE379334-67BC-4E30-8929-5D457743AFB5}" srcOrd="2" destOrd="0" parTransId="{1F2C6F60-993C-42E9-8F49-7BEF5F8806F0}" sibTransId="{CB4BA63A-E18E-46B4-9005-68A8834279D5}"/>
    <dgm:cxn modelId="{8509095C-0F6B-40D5-B067-33073CCFA8BE}" type="presOf" srcId="{C716BB1D-B76D-457E-865F-4373638C30F3}" destId="{3386BB53-476F-4306-AAD6-C6A0C7929F75}" srcOrd="0" destOrd="0" presId="urn:microsoft.com/office/officeart/2005/8/layout/process2"/>
    <dgm:cxn modelId="{F5E6A196-364F-4575-819C-5184B6094EAE}" srcId="{9A141911-34FA-4F74-B6E6-8D2802854D89}" destId="{C716BB1D-B76D-457E-865F-4373638C30F3}" srcOrd="3" destOrd="0" parTransId="{8377600D-BB73-4365-8258-5ED4E116BC25}" sibTransId="{17A78DAA-6647-48FC-B18A-85F2E403C052}"/>
    <dgm:cxn modelId="{CF82B4C7-05BA-45E8-B777-AAB7324D9F3D}" type="presOf" srcId="{CB4BA63A-E18E-46B4-9005-68A8834279D5}" destId="{FD346428-8C09-4EC2-AB2A-ADD4C5FC39E5}" srcOrd="1" destOrd="0" presId="urn:microsoft.com/office/officeart/2005/8/layout/process2"/>
    <dgm:cxn modelId="{07304CB7-7914-41AE-9B7F-E0709BE53F8E}" type="presOf" srcId="{9A141911-34FA-4F74-B6E6-8D2802854D89}" destId="{22011220-71F4-4159-BC0D-5773C53075DC}" srcOrd="0" destOrd="0" presId="urn:microsoft.com/office/officeart/2005/8/layout/process2"/>
    <dgm:cxn modelId="{83C4CD46-73A0-48CF-AA26-68CDBFAD03E9}" type="presOf" srcId="{AE004EAB-80DB-4517-AC07-006E8049C2D8}" destId="{24DBB297-411D-483F-AD18-7EA29A517948}" srcOrd="0" destOrd="0" presId="urn:microsoft.com/office/officeart/2005/8/layout/process2"/>
    <dgm:cxn modelId="{2312076D-FD13-466A-A6EB-93AAEEB29D8E}" type="presParOf" srcId="{22011220-71F4-4159-BC0D-5773C53075DC}" destId="{4EC25792-9A3B-4006-AFC9-E3736ECC98D1}" srcOrd="0" destOrd="0" presId="urn:microsoft.com/office/officeart/2005/8/layout/process2"/>
    <dgm:cxn modelId="{9F2A7360-8CCA-4851-BB12-BC02FD836797}" type="presParOf" srcId="{22011220-71F4-4159-BC0D-5773C53075DC}" destId="{A90B0476-35F2-4A43-9382-7FBB886CFEAA}" srcOrd="1" destOrd="0" presId="urn:microsoft.com/office/officeart/2005/8/layout/process2"/>
    <dgm:cxn modelId="{FA2BD2D5-C91C-49CF-BDAE-E588AFAA6B90}" type="presParOf" srcId="{A90B0476-35F2-4A43-9382-7FBB886CFEAA}" destId="{A0EC10D5-B133-4045-B3ED-D18F369D1F47}" srcOrd="0" destOrd="0" presId="urn:microsoft.com/office/officeart/2005/8/layout/process2"/>
    <dgm:cxn modelId="{C31A796B-081C-4CE9-8607-28A4EB46FF43}" type="presParOf" srcId="{22011220-71F4-4159-BC0D-5773C53075DC}" destId="{49F5F2B8-0D9A-4D46-BE3B-E05934BF2188}" srcOrd="2" destOrd="0" presId="urn:microsoft.com/office/officeart/2005/8/layout/process2"/>
    <dgm:cxn modelId="{BF3E0DC6-F4B0-4D71-83C8-7D7425351193}" type="presParOf" srcId="{22011220-71F4-4159-BC0D-5773C53075DC}" destId="{24DBB297-411D-483F-AD18-7EA29A517948}" srcOrd="3" destOrd="0" presId="urn:microsoft.com/office/officeart/2005/8/layout/process2"/>
    <dgm:cxn modelId="{F75A0AC9-675F-4C87-8B0D-B782B41CF8FC}" type="presParOf" srcId="{24DBB297-411D-483F-AD18-7EA29A517948}" destId="{5FF9625E-3E9A-4D80-A88A-096645723B93}" srcOrd="0" destOrd="0" presId="urn:microsoft.com/office/officeart/2005/8/layout/process2"/>
    <dgm:cxn modelId="{814F84FA-90B6-43EB-9591-F9D732DF9214}" type="presParOf" srcId="{22011220-71F4-4159-BC0D-5773C53075DC}" destId="{FA12D4A2-BEA3-4E84-A48F-AD8A75C907E3}" srcOrd="4" destOrd="0" presId="urn:microsoft.com/office/officeart/2005/8/layout/process2"/>
    <dgm:cxn modelId="{64250F05-3FFF-45C3-88C6-3949C9B70D1B}" type="presParOf" srcId="{22011220-71F4-4159-BC0D-5773C53075DC}" destId="{421A93CC-6E48-46CF-9EBA-CF5B73FABBBC}" srcOrd="5" destOrd="0" presId="urn:microsoft.com/office/officeart/2005/8/layout/process2"/>
    <dgm:cxn modelId="{C0CA6F4D-370B-4CD5-8051-7834DE6AD269}" type="presParOf" srcId="{421A93CC-6E48-46CF-9EBA-CF5B73FABBBC}" destId="{FD346428-8C09-4EC2-AB2A-ADD4C5FC39E5}" srcOrd="0" destOrd="0" presId="urn:microsoft.com/office/officeart/2005/8/layout/process2"/>
    <dgm:cxn modelId="{6B68BFF4-9876-4483-892B-C265E4ACF47F}" type="presParOf" srcId="{22011220-71F4-4159-BC0D-5773C53075DC}" destId="{3386BB53-476F-4306-AAD6-C6A0C7929F75}"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25792-9A3B-4006-AFC9-E3736ECC98D1}">
      <dsp:nvSpPr>
        <dsp:cNvPr id="0" name=""/>
        <dsp:cNvSpPr/>
      </dsp:nvSpPr>
      <dsp:spPr>
        <a:xfrm>
          <a:off x="1155257" y="1728"/>
          <a:ext cx="1157332" cy="642962"/>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Concept</a:t>
          </a:r>
          <a:endParaRPr lang="en-US" sz="2000" kern="1200" dirty="0"/>
        </a:p>
      </dsp:txBody>
      <dsp:txXfrm>
        <a:off x="1174089" y="20560"/>
        <a:ext cx="1119668" cy="605298"/>
      </dsp:txXfrm>
    </dsp:sp>
    <dsp:sp modelId="{A90B0476-35F2-4A43-9382-7FBB886CFEAA}">
      <dsp:nvSpPr>
        <dsp:cNvPr id="0" name=""/>
        <dsp:cNvSpPr/>
      </dsp:nvSpPr>
      <dsp:spPr>
        <a:xfrm rot="5400000">
          <a:off x="1613368" y="660765"/>
          <a:ext cx="241110" cy="2893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5400000">
        <a:off x="1647124" y="684877"/>
        <a:ext cx="173599" cy="168777"/>
      </dsp:txXfrm>
    </dsp:sp>
    <dsp:sp modelId="{49F5F2B8-0D9A-4D46-BE3B-E05934BF2188}">
      <dsp:nvSpPr>
        <dsp:cNvPr id="0" name=""/>
        <dsp:cNvSpPr/>
      </dsp:nvSpPr>
      <dsp:spPr>
        <a:xfrm>
          <a:off x="1155257" y="966172"/>
          <a:ext cx="1157332" cy="642962"/>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Formula</a:t>
          </a:r>
          <a:endParaRPr lang="en-US" sz="2000" kern="1200" dirty="0"/>
        </a:p>
      </dsp:txBody>
      <dsp:txXfrm>
        <a:off x="1174089" y="985004"/>
        <a:ext cx="1119668" cy="605298"/>
      </dsp:txXfrm>
    </dsp:sp>
    <dsp:sp modelId="{24DBB297-411D-483F-AD18-7EA29A517948}">
      <dsp:nvSpPr>
        <dsp:cNvPr id="0" name=""/>
        <dsp:cNvSpPr/>
      </dsp:nvSpPr>
      <dsp:spPr>
        <a:xfrm rot="5400000">
          <a:off x="1613368" y="1625208"/>
          <a:ext cx="241110" cy="2893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5400000">
        <a:off x="1647124" y="1649320"/>
        <a:ext cx="173599" cy="168777"/>
      </dsp:txXfrm>
    </dsp:sp>
    <dsp:sp modelId="{FA12D4A2-BEA3-4E84-A48F-AD8A75C907E3}">
      <dsp:nvSpPr>
        <dsp:cNvPr id="0" name=""/>
        <dsp:cNvSpPr/>
      </dsp:nvSpPr>
      <dsp:spPr>
        <a:xfrm>
          <a:off x="1155257" y="1930616"/>
          <a:ext cx="1157332" cy="642962"/>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Equation</a:t>
          </a:r>
          <a:endParaRPr lang="en-US" sz="2000" kern="1200" dirty="0"/>
        </a:p>
      </dsp:txBody>
      <dsp:txXfrm>
        <a:off x="1174089" y="1949448"/>
        <a:ext cx="1119668" cy="605298"/>
      </dsp:txXfrm>
    </dsp:sp>
    <dsp:sp modelId="{421A93CC-6E48-46CF-9EBA-CF5B73FABBBC}">
      <dsp:nvSpPr>
        <dsp:cNvPr id="0" name=""/>
        <dsp:cNvSpPr/>
      </dsp:nvSpPr>
      <dsp:spPr>
        <a:xfrm rot="5400000">
          <a:off x="1613368" y="2589652"/>
          <a:ext cx="241110" cy="2893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5400000">
        <a:off x="1647124" y="2613764"/>
        <a:ext cx="173599" cy="168777"/>
      </dsp:txXfrm>
    </dsp:sp>
    <dsp:sp modelId="{3386BB53-476F-4306-AAD6-C6A0C7929F75}">
      <dsp:nvSpPr>
        <dsp:cNvPr id="0" name=""/>
        <dsp:cNvSpPr/>
      </dsp:nvSpPr>
      <dsp:spPr>
        <a:xfrm>
          <a:off x="1155257" y="2895060"/>
          <a:ext cx="1157332" cy="642962"/>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Answer</a:t>
          </a:r>
          <a:endParaRPr lang="en-US" sz="2000" kern="1200" dirty="0"/>
        </a:p>
      </dsp:txBody>
      <dsp:txXfrm>
        <a:off x="1174089" y="2913892"/>
        <a:ext cx="1119668" cy="60529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6FDAE-CF81-4C89-9E81-50B0D3BD2A68}" type="datetimeFigureOut">
              <a:rPr lang="en-US" smtClean="0"/>
              <a:t>9/23/2016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EA78B6-5064-4D99-BC43-CD281DE03323}" type="slidenum">
              <a:rPr lang="en-US" smtClean="0"/>
              <a:t>‹#›</a:t>
            </a:fld>
            <a:endParaRPr lang="en-US"/>
          </a:p>
        </p:txBody>
      </p:sp>
    </p:spTree>
    <p:extLst>
      <p:ext uri="{BB962C8B-B14F-4D97-AF65-F5344CB8AC3E}">
        <p14:creationId xmlns:p14="http://schemas.microsoft.com/office/powerpoint/2010/main" val="812182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EA78B6-5064-4D99-BC43-CD281DE03323}" type="slidenum">
              <a:rPr lang="en-US" smtClean="0"/>
              <a:t>7</a:t>
            </a:fld>
            <a:endParaRPr lang="en-US"/>
          </a:p>
        </p:txBody>
      </p:sp>
    </p:spTree>
    <p:extLst>
      <p:ext uri="{BB962C8B-B14F-4D97-AF65-F5344CB8AC3E}">
        <p14:creationId xmlns:p14="http://schemas.microsoft.com/office/powerpoint/2010/main" val="2569893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EA78B6-5064-4D99-BC43-CD281DE03323}" type="slidenum">
              <a:rPr lang="en-US" smtClean="0"/>
              <a:t>23</a:t>
            </a:fld>
            <a:endParaRPr lang="en-US"/>
          </a:p>
        </p:txBody>
      </p:sp>
    </p:spTree>
    <p:extLst>
      <p:ext uri="{BB962C8B-B14F-4D97-AF65-F5344CB8AC3E}">
        <p14:creationId xmlns:p14="http://schemas.microsoft.com/office/powerpoint/2010/main" val="4004257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EA78B6-5064-4D99-BC43-CD281DE03323}" type="slidenum">
              <a:rPr lang="en-US" smtClean="0"/>
              <a:t>24</a:t>
            </a:fld>
            <a:endParaRPr lang="en-US"/>
          </a:p>
        </p:txBody>
      </p:sp>
    </p:spTree>
    <p:extLst>
      <p:ext uri="{BB962C8B-B14F-4D97-AF65-F5344CB8AC3E}">
        <p14:creationId xmlns:p14="http://schemas.microsoft.com/office/powerpoint/2010/main" val="128320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EA78B6-5064-4D99-BC43-CD281DE03323}" type="slidenum">
              <a:rPr lang="en-US" smtClean="0"/>
              <a:t>25</a:t>
            </a:fld>
            <a:endParaRPr lang="en-US"/>
          </a:p>
        </p:txBody>
      </p:sp>
    </p:spTree>
    <p:extLst>
      <p:ext uri="{BB962C8B-B14F-4D97-AF65-F5344CB8AC3E}">
        <p14:creationId xmlns:p14="http://schemas.microsoft.com/office/powerpoint/2010/main" val="1946008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EA78B6-5064-4D99-BC43-CD281DE03323}" type="slidenum">
              <a:rPr lang="en-US" smtClean="0"/>
              <a:t>26</a:t>
            </a:fld>
            <a:endParaRPr lang="en-US"/>
          </a:p>
        </p:txBody>
      </p:sp>
    </p:spTree>
    <p:extLst>
      <p:ext uri="{BB962C8B-B14F-4D97-AF65-F5344CB8AC3E}">
        <p14:creationId xmlns:p14="http://schemas.microsoft.com/office/powerpoint/2010/main" val="2050858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EA78B6-5064-4D99-BC43-CD281DE03323}" type="slidenum">
              <a:rPr lang="en-US" smtClean="0"/>
              <a:t>27</a:t>
            </a:fld>
            <a:endParaRPr lang="en-US"/>
          </a:p>
        </p:txBody>
      </p:sp>
    </p:spTree>
    <p:extLst>
      <p:ext uri="{BB962C8B-B14F-4D97-AF65-F5344CB8AC3E}">
        <p14:creationId xmlns:p14="http://schemas.microsoft.com/office/powerpoint/2010/main" val="3238488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EA78B6-5064-4D99-BC43-CD281DE03323}" type="slidenum">
              <a:rPr lang="en-US" smtClean="0"/>
              <a:t>28</a:t>
            </a:fld>
            <a:endParaRPr lang="en-US"/>
          </a:p>
        </p:txBody>
      </p:sp>
    </p:spTree>
    <p:extLst>
      <p:ext uri="{BB962C8B-B14F-4D97-AF65-F5344CB8AC3E}">
        <p14:creationId xmlns:p14="http://schemas.microsoft.com/office/powerpoint/2010/main" val="770217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EA78B6-5064-4D99-BC43-CD281DE03323}" type="slidenum">
              <a:rPr lang="en-US" smtClean="0"/>
              <a:t>29</a:t>
            </a:fld>
            <a:endParaRPr lang="en-US"/>
          </a:p>
        </p:txBody>
      </p:sp>
    </p:spTree>
    <p:extLst>
      <p:ext uri="{BB962C8B-B14F-4D97-AF65-F5344CB8AC3E}">
        <p14:creationId xmlns:p14="http://schemas.microsoft.com/office/powerpoint/2010/main" val="3448863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EA78B6-5064-4D99-BC43-CD281DE03323}" type="slidenum">
              <a:rPr lang="en-US" smtClean="0"/>
              <a:t>30</a:t>
            </a:fld>
            <a:endParaRPr lang="en-US"/>
          </a:p>
        </p:txBody>
      </p:sp>
    </p:spTree>
    <p:extLst>
      <p:ext uri="{BB962C8B-B14F-4D97-AF65-F5344CB8AC3E}">
        <p14:creationId xmlns:p14="http://schemas.microsoft.com/office/powerpoint/2010/main" val="2004553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way to think about ratios is the comparison of two parts of a whole.</a:t>
            </a:r>
          </a:p>
          <a:p>
            <a:r>
              <a:rPr lang="en-US" baseline="0" dirty="0" smtClean="0"/>
              <a:t>The critical thing to remember about rates is that there is some element of time</a:t>
            </a:r>
            <a:endParaRPr lang="en-US" dirty="0"/>
          </a:p>
        </p:txBody>
      </p:sp>
      <p:sp>
        <p:nvSpPr>
          <p:cNvPr id="4" name="Slide Number Placeholder 3"/>
          <p:cNvSpPr>
            <a:spLocks noGrp="1"/>
          </p:cNvSpPr>
          <p:nvPr>
            <p:ph type="sldNum" sz="quarter" idx="10"/>
          </p:nvPr>
        </p:nvSpPr>
        <p:spPr/>
        <p:txBody>
          <a:bodyPr/>
          <a:lstStyle/>
          <a:p>
            <a:fld id="{0CEA78B6-5064-4D99-BC43-CD281DE03323}" type="slidenum">
              <a:rPr lang="en-US" smtClean="0"/>
              <a:t>32</a:t>
            </a:fld>
            <a:endParaRPr lang="en-US"/>
          </a:p>
        </p:txBody>
      </p:sp>
    </p:spTree>
    <p:extLst>
      <p:ext uri="{BB962C8B-B14F-4D97-AF65-F5344CB8AC3E}">
        <p14:creationId xmlns:p14="http://schemas.microsoft.com/office/powerpoint/2010/main" val="161161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Relevance: foundation of regression equations, useful tool when breaking down problems</a:t>
            </a:r>
          </a:p>
          <a:p>
            <a:r>
              <a:rPr lang="en-US" dirty="0" smtClean="0"/>
              <a:t>Disclaimer: we’re not re-teaching algebra,</a:t>
            </a:r>
            <a:r>
              <a:rPr lang="en-US" baseline="0" dirty="0" smtClean="0"/>
              <a:t> we’re just highlighting the useful pieces</a:t>
            </a:r>
            <a:endParaRPr lang="en-US" dirty="0"/>
          </a:p>
        </p:txBody>
      </p:sp>
      <p:sp>
        <p:nvSpPr>
          <p:cNvPr id="4" name="Slide Number Placeholder 3"/>
          <p:cNvSpPr>
            <a:spLocks noGrp="1"/>
          </p:cNvSpPr>
          <p:nvPr>
            <p:ph type="sldNum" sz="quarter" idx="10"/>
          </p:nvPr>
        </p:nvSpPr>
        <p:spPr/>
        <p:txBody>
          <a:bodyPr/>
          <a:lstStyle/>
          <a:p>
            <a:fld id="{0CEA78B6-5064-4D99-BC43-CD281DE03323}" type="slidenum">
              <a:rPr lang="en-US" smtClean="0"/>
              <a:t>33</a:t>
            </a:fld>
            <a:endParaRPr lang="en-US"/>
          </a:p>
        </p:txBody>
      </p:sp>
    </p:spTree>
    <p:extLst>
      <p:ext uri="{BB962C8B-B14F-4D97-AF65-F5344CB8AC3E}">
        <p14:creationId xmlns:p14="http://schemas.microsoft.com/office/powerpoint/2010/main" val="1855158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EA78B6-5064-4D99-BC43-CD281DE03323}" type="slidenum">
              <a:rPr lang="en-US" smtClean="0"/>
              <a:t>13</a:t>
            </a:fld>
            <a:endParaRPr lang="en-US"/>
          </a:p>
        </p:txBody>
      </p:sp>
    </p:spTree>
    <p:extLst>
      <p:ext uri="{BB962C8B-B14F-4D97-AF65-F5344CB8AC3E}">
        <p14:creationId xmlns:p14="http://schemas.microsoft.com/office/powerpoint/2010/main" val="3430427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is where we depart from standard elementary school processes</a:t>
            </a:r>
            <a:r>
              <a:rPr lang="en-US" baseline="0" dirty="0" smtClean="0"/>
              <a:t> for solving word problems</a:t>
            </a:r>
          </a:p>
          <a:p>
            <a:endParaRPr lang="en-US" baseline="0" dirty="0" smtClean="0"/>
          </a:p>
          <a:p>
            <a:r>
              <a:rPr lang="en-US" baseline="0" dirty="0" smtClean="0"/>
              <a:t>#7 is important in case you mess up so badly on #6 that it calls into question your understanding of the concept</a:t>
            </a:r>
            <a:endParaRPr lang="en-US" dirty="0"/>
          </a:p>
        </p:txBody>
      </p:sp>
      <p:sp>
        <p:nvSpPr>
          <p:cNvPr id="4" name="Slide Number Placeholder 3"/>
          <p:cNvSpPr>
            <a:spLocks noGrp="1"/>
          </p:cNvSpPr>
          <p:nvPr>
            <p:ph type="sldNum" sz="quarter" idx="10"/>
          </p:nvPr>
        </p:nvSpPr>
        <p:spPr/>
        <p:txBody>
          <a:bodyPr/>
          <a:lstStyle/>
          <a:p>
            <a:fld id="{0CEA78B6-5064-4D99-BC43-CD281DE03323}" type="slidenum">
              <a:rPr lang="en-US" smtClean="0"/>
              <a:t>56</a:t>
            </a:fld>
            <a:endParaRPr lang="en-US"/>
          </a:p>
        </p:txBody>
      </p:sp>
    </p:spTree>
    <p:extLst>
      <p:ext uri="{BB962C8B-B14F-4D97-AF65-F5344CB8AC3E}">
        <p14:creationId xmlns:p14="http://schemas.microsoft.com/office/powerpoint/2010/main" val="2901725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Reflecting on your answer: Does the quantity make</a:t>
            </a:r>
            <a:r>
              <a:rPr lang="en-US" baseline="0" dirty="0" smtClean="0"/>
              <a:t> sense? Do the units make sense?</a:t>
            </a:r>
            <a:endParaRPr lang="en-US" dirty="0"/>
          </a:p>
        </p:txBody>
      </p:sp>
      <p:sp>
        <p:nvSpPr>
          <p:cNvPr id="4" name="Slide Number Placeholder 3"/>
          <p:cNvSpPr>
            <a:spLocks noGrp="1"/>
          </p:cNvSpPr>
          <p:nvPr>
            <p:ph type="sldNum" sz="quarter" idx="10"/>
          </p:nvPr>
        </p:nvSpPr>
        <p:spPr/>
        <p:txBody>
          <a:bodyPr/>
          <a:lstStyle/>
          <a:p>
            <a:fld id="{0CEA78B6-5064-4D99-BC43-CD281DE03323}" type="slidenum">
              <a:rPr lang="en-US" smtClean="0"/>
              <a:t>61</a:t>
            </a:fld>
            <a:endParaRPr lang="en-US"/>
          </a:p>
        </p:txBody>
      </p:sp>
    </p:spTree>
    <p:extLst>
      <p:ext uri="{BB962C8B-B14F-4D97-AF65-F5344CB8AC3E}">
        <p14:creationId xmlns:p14="http://schemas.microsoft.com/office/powerpoint/2010/main" val="1626116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Concept: manipulating </a:t>
            </a:r>
            <a:r>
              <a:rPr lang="en-US" dirty="0" err="1" smtClean="0"/>
              <a:t>percents</a:t>
            </a:r>
            <a:endParaRPr lang="en-US" dirty="0"/>
          </a:p>
        </p:txBody>
      </p:sp>
      <p:sp>
        <p:nvSpPr>
          <p:cNvPr id="4" name="Slide Number Placeholder 3"/>
          <p:cNvSpPr>
            <a:spLocks noGrp="1"/>
          </p:cNvSpPr>
          <p:nvPr>
            <p:ph type="sldNum" sz="quarter" idx="10"/>
          </p:nvPr>
        </p:nvSpPr>
        <p:spPr/>
        <p:txBody>
          <a:bodyPr/>
          <a:lstStyle/>
          <a:p>
            <a:fld id="{0CEA78B6-5064-4D99-BC43-CD281DE03323}" type="slidenum">
              <a:rPr lang="en-US" smtClean="0"/>
              <a:t>63</a:t>
            </a:fld>
            <a:endParaRPr lang="en-US"/>
          </a:p>
        </p:txBody>
      </p:sp>
    </p:spTree>
    <p:extLst>
      <p:ext uri="{BB962C8B-B14F-4D97-AF65-F5344CB8AC3E}">
        <p14:creationId xmlns:p14="http://schemas.microsoft.com/office/powerpoint/2010/main" val="2097809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Concept: weighted</a:t>
            </a:r>
            <a:r>
              <a:rPr lang="en-US" baseline="0" dirty="0" smtClean="0"/>
              <a:t> average</a:t>
            </a:r>
            <a:endParaRPr lang="en-US" dirty="0"/>
          </a:p>
        </p:txBody>
      </p:sp>
      <p:sp>
        <p:nvSpPr>
          <p:cNvPr id="4" name="Slide Number Placeholder 3"/>
          <p:cNvSpPr>
            <a:spLocks noGrp="1"/>
          </p:cNvSpPr>
          <p:nvPr>
            <p:ph type="sldNum" sz="quarter" idx="10"/>
          </p:nvPr>
        </p:nvSpPr>
        <p:spPr/>
        <p:txBody>
          <a:bodyPr/>
          <a:lstStyle/>
          <a:p>
            <a:fld id="{0CEA78B6-5064-4D99-BC43-CD281DE03323}" type="slidenum">
              <a:rPr lang="en-US" smtClean="0"/>
              <a:t>65</a:t>
            </a:fld>
            <a:endParaRPr lang="en-US"/>
          </a:p>
        </p:txBody>
      </p:sp>
    </p:spTree>
    <p:extLst>
      <p:ext uri="{BB962C8B-B14F-4D97-AF65-F5344CB8AC3E}">
        <p14:creationId xmlns:p14="http://schemas.microsoft.com/office/powerpoint/2010/main" val="3925322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Concept: weighted</a:t>
            </a:r>
            <a:r>
              <a:rPr lang="en-US" baseline="0" dirty="0" smtClean="0"/>
              <a:t> average</a:t>
            </a:r>
            <a:endParaRPr lang="en-US" dirty="0"/>
          </a:p>
        </p:txBody>
      </p:sp>
      <p:sp>
        <p:nvSpPr>
          <p:cNvPr id="4" name="Slide Number Placeholder 3"/>
          <p:cNvSpPr>
            <a:spLocks noGrp="1"/>
          </p:cNvSpPr>
          <p:nvPr>
            <p:ph type="sldNum" sz="quarter" idx="10"/>
          </p:nvPr>
        </p:nvSpPr>
        <p:spPr/>
        <p:txBody>
          <a:bodyPr/>
          <a:lstStyle/>
          <a:p>
            <a:fld id="{0CEA78B6-5064-4D99-BC43-CD281DE03323}" type="slidenum">
              <a:rPr lang="en-US" smtClean="0"/>
              <a:t>66</a:t>
            </a:fld>
            <a:endParaRPr lang="en-US"/>
          </a:p>
        </p:txBody>
      </p:sp>
    </p:spTree>
    <p:extLst>
      <p:ext uri="{BB962C8B-B14F-4D97-AF65-F5344CB8AC3E}">
        <p14:creationId xmlns:p14="http://schemas.microsoft.com/office/powerpoint/2010/main" val="38514698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Concept: weighted</a:t>
            </a:r>
            <a:r>
              <a:rPr lang="en-US" baseline="0" dirty="0" smtClean="0"/>
              <a:t> average</a:t>
            </a:r>
            <a:endParaRPr lang="en-US" dirty="0"/>
          </a:p>
        </p:txBody>
      </p:sp>
      <p:sp>
        <p:nvSpPr>
          <p:cNvPr id="4" name="Slide Number Placeholder 3"/>
          <p:cNvSpPr>
            <a:spLocks noGrp="1"/>
          </p:cNvSpPr>
          <p:nvPr>
            <p:ph type="sldNum" sz="quarter" idx="10"/>
          </p:nvPr>
        </p:nvSpPr>
        <p:spPr/>
        <p:txBody>
          <a:bodyPr/>
          <a:lstStyle/>
          <a:p>
            <a:fld id="{0CEA78B6-5064-4D99-BC43-CD281DE03323}" type="slidenum">
              <a:rPr lang="en-US" smtClean="0"/>
              <a:t>69</a:t>
            </a:fld>
            <a:endParaRPr lang="en-US"/>
          </a:p>
        </p:txBody>
      </p:sp>
    </p:spTree>
    <p:extLst>
      <p:ext uri="{BB962C8B-B14F-4D97-AF65-F5344CB8AC3E}">
        <p14:creationId xmlns:p14="http://schemas.microsoft.com/office/powerpoint/2010/main" val="717881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EA78B6-5064-4D99-BC43-CD281DE03323}" type="slidenum">
              <a:rPr lang="en-US" smtClean="0"/>
              <a:t>14</a:t>
            </a:fld>
            <a:endParaRPr lang="en-US"/>
          </a:p>
        </p:txBody>
      </p:sp>
    </p:spTree>
    <p:extLst>
      <p:ext uri="{BB962C8B-B14F-4D97-AF65-F5344CB8AC3E}">
        <p14:creationId xmlns:p14="http://schemas.microsoft.com/office/powerpoint/2010/main" val="3896833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possibility of cross-canceling</a:t>
            </a:r>
            <a:endParaRPr lang="en-US" dirty="0"/>
          </a:p>
        </p:txBody>
      </p:sp>
      <p:sp>
        <p:nvSpPr>
          <p:cNvPr id="4" name="Slide Number Placeholder 3"/>
          <p:cNvSpPr>
            <a:spLocks noGrp="1"/>
          </p:cNvSpPr>
          <p:nvPr>
            <p:ph type="sldNum" sz="quarter" idx="10"/>
          </p:nvPr>
        </p:nvSpPr>
        <p:spPr/>
        <p:txBody>
          <a:bodyPr/>
          <a:lstStyle/>
          <a:p>
            <a:fld id="{0CEA78B6-5064-4D99-BC43-CD281DE03323}" type="slidenum">
              <a:rPr lang="en-US" smtClean="0"/>
              <a:t>15</a:t>
            </a:fld>
            <a:endParaRPr lang="en-US"/>
          </a:p>
        </p:txBody>
      </p:sp>
    </p:spTree>
    <p:extLst>
      <p:ext uri="{BB962C8B-B14F-4D97-AF65-F5344CB8AC3E}">
        <p14:creationId xmlns:p14="http://schemas.microsoft.com/office/powerpoint/2010/main" val="616349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know how to use prime</a:t>
            </a:r>
            <a:r>
              <a:rPr lang="en-US" baseline="0" dirty="0" smtClean="0"/>
              <a:t> factorization, that’s also an easy way to do this.</a:t>
            </a:r>
            <a:endParaRPr lang="en-US" dirty="0"/>
          </a:p>
        </p:txBody>
      </p:sp>
      <p:sp>
        <p:nvSpPr>
          <p:cNvPr id="4" name="Slide Number Placeholder 3"/>
          <p:cNvSpPr>
            <a:spLocks noGrp="1"/>
          </p:cNvSpPr>
          <p:nvPr>
            <p:ph type="sldNum" sz="quarter" idx="10"/>
          </p:nvPr>
        </p:nvSpPr>
        <p:spPr/>
        <p:txBody>
          <a:bodyPr/>
          <a:lstStyle/>
          <a:p>
            <a:fld id="{0CEA78B6-5064-4D99-BC43-CD281DE03323}" type="slidenum">
              <a:rPr lang="en-US" smtClean="0"/>
              <a:t>18</a:t>
            </a:fld>
            <a:endParaRPr lang="en-US"/>
          </a:p>
        </p:txBody>
      </p:sp>
    </p:spTree>
    <p:extLst>
      <p:ext uri="{BB962C8B-B14F-4D97-AF65-F5344CB8AC3E}">
        <p14:creationId xmlns:p14="http://schemas.microsoft.com/office/powerpoint/2010/main" val="1327487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EA78B6-5064-4D99-BC43-CD281DE03323}" type="slidenum">
              <a:rPr lang="en-US" smtClean="0"/>
              <a:t>19</a:t>
            </a:fld>
            <a:endParaRPr lang="en-US"/>
          </a:p>
        </p:txBody>
      </p:sp>
    </p:spTree>
    <p:extLst>
      <p:ext uri="{BB962C8B-B14F-4D97-AF65-F5344CB8AC3E}">
        <p14:creationId xmlns:p14="http://schemas.microsoft.com/office/powerpoint/2010/main" val="3405459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EA78B6-5064-4D99-BC43-CD281DE03323}" type="slidenum">
              <a:rPr lang="en-US" smtClean="0"/>
              <a:t>20</a:t>
            </a:fld>
            <a:endParaRPr lang="en-US"/>
          </a:p>
        </p:txBody>
      </p:sp>
    </p:spTree>
    <p:extLst>
      <p:ext uri="{BB962C8B-B14F-4D97-AF65-F5344CB8AC3E}">
        <p14:creationId xmlns:p14="http://schemas.microsoft.com/office/powerpoint/2010/main" val="359988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EA78B6-5064-4D99-BC43-CD281DE03323}" type="slidenum">
              <a:rPr lang="en-US" smtClean="0"/>
              <a:t>21</a:t>
            </a:fld>
            <a:endParaRPr lang="en-US"/>
          </a:p>
        </p:txBody>
      </p:sp>
    </p:spTree>
    <p:extLst>
      <p:ext uri="{BB962C8B-B14F-4D97-AF65-F5344CB8AC3E}">
        <p14:creationId xmlns:p14="http://schemas.microsoft.com/office/powerpoint/2010/main" val="3197027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Rounding to 1.1 here is not terrible—arguments both ways. However, rounding</a:t>
            </a:r>
            <a:r>
              <a:rPr lang="en-US" baseline="0" dirty="0" smtClean="0"/>
              <a:t> to 24/21 is really not OK.</a:t>
            </a:r>
            <a:endParaRPr lang="en-US" dirty="0"/>
          </a:p>
        </p:txBody>
      </p:sp>
      <p:sp>
        <p:nvSpPr>
          <p:cNvPr id="4" name="Slide Number Placeholder 3"/>
          <p:cNvSpPr>
            <a:spLocks noGrp="1"/>
          </p:cNvSpPr>
          <p:nvPr>
            <p:ph type="sldNum" sz="quarter" idx="10"/>
          </p:nvPr>
        </p:nvSpPr>
        <p:spPr/>
        <p:txBody>
          <a:bodyPr/>
          <a:lstStyle/>
          <a:p>
            <a:fld id="{0CEA78B6-5064-4D99-BC43-CD281DE03323}" type="slidenum">
              <a:rPr lang="en-US" smtClean="0"/>
              <a:t>22</a:t>
            </a:fld>
            <a:endParaRPr lang="en-US"/>
          </a:p>
        </p:txBody>
      </p:sp>
    </p:spTree>
    <p:extLst>
      <p:ext uri="{BB962C8B-B14F-4D97-AF65-F5344CB8AC3E}">
        <p14:creationId xmlns:p14="http://schemas.microsoft.com/office/powerpoint/2010/main" val="2335125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0980E18-B4B4-44AD-B741-49FFC73DAA05}" type="datetimeFigureOut">
              <a:rPr lang="en-US" smtClean="0"/>
              <a:t>9/23/2016</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A0C9366-DA24-49D8-B151-731AA7C15A4C}"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646559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980E18-B4B4-44AD-B741-49FFC73DAA05}" type="datetimeFigureOut">
              <a:rPr lang="en-US" smtClean="0"/>
              <a:t>9/23/2016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C9366-DA24-49D8-B151-731AA7C15A4C}" type="slidenum">
              <a:rPr lang="en-US" smtClean="0"/>
              <a:t>‹#›</a:t>
            </a:fld>
            <a:endParaRPr lang="en-US"/>
          </a:p>
        </p:txBody>
      </p:sp>
    </p:spTree>
    <p:extLst>
      <p:ext uri="{BB962C8B-B14F-4D97-AF65-F5344CB8AC3E}">
        <p14:creationId xmlns:p14="http://schemas.microsoft.com/office/powerpoint/2010/main" val="4055981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980E18-B4B4-44AD-B741-49FFC73DAA05}" type="datetimeFigureOut">
              <a:rPr lang="en-US" smtClean="0"/>
              <a:t>9/23/2016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C9366-DA24-49D8-B151-731AA7C15A4C}" type="slidenum">
              <a:rPr lang="en-US" smtClean="0"/>
              <a:t>‹#›</a:t>
            </a:fld>
            <a:endParaRPr lang="en-US"/>
          </a:p>
        </p:txBody>
      </p:sp>
    </p:spTree>
    <p:extLst>
      <p:ext uri="{BB962C8B-B14F-4D97-AF65-F5344CB8AC3E}">
        <p14:creationId xmlns:p14="http://schemas.microsoft.com/office/powerpoint/2010/main" val="346574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980E18-B4B4-44AD-B741-49FFC73DAA05}" type="datetimeFigureOut">
              <a:rPr lang="en-US" smtClean="0"/>
              <a:t>9/23/2016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0C9366-DA24-49D8-B151-731AA7C15A4C}" type="slidenum">
              <a:rPr lang="en-US" smtClean="0"/>
              <a:t>‹#›</a:t>
            </a:fld>
            <a:endParaRPr lang="en-US"/>
          </a:p>
        </p:txBody>
      </p:sp>
    </p:spTree>
    <p:extLst>
      <p:ext uri="{BB962C8B-B14F-4D97-AF65-F5344CB8AC3E}">
        <p14:creationId xmlns:p14="http://schemas.microsoft.com/office/powerpoint/2010/main" val="3165955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0980E18-B4B4-44AD-B741-49FFC73DAA05}" type="datetimeFigureOut">
              <a:rPr lang="en-US" smtClean="0"/>
              <a:t>9/23/2016</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A0C9366-DA24-49D8-B151-731AA7C15A4C}"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1458512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980E18-B4B4-44AD-B741-49FFC73DAA05}" type="datetimeFigureOut">
              <a:rPr lang="en-US" smtClean="0"/>
              <a:t>9/23/2016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0C9366-DA24-49D8-B151-731AA7C15A4C}" type="slidenum">
              <a:rPr lang="en-US" smtClean="0"/>
              <a:t>‹#›</a:t>
            </a:fld>
            <a:endParaRPr lang="en-US"/>
          </a:p>
        </p:txBody>
      </p:sp>
    </p:spTree>
    <p:extLst>
      <p:ext uri="{BB962C8B-B14F-4D97-AF65-F5344CB8AC3E}">
        <p14:creationId xmlns:p14="http://schemas.microsoft.com/office/powerpoint/2010/main" val="309617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980E18-B4B4-44AD-B741-49FFC73DAA05}" type="datetimeFigureOut">
              <a:rPr lang="en-US" smtClean="0"/>
              <a:t>9/23/2016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0C9366-DA24-49D8-B151-731AA7C15A4C}" type="slidenum">
              <a:rPr lang="en-US" smtClean="0"/>
              <a:t>‹#›</a:t>
            </a:fld>
            <a:endParaRPr lang="en-US"/>
          </a:p>
        </p:txBody>
      </p:sp>
    </p:spTree>
    <p:extLst>
      <p:ext uri="{BB962C8B-B14F-4D97-AF65-F5344CB8AC3E}">
        <p14:creationId xmlns:p14="http://schemas.microsoft.com/office/powerpoint/2010/main" val="2439171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980E18-B4B4-44AD-B741-49FFC73DAA05}" type="datetimeFigureOut">
              <a:rPr lang="en-US" smtClean="0"/>
              <a:t>9/23/2016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0C9366-DA24-49D8-B151-731AA7C15A4C}" type="slidenum">
              <a:rPr lang="en-US" smtClean="0"/>
              <a:t>‹#›</a:t>
            </a:fld>
            <a:endParaRPr lang="en-US"/>
          </a:p>
        </p:txBody>
      </p:sp>
    </p:spTree>
    <p:extLst>
      <p:ext uri="{BB962C8B-B14F-4D97-AF65-F5344CB8AC3E}">
        <p14:creationId xmlns:p14="http://schemas.microsoft.com/office/powerpoint/2010/main" val="4022627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980E18-B4B4-44AD-B741-49FFC73DAA05}" type="datetimeFigureOut">
              <a:rPr lang="en-US" smtClean="0"/>
              <a:t>9/23/2016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0C9366-DA24-49D8-B151-731AA7C15A4C}" type="slidenum">
              <a:rPr lang="en-US" smtClean="0"/>
              <a:t>‹#›</a:t>
            </a:fld>
            <a:endParaRPr lang="en-US"/>
          </a:p>
        </p:txBody>
      </p:sp>
    </p:spTree>
    <p:extLst>
      <p:ext uri="{BB962C8B-B14F-4D97-AF65-F5344CB8AC3E}">
        <p14:creationId xmlns:p14="http://schemas.microsoft.com/office/powerpoint/2010/main" val="1016369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0980E18-B4B4-44AD-B741-49FFC73DAA05}" type="datetimeFigureOut">
              <a:rPr lang="en-US" smtClean="0"/>
              <a:t>9/23/2016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A0C9366-DA24-49D8-B151-731AA7C15A4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3269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0980E18-B4B4-44AD-B741-49FFC73DAA05}" type="datetimeFigureOut">
              <a:rPr lang="en-US" smtClean="0"/>
              <a:t>9/23/2016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A0C9366-DA24-49D8-B151-731AA7C15A4C}"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41357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0980E18-B4B4-44AD-B741-49FFC73DAA05}" type="datetimeFigureOut">
              <a:rPr lang="en-US" smtClean="0"/>
              <a:t>9/23/2016</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A0C9366-DA24-49D8-B151-731AA7C15A4C}"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7222502"/>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368">
          <p15:clr>
            <a:srgbClr val="F26B43"/>
          </p15:clr>
        </p15:guide>
        <p15:guide id="4294967295" orient="horz" pos="1440">
          <p15:clr>
            <a:srgbClr val="F26B43"/>
          </p15:clr>
        </p15:guide>
        <p15:guide id="4294967295" orient="horz" pos="3696">
          <p15:clr>
            <a:srgbClr val="F26B43"/>
          </p15:clr>
        </p15:guide>
        <p15:guide id="4294967295" orient="horz" pos="432">
          <p15:clr>
            <a:srgbClr val="F26B43"/>
          </p15:clr>
        </p15:guide>
        <p15:guide id="4294967295" orient="horz" pos="1512">
          <p15:clr>
            <a:srgbClr val="F26B43"/>
          </p15:clr>
        </p15:guide>
        <p15:guide id="4294967295" pos="6912">
          <p15:clr>
            <a:srgbClr val="F26B43"/>
          </p15:clr>
        </p15:guide>
        <p15:guide id="4294967295" pos="936">
          <p15:clr>
            <a:srgbClr val="F26B43"/>
          </p15:clr>
        </p15:guide>
        <p15:guide id="4294967295"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5" Type="http://schemas.openxmlformats.org/officeDocument/2006/relationships/image" Target="../media/image62.png"/><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hyperlink" Target="http://www.regentsprep.org/"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6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6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9.png"/><Relationship Id="rId10" Type="http://schemas.openxmlformats.org/officeDocument/2006/relationships/image" Target="../media/image18.png"/><Relationship Id="rId9" Type="http://schemas.openxmlformats.org/officeDocument/2006/relationships/image" Target="../media/image1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8580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Percentiles and Decimals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12 is what percent of 40?</a:t>
                </a:r>
              </a:p>
              <a:p>
                <a:endParaRPr lang="en-US" dirty="0"/>
              </a:p>
              <a:p>
                <a:pPr marL="0" indent="0">
                  <a:buNone/>
                </a:pPr>
                <a:endParaRPr lang="en-US"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0.012</m:t>
                          </m:r>
                        </m:num>
                        <m:den>
                          <m:r>
                            <a:rPr lang="en-US" b="0" i="1" smtClean="0">
                              <a:latin typeface="Cambria Math" panose="02040503050406030204" pitchFamily="18" charset="0"/>
                            </a:rPr>
                            <m:t>0.4</m:t>
                          </m:r>
                        </m:den>
                      </m:f>
                      <m:r>
                        <a:rPr lang="en-US" b="0" i="1" smtClean="0">
                          <a:latin typeface="Cambria Math" panose="02040503050406030204" pitchFamily="18" charset="0"/>
                        </a:rPr>
                        <m:t>=</m:t>
                      </m:r>
                    </m:oMath>
                  </m:oMathPara>
                </a14:m>
                <a:endParaRPr lang="en-US" b="0" dirty="0" smtClean="0"/>
              </a:p>
              <a:p>
                <a:pPr marL="0" indent="0">
                  <a:buNone/>
                </a:pPr>
                <a:endParaRPr lang="en-US" dirty="0" smtClean="0"/>
              </a:p>
              <a:p>
                <a:pPr marL="0" indent="0">
                  <a:buNone/>
                </a:pPr>
                <a:endParaRPr lang="en-US" dirty="0" smtClean="0"/>
              </a:p>
              <a:p>
                <a:pPr marL="0" indent="0">
                  <a:buNone/>
                </a:pPr>
                <a:r>
                  <a:rPr lang="en-US" dirty="0" smtClean="0"/>
                  <a:t>0.05 ? 0.011</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786240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Percentiles and Decimals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12 is what percent of 40?</a:t>
                </a:r>
              </a:p>
              <a:p>
                <a:pPr marL="914400" indent="0">
                  <a:buNone/>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12</m:t>
                          </m:r>
                        </m:num>
                        <m:den>
                          <m:r>
                            <a:rPr lang="en-US" b="0" i="1" smtClean="0">
                              <a:latin typeface="Cambria Math" panose="02040503050406030204" pitchFamily="18" charset="0"/>
                            </a:rPr>
                            <m:t>40</m:t>
                          </m:r>
                        </m:den>
                      </m:f>
                      <m:r>
                        <a:rPr lang="en-US" b="0" i="1" smtClean="0">
                          <a:latin typeface="Cambria Math" panose="02040503050406030204" pitchFamily="18" charset="0"/>
                        </a:rPr>
                        <m:t>=0.3=30%</m:t>
                      </m:r>
                    </m:oMath>
                  </m:oMathPara>
                </a14:m>
                <a:endParaRPr lang="en-US" dirty="0"/>
              </a:p>
              <a:p>
                <a:pPr marL="0" indent="0">
                  <a:buNone/>
                </a:pPr>
                <a:endParaRPr lang="en-US"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0.012</m:t>
                          </m:r>
                        </m:num>
                        <m:den>
                          <m:r>
                            <a:rPr lang="en-US" b="0" i="1" smtClean="0">
                              <a:latin typeface="Cambria Math" panose="02040503050406030204" pitchFamily="18" charset="0"/>
                            </a:rPr>
                            <m:t>0.4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12</m:t>
                          </m:r>
                        </m:num>
                        <m:den>
                          <m:r>
                            <a:rPr lang="en-US" b="0" i="1" smtClean="0">
                              <a:latin typeface="Cambria Math" panose="02040503050406030204" pitchFamily="18" charset="0"/>
                            </a:rPr>
                            <m:t>400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100</m:t>
                          </m:r>
                        </m:den>
                      </m:f>
                      <m:r>
                        <a:rPr lang="en-US" b="0" i="1" smtClean="0">
                          <a:latin typeface="Cambria Math" panose="02040503050406030204" pitchFamily="18" charset="0"/>
                        </a:rPr>
                        <m:t>=0.03</m:t>
                      </m:r>
                    </m:oMath>
                  </m:oMathPara>
                </a14:m>
                <a:endParaRPr lang="en-US" b="0" dirty="0" smtClean="0"/>
              </a:p>
              <a:p>
                <a:pPr marL="0" indent="0">
                  <a:buNone/>
                </a:pPr>
                <a:endParaRPr lang="en-US" dirty="0" smtClean="0"/>
              </a:p>
              <a:p>
                <a:pPr marL="0" indent="0">
                  <a:buNone/>
                </a:pPr>
                <a:r>
                  <a:rPr lang="en-US" dirty="0" smtClean="0">
                    <a:solidFill>
                      <a:schemeClr val="accent1"/>
                    </a:solidFill>
                  </a:rPr>
                  <a:t>0.05</a:t>
                </a:r>
                <a:r>
                  <a:rPr lang="en-US" dirty="0" smtClean="0"/>
                  <a:t> ? </a:t>
                </a:r>
                <a:r>
                  <a:rPr lang="en-US" dirty="0" smtClean="0">
                    <a:solidFill>
                      <a:schemeClr val="accent2"/>
                    </a:solidFill>
                  </a:rPr>
                  <a:t>0.011</a:t>
                </a:r>
              </a:p>
              <a:p>
                <a:pPr marL="0" indent="0">
                  <a:buNone/>
                </a:pPr>
                <a:r>
                  <a:rPr lang="en-US" dirty="0" smtClean="0"/>
                  <a:t>						0.05 &gt; 0.011</a:t>
                </a:r>
              </a:p>
              <a:p>
                <a:pPr marL="0" indent="0">
                  <a:buNone/>
                </a:pPr>
                <a:endParaRPr lang="en-US" dirty="0">
                  <a:solidFill>
                    <a:schemeClr val="accent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US">
                    <a:noFill/>
                  </a:rPr>
                  <a:t> </a:t>
                </a:r>
              </a:p>
            </p:txBody>
          </p:sp>
        </mc:Fallback>
      </mc:AlternateContent>
      <p:grpSp>
        <p:nvGrpSpPr>
          <p:cNvPr id="4" name="Group 3"/>
          <p:cNvGrpSpPr/>
          <p:nvPr/>
        </p:nvGrpSpPr>
        <p:grpSpPr>
          <a:xfrm>
            <a:off x="3100560" y="4999146"/>
            <a:ext cx="3246120" cy="853341"/>
            <a:chOff x="7635240" y="3338298"/>
            <a:chExt cx="3246120" cy="853341"/>
          </a:xfrm>
        </p:grpSpPr>
        <p:cxnSp>
          <p:nvCxnSpPr>
            <p:cNvPr id="5" name="Straight Connector 4"/>
            <p:cNvCxnSpPr/>
            <p:nvPr/>
          </p:nvCxnSpPr>
          <p:spPr>
            <a:xfrm>
              <a:off x="7772400" y="3962400"/>
              <a:ext cx="2743200" cy="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7772400" y="3739257"/>
              <a:ext cx="0" cy="451743"/>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a:off x="8458200" y="3825240"/>
              <a:ext cx="0" cy="25908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9144000" y="3825240"/>
              <a:ext cx="0" cy="25908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9829800" y="3822192"/>
              <a:ext cx="0" cy="25908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a:off x="10515600" y="3739896"/>
              <a:ext cx="0" cy="451743"/>
            </a:xfrm>
            <a:prstGeom prst="line">
              <a:avLst/>
            </a:prstGeom>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7635240" y="3338298"/>
              <a:ext cx="3246120" cy="369332"/>
            </a:xfrm>
            <a:prstGeom prst="rect">
              <a:avLst/>
            </a:prstGeom>
            <a:noFill/>
          </p:spPr>
          <p:txBody>
            <a:bodyPr wrap="square" rtlCol="0">
              <a:spAutoFit/>
            </a:bodyPr>
            <a:lstStyle/>
            <a:p>
              <a:r>
                <a:rPr lang="en-US" dirty="0" smtClean="0"/>
                <a:t>0		</a:t>
              </a:r>
              <a:r>
                <a:rPr lang="en-US" dirty="0"/>
                <a:t> </a:t>
              </a:r>
              <a:r>
                <a:rPr lang="en-US" dirty="0" smtClean="0"/>
                <a:t>              0.1</a:t>
              </a:r>
              <a:endParaRPr lang="en-US" dirty="0"/>
            </a:p>
          </p:txBody>
        </p:sp>
      </p:grpSp>
      <p:cxnSp>
        <p:nvCxnSpPr>
          <p:cNvPr id="12" name="Straight Arrow Connector 11"/>
          <p:cNvCxnSpPr/>
          <p:nvPr/>
        </p:nvCxnSpPr>
        <p:spPr>
          <a:xfrm>
            <a:off x="3237720" y="5483040"/>
            <a:ext cx="365760"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240832" y="5747406"/>
            <a:ext cx="1371600"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78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Manipulating Fractions</a:t>
            </a:r>
            <a:endParaRPr lang="en-US" dirty="0"/>
          </a:p>
        </p:txBody>
      </p:sp>
      <p:sp>
        <p:nvSpPr>
          <p:cNvPr id="3" name="Content Placeholder 2"/>
          <p:cNvSpPr>
            <a:spLocks noGrp="1"/>
          </p:cNvSpPr>
          <p:nvPr>
            <p:ph idx="1"/>
          </p:nvPr>
        </p:nvSpPr>
        <p:spPr/>
        <p:txBody>
          <a:bodyPr/>
          <a:lstStyle/>
          <a:p>
            <a:r>
              <a:rPr lang="en-US" dirty="0" smtClean="0"/>
              <a:t>Addition/subtraction:  Denominators must match, perform operation on numerators</a:t>
            </a:r>
          </a:p>
          <a:p>
            <a:endParaRPr lang="en-US" dirty="0"/>
          </a:p>
          <a:p>
            <a:r>
              <a:rPr lang="en-US" dirty="0" smtClean="0"/>
              <a:t>Multiplication/division: Numerator and denominator operate separately</a:t>
            </a:r>
          </a:p>
          <a:p>
            <a:endParaRPr lang="en-US" dirty="0"/>
          </a:p>
          <a:p>
            <a:r>
              <a:rPr lang="en-US" dirty="0" smtClean="0"/>
              <a:t>Comparing: Matching denominators will simplify</a:t>
            </a:r>
          </a:p>
        </p:txBody>
      </p:sp>
    </p:spTree>
    <p:extLst>
      <p:ext uri="{BB962C8B-B14F-4D97-AF65-F5344CB8AC3E}">
        <p14:creationId xmlns:p14="http://schemas.microsoft.com/office/powerpoint/2010/main" val="1561442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Multiplying Fractions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Numerator by numerator, denominator by denominator</a:t>
                </a:r>
              </a:p>
              <a:p>
                <a:pPr marL="0" indent="0">
                  <a:buNone/>
                </a:pPr>
                <a:endParaRPr lang="en-US" dirty="0" smtClean="0"/>
              </a:p>
              <a:p>
                <a:pPr marL="0" indent="0">
                  <a:buNone/>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b="0" i="1" smtClean="0">
                              <a:solidFill>
                                <a:schemeClr val="accent2"/>
                              </a:solidFill>
                              <a:latin typeface="Cambria Math" panose="02040503050406030204" pitchFamily="18" charset="0"/>
                            </a:rPr>
                            <m:t>2</m:t>
                          </m:r>
                        </m:num>
                        <m:den>
                          <m:r>
                            <a:rPr lang="en-US" b="0" i="1" smtClean="0">
                              <a:solidFill>
                                <a:schemeClr val="accent1"/>
                              </a:solidFill>
                              <a:latin typeface="Cambria Math" panose="02040503050406030204" pitchFamily="18" charset="0"/>
                            </a:rPr>
                            <m:t>3</m:t>
                          </m:r>
                        </m:den>
                      </m:f>
                      <m:r>
                        <a:rPr lang="en-US" i="1">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solidFill>
                                <a:schemeClr val="accent6"/>
                              </a:solidFill>
                              <a:latin typeface="Cambria Math" panose="02040503050406030204" pitchFamily="18" charset="0"/>
                            </a:rPr>
                            <m:t>2</m:t>
                          </m:r>
                        </m:num>
                        <m:den>
                          <m:r>
                            <a:rPr lang="en-US" b="0" i="1" smtClean="0">
                              <a:solidFill>
                                <a:schemeClr val="accent2"/>
                              </a:solidFill>
                              <a:latin typeface="Cambria Math" panose="02040503050406030204" pitchFamily="18" charset="0"/>
                            </a:rPr>
                            <m:t>5</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solidFill>
                                <a:schemeClr val="accent6"/>
                              </a:solidFill>
                              <a:latin typeface="Cambria Math" panose="02040503050406030204" pitchFamily="18" charset="0"/>
                            </a:rPr>
                            <m:t>4</m:t>
                          </m:r>
                        </m:num>
                        <m:den>
                          <m:r>
                            <a:rPr lang="en-US" b="0" i="1" smtClean="0">
                              <a:solidFill>
                                <a:schemeClr val="accent1"/>
                              </a:solidFill>
                              <a:latin typeface="Cambria Math" panose="02040503050406030204" pitchFamily="18" charset="0"/>
                            </a:rPr>
                            <m:t>15</m:t>
                          </m:r>
                        </m:den>
                      </m:f>
                    </m:oMath>
                  </m:oMathPara>
                </a14:m>
                <a:endParaRPr lang="en-US" b="0" dirty="0" smtClean="0"/>
              </a:p>
              <a:p>
                <a:pPr marL="0" indent="0">
                  <a:buNone/>
                </a:pPr>
                <a:endParaRPr lang="en-US" b="0" dirty="0" smtClean="0"/>
              </a:p>
              <a:p>
                <a:pPr marL="0" indent="0">
                  <a:buNone/>
                </a:pPr>
                <a:endParaRPr lang="en-US" i="1" dirty="0" smtClean="0">
                  <a:latin typeface="Cambria Math" panose="02040503050406030204" pitchFamily="18" charset="0"/>
                </a:endParaRPr>
              </a:p>
              <a:p>
                <a:pPr marL="0" indent="0">
                  <a:buNone/>
                </a:pPr>
                <a:endParaRPr lang="en-US" i="1" dirty="0" smtClean="0">
                  <a:latin typeface="Cambria Math" panose="02040503050406030204" pitchFamily="18" charset="0"/>
                </a:endParaRPr>
              </a:p>
              <a:p>
                <a:pPr marL="0" indent="0">
                  <a:buNone/>
                </a:pPr>
                <a:endParaRPr lang="en-US" i="1" dirty="0" smtClean="0">
                  <a:latin typeface="Cambria Math" panose="02040503050406030204" pitchFamily="18" charset="0"/>
                </a:endParaRPr>
              </a:p>
              <a:p>
                <a:pPr marL="0" indent="0">
                  <a:buNone/>
                </a:pPr>
                <a:endParaRPr lang="en-US" dirty="0" smtClean="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5"/>
                <a:stretch>
                  <a:fillRect l="-1043" t="-2241"/>
                </a:stretch>
              </a:blipFill>
            </p:spPr>
            <p:txBody>
              <a:bodyPr/>
              <a:lstStyle/>
              <a:p>
                <a:r>
                  <a:rPr lang="en-US">
                    <a:noFill/>
                  </a:rPr>
                  <a:t> </a:t>
                </a:r>
              </a:p>
            </p:txBody>
          </p:sp>
        </mc:Fallback>
      </mc:AlternateContent>
      <p:sp>
        <p:nvSpPr>
          <p:cNvPr id="4" name="Rectangle 3"/>
          <p:cNvSpPr/>
          <p:nvPr/>
        </p:nvSpPr>
        <p:spPr>
          <a:xfrm>
            <a:off x="4609324" y="2832392"/>
            <a:ext cx="54864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09324" y="2832392"/>
            <a:ext cx="3657600" cy="274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 name="Straight Connector 5"/>
          <p:cNvCxnSpPr/>
          <p:nvPr/>
        </p:nvCxnSpPr>
        <p:spPr>
          <a:xfrm>
            <a:off x="6438124" y="2832392"/>
            <a:ext cx="0" cy="2743200"/>
          </a:xfrm>
          <a:prstGeom prst="line">
            <a:avLst/>
          </a:prstGeom>
        </p:spPr>
        <p:style>
          <a:lnRef idx="3">
            <a:schemeClr val="dk1"/>
          </a:lnRef>
          <a:fillRef idx="0">
            <a:schemeClr val="dk1"/>
          </a:fillRef>
          <a:effectRef idx="2">
            <a:schemeClr val="dk1"/>
          </a:effectRef>
          <a:fontRef idx="minor">
            <a:schemeClr val="tx1"/>
          </a:fontRef>
        </p:style>
      </p:cxnSp>
      <p:sp>
        <p:nvSpPr>
          <p:cNvPr id="15" name="Rectangle 14"/>
          <p:cNvSpPr/>
          <p:nvPr/>
        </p:nvSpPr>
        <p:spPr>
          <a:xfrm>
            <a:off x="4609324" y="2832392"/>
            <a:ext cx="3657600" cy="10972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 name="Straight Connector 6"/>
          <p:cNvCxnSpPr/>
          <p:nvPr/>
        </p:nvCxnSpPr>
        <p:spPr>
          <a:xfrm>
            <a:off x="8266924" y="2832392"/>
            <a:ext cx="0" cy="274320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flipV="1">
            <a:off x="4609324" y="3381032"/>
            <a:ext cx="3657600" cy="1"/>
          </a:xfrm>
          <a:prstGeom prst="line">
            <a:avLst/>
          </a:prstGeom>
          <a:ln>
            <a:prstDash val="dash"/>
          </a:ln>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4609324" y="3929672"/>
            <a:ext cx="3657600" cy="1"/>
          </a:xfrm>
          <a:prstGeom prst="line">
            <a:avLst/>
          </a:prstGeom>
          <a:ln>
            <a:prstDash val="dash"/>
          </a:ln>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V="1">
            <a:off x="4609324" y="4478312"/>
            <a:ext cx="3657600" cy="1"/>
          </a:xfrm>
          <a:prstGeom prst="line">
            <a:avLst/>
          </a:prstGeom>
          <a:ln>
            <a:prstDash val="dash"/>
          </a:ln>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flipV="1">
            <a:off x="4609324" y="5026952"/>
            <a:ext cx="3657600" cy="1"/>
          </a:xfrm>
          <a:prstGeom prst="line">
            <a:avLst/>
          </a:prstGeom>
          <a:ln>
            <a:prstDash val="dash"/>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3365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Multiplying Fractions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Numerator by numerator, denominator by denominator</a:t>
                </a:r>
              </a:p>
              <a:p>
                <a:pPr marL="0" indent="0">
                  <a:buNone/>
                </a:pPr>
                <a:endParaRPr lang="en-US" dirty="0" smtClean="0"/>
              </a:p>
              <a:p>
                <a:pPr marL="0" indent="0">
                  <a:buNone/>
                </a:pPr>
                <a14:m>
                  <m:oMathPara xmlns:m="http://schemas.openxmlformats.org/officeDocument/2006/math">
                    <m:oMathParaPr>
                      <m:jc m:val="center"/>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5</m:t>
                          </m:r>
                        </m:den>
                      </m:f>
                    </m:oMath>
                  </m:oMathPara>
                </a14:m>
                <a:endParaRPr lang="en-US" dirty="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8</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6</m:t>
                          </m:r>
                        </m:den>
                      </m:f>
                    </m:oMath>
                  </m:oMathPara>
                </a14:m>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7036672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Multiplying Fractions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Numerator by numerator, denominator by denominator</a:t>
                </a:r>
              </a:p>
              <a:p>
                <a:pPr marL="0" indent="0">
                  <a:buNone/>
                </a:pPr>
                <a:endParaRPr lang="en-US" dirty="0" smtClean="0"/>
              </a:p>
              <a:p>
                <a:pPr marL="0" indent="0">
                  <a:buNone/>
                </a:pPr>
                <a14:m>
                  <m:oMathPara xmlns:m="http://schemas.openxmlformats.org/officeDocument/2006/math">
                    <m:oMathParaPr>
                      <m:jc m:val="center"/>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5</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12</m:t>
                          </m:r>
                        </m:num>
                        <m:den>
                          <m:r>
                            <a:rPr lang="en-US" b="0" i="1" smtClean="0">
                              <a:latin typeface="Cambria Math" panose="02040503050406030204" pitchFamily="18" charset="0"/>
                            </a:rPr>
                            <m:t>20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oMath>
                  </m:oMathPara>
                </a14:m>
                <a:endParaRPr lang="en-US"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8</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6</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35</m:t>
                          </m:r>
                        </m:num>
                        <m:den>
                          <m:r>
                            <a:rPr lang="en-US" b="0" i="1" smtClean="0">
                              <a:latin typeface="Cambria Math" panose="02040503050406030204" pitchFamily="18" charset="0"/>
                            </a:rPr>
                            <m:t>48</m:t>
                          </m:r>
                        </m:den>
                      </m:f>
                    </m:oMath>
                  </m:oMathPara>
                </a14:m>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1043" t="-2241"/>
                </a:stretch>
              </a:blipFill>
            </p:spPr>
            <p:txBody>
              <a:bodyPr/>
              <a:lstStyle/>
              <a:p>
                <a:r>
                  <a:rPr lang="en-US">
                    <a:noFill/>
                  </a:rPr>
                  <a:t> </a:t>
                </a:r>
              </a:p>
            </p:txBody>
          </p:sp>
        </mc:Fallback>
      </mc:AlternateContent>
      <p:sp>
        <p:nvSpPr>
          <p:cNvPr id="4" name="TextBox 3"/>
          <p:cNvSpPr txBox="1"/>
          <p:nvPr/>
        </p:nvSpPr>
        <p:spPr>
          <a:xfrm>
            <a:off x="7705164" y="3186953"/>
            <a:ext cx="2608730" cy="369332"/>
          </a:xfrm>
          <a:prstGeom prst="rect">
            <a:avLst/>
          </a:prstGeom>
          <a:noFill/>
        </p:spPr>
        <p:txBody>
          <a:bodyPr wrap="square" rtlCol="0">
            <a:spAutoFit/>
          </a:bodyPr>
          <a:lstStyle/>
          <a:p>
            <a:r>
              <a:rPr lang="en-US" b="1" dirty="0" smtClean="0"/>
              <a:t>or cross-cancel!</a:t>
            </a:r>
            <a:endParaRPr lang="en-US" b="1" dirty="0"/>
          </a:p>
        </p:txBody>
      </p:sp>
    </p:spTree>
    <p:extLst>
      <p:ext uri="{BB962C8B-B14F-4D97-AF65-F5344CB8AC3E}">
        <p14:creationId xmlns:p14="http://schemas.microsoft.com/office/powerpoint/2010/main" val="2194310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Adding/Subtracting Fractions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Same denominator: ignore the denominator, work through the numerator</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8</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8</m:t>
                          </m:r>
                        </m:den>
                      </m:f>
                    </m:oMath>
                  </m:oMathPara>
                </a14:m>
                <a:endParaRPr lang="en-US" b="0" dirty="0" smtClean="0"/>
              </a:p>
              <a:p>
                <a:pPr marL="0" indent="0">
                  <a:buNone/>
                </a:pPr>
                <a:endParaRPr lang="en-US" b="0" dirty="0" smtClean="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5</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5</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5</m:t>
                          </m:r>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5</m:t>
                          </m:r>
                        </m:den>
                      </m:f>
                    </m:oMath>
                  </m:oMathPara>
                </a14:m>
                <a:endParaRPr lang="en-US" dirty="0" smtClean="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12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12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12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8373548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Adding/Subtracting Fractions: Different Denominators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6</m:t>
                          </m:r>
                        </m:den>
                      </m:f>
                    </m:oMath>
                  </m:oMathPara>
                </a14:m>
                <a:endParaRPr lang="en-US" dirty="0" smtClean="0"/>
              </a:p>
              <a:p>
                <a:pPr marL="514350" indent="-514350">
                  <a:buFont typeface="+mj-lt"/>
                  <a:buAutoNum type="arabicPeriod"/>
                </a:pPr>
                <a:r>
                  <a:rPr lang="en-US" dirty="0" smtClean="0"/>
                  <a:t>Find the least common denominator</a:t>
                </a:r>
              </a:p>
              <a:p>
                <a:pPr marL="457200" lvl="1" indent="0">
                  <a:buNone/>
                </a:pPr>
                <a:r>
                  <a:rPr lang="en-US" dirty="0" smtClean="0"/>
                  <a:t>Least common denominator: least common multiple (LCM) of the denominators</a:t>
                </a:r>
              </a:p>
              <a:p>
                <a:pPr marL="514350" indent="-514350">
                  <a:buFont typeface="+mj-lt"/>
                  <a:buAutoNum type="arabicPeriod"/>
                </a:pPr>
                <a:r>
                  <a:rPr lang="en-US" dirty="0" smtClean="0"/>
                  <a:t>Convert both terms to terms with the least common denominator</a:t>
                </a:r>
              </a:p>
              <a:p>
                <a:pPr marL="514350" indent="-514350">
                  <a:buFont typeface="+mj-lt"/>
                  <a:buAutoNum type="arabicPeriod"/>
                </a:pPr>
                <a:r>
                  <a:rPr lang="en-US" dirty="0" smtClean="0"/>
                  <a:t>Add (or subtract or compare) as usual</a:t>
                </a:r>
              </a:p>
              <a:p>
                <a:pPr marL="0" indent="0">
                  <a:buNone/>
                </a:pPr>
                <a:endParaRPr lang="en-US" i="1" dirty="0" smtClean="0">
                  <a:latin typeface="Cambria Math" panose="02040503050406030204" pitchFamily="18" charset="0"/>
                </a:endParaRPr>
              </a:p>
              <a:p>
                <a:pPr marL="0" indent="0">
                  <a:buNone/>
                </a:pPr>
                <a:endParaRPr lang="en-US" b="0"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5"/>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1087006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rot="18767837">
            <a:off x="2460961" y="4517264"/>
            <a:ext cx="1148029" cy="63421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2057399"/>
                <a:ext cx="10515600" cy="4082143"/>
              </a:xfrm>
            </p:spPr>
            <p:txBody>
              <a:bodyPr>
                <a:normAutofit/>
              </a:bodyPr>
              <a:lstStyle/>
              <a:p>
                <a:pPr marL="514350" indent="-514350">
                  <a:buFont typeface="+mj-lt"/>
                  <a:buAutoNum type="arabicPeriod"/>
                </a:pPr>
                <a:r>
                  <a:rPr lang="en-US" dirty="0" smtClean="0"/>
                  <a:t>Find the least common denominator</a:t>
                </a:r>
                <a:endParaRPr lang="en-US" dirty="0"/>
              </a:p>
              <a:p>
                <a:pPr marL="0" indent="0">
                  <a:buNone/>
                </a:pPr>
                <a:endParaRPr lang="en-US"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6</m:t>
                          </m:r>
                        </m:den>
                      </m:f>
                    </m:oMath>
                  </m:oMathPara>
                </a14:m>
                <a:endParaRPr lang="en-US" b="0" dirty="0" smtClean="0"/>
              </a:p>
              <a:p>
                <a:pPr marL="466725"/>
                <a:r>
                  <a:rPr lang="en-US" b="0" dirty="0" smtClean="0"/>
                  <a:t>Denominators: 4, 6</a:t>
                </a:r>
              </a:p>
              <a:p>
                <a:pPr marL="466725"/>
                <a:r>
                  <a:rPr lang="en-US" dirty="0" smtClean="0"/>
                  <a:t>Least Common Multiple</a:t>
                </a:r>
              </a:p>
              <a:p>
                <a:pPr marL="914400" lvl="1" indent="0">
                  <a:buNone/>
                </a:pPr>
                <a:r>
                  <a:rPr lang="en-US" sz="2800" b="0" dirty="0" smtClean="0"/>
                  <a:t>4: 4, 8, 12, 16, 20, 24, 28…</a:t>
                </a:r>
              </a:p>
              <a:p>
                <a:pPr marL="914400" lvl="1" indent="0">
                  <a:buNone/>
                </a:pPr>
                <a:r>
                  <a:rPr lang="en-US" sz="2800" dirty="0" smtClean="0"/>
                  <a:t>6: 6, 12, 18, 24, 30…</a:t>
                </a:r>
                <a:endParaRPr lang="en-US" sz="2800" b="0"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2057399"/>
                <a:ext cx="10515600" cy="4082143"/>
              </a:xfrm>
              <a:blipFill rotWithShape="0">
                <a:blip r:embed="rId3"/>
                <a:stretch>
                  <a:fillRect l="-522" t="-1194"/>
                </a:stretch>
              </a:blipFill>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smtClean="0"/>
              <a:t>Adding/Subtracting Fractions: Different Denominators</a:t>
            </a:r>
            <a:endParaRPr lang="en-US" dirty="0"/>
          </a:p>
        </p:txBody>
      </p:sp>
    </p:spTree>
    <p:extLst>
      <p:ext uri="{BB962C8B-B14F-4D97-AF65-F5344CB8AC3E}">
        <p14:creationId xmlns:p14="http://schemas.microsoft.com/office/powerpoint/2010/main" val="70589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Adding/Subtracting Fractions: Different Denominators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2057399"/>
                <a:ext cx="10515600" cy="4231433"/>
              </a:xfrm>
            </p:spPr>
            <p:txBody>
              <a:bodyPr>
                <a:normAutofit/>
              </a:bodyPr>
              <a:lstStyle/>
              <a:p>
                <a:pPr marL="514350" indent="-514350">
                  <a:buFont typeface="+mj-lt"/>
                  <a:buAutoNum type="arabicPeriod" startAt="2"/>
                </a:pPr>
                <a:r>
                  <a:rPr lang="en-US" dirty="0" smtClean="0"/>
                  <a:t>Convert both terms to terms with the least common denominator</a:t>
                </a:r>
                <a:endParaRPr lang="en-US" dirty="0"/>
              </a:p>
              <a:p>
                <a:pPr marL="0" indent="0">
                  <a:buNone/>
                </a:pPr>
                <a:endParaRPr lang="en-US" i="1" dirty="0" smtClean="0">
                  <a:latin typeface="Cambria Math" panose="02040503050406030204" pitchFamily="18" charset="0"/>
                </a:endParaRPr>
              </a:p>
              <a:p>
                <a:pPr marL="0" indent="0">
                  <a:buNone/>
                </a:pPr>
                <a:endParaRPr lang="en-US"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12</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6</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num>
                        <m:den>
                          <m:r>
                            <a:rPr lang="en-US" b="0" i="1" smtClean="0">
                              <a:latin typeface="Cambria Math" panose="02040503050406030204" pitchFamily="18" charset="0"/>
                            </a:rPr>
                            <m:t>12</m:t>
                          </m:r>
                        </m:den>
                      </m:f>
                    </m:oMath>
                  </m:oMathPara>
                </a14:m>
                <a:endParaRPr lang="en-US" i="1" dirty="0" smtClean="0">
                  <a:latin typeface="Cambria Math" panose="02040503050406030204" pitchFamily="18" charset="0"/>
                </a:endParaRPr>
              </a:p>
              <a:p>
                <a:pPr marL="0" indent="0">
                  <a:buNone/>
                </a:pPr>
                <a:endParaRPr lang="en-US" b="0" i="1" dirty="0" smtClean="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m:t>
                          </m:r>
                        </m:num>
                        <m:den>
                          <m:r>
                            <a:rPr lang="en-US" b="0" i="1" smtClean="0">
                              <a:latin typeface="Cambria Math" panose="02040503050406030204" pitchFamily="18" charset="0"/>
                              <a:ea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9</m:t>
                          </m:r>
                        </m:num>
                        <m:den>
                          <m:r>
                            <a:rPr lang="en-US" b="0" i="1" smtClean="0">
                              <a:latin typeface="Cambria Math" panose="02040503050406030204" pitchFamily="18" charset="0"/>
                            </a:rPr>
                            <m:t>12</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6</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12</m:t>
                          </m:r>
                        </m:den>
                      </m:f>
                    </m:oMath>
                  </m:oMathPara>
                </a14:m>
                <a:endParaRPr lang="en-US" b="0"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2057399"/>
                <a:ext cx="10515600" cy="4231433"/>
              </a:xfrm>
              <a:blipFill rotWithShape="0">
                <a:blip r:embed="rId3"/>
                <a:stretch>
                  <a:fillRect l="-522" t="-11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4459174" y="4173115"/>
                <a:ext cx="3975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4459174" y="4173115"/>
                <a:ext cx="397545" cy="276999"/>
              </a:xfrm>
              <a:prstGeom prst="rect">
                <a:avLst/>
              </a:prstGeom>
              <a:blipFill rotWithShape="0">
                <a:blip r:embed="rId4"/>
                <a:stretch>
                  <a:fillRect l="-9091" r="-13636" b="-8889"/>
                </a:stretch>
              </a:blipFill>
            </p:spPr>
            <p:txBody>
              <a:bodyPr/>
              <a:lstStyle/>
              <a:p>
                <a:r>
                  <a:rPr lang="en-US">
                    <a:noFill/>
                  </a:rPr>
                  <a:t> </a:t>
                </a:r>
              </a:p>
            </p:txBody>
          </p:sp>
        </mc:Fallback>
      </mc:AlternateContent>
      <p:sp>
        <p:nvSpPr>
          <p:cNvPr id="6" name="Curved Up Arrow 5"/>
          <p:cNvSpPr/>
          <p:nvPr/>
        </p:nvSpPr>
        <p:spPr>
          <a:xfrm>
            <a:off x="4335259" y="3986814"/>
            <a:ext cx="645378" cy="14143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Curved Down Arrow 6"/>
          <p:cNvSpPr/>
          <p:nvPr/>
        </p:nvSpPr>
        <p:spPr>
          <a:xfrm>
            <a:off x="4335259" y="3008619"/>
            <a:ext cx="645378" cy="14127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8" name="TextBox 7"/>
              <p:cNvSpPr txBox="1"/>
              <p:nvPr/>
            </p:nvSpPr>
            <p:spPr>
              <a:xfrm>
                <a:off x="4459175" y="2644086"/>
                <a:ext cx="3975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oMath>
                  </m:oMathPara>
                </a14:m>
                <a:endParaRPr lang="en-US" dirty="0"/>
              </a:p>
            </p:txBody>
          </p:sp>
        </mc:Choice>
        <mc:Fallback>
          <p:sp>
            <p:nvSpPr>
              <p:cNvPr id="8" name="TextBox 7"/>
              <p:cNvSpPr txBox="1">
                <a:spLocks noRot="1" noChangeAspect="1" noMove="1" noResize="1" noEditPoints="1" noAdjustHandles="1" noChangeArrowheads="1" noChangeShapeType="1" noTextEdit="1"/>
              </p:cNvSpPr>
              <p:nvPr/>
            </p:nvSpPr>
            <p:spPr>
              <a:xfrm>
                <a:off x="4459175" y="2644086"/>
                <a:ext cx="397545" cy="276999"/>
              </a:xfrm>
              <a:prstGeom prst="rect">
                <a:avLst/>
              </a:prstGeom>
              <a:blipFill rotWithShape="0">
                <a:blip r:embed="rId5"/>
                <a:stretch>
                  <a:fillRect l="-9091" r="-13636" b="-8889"/>
                </a:stretch>
              </a:blipFill>
            </p:spPr>
            <p:txBody>
              <a:bodyPr/>
              <a:lstStyle/>
              <a:p>
                <a:r>
                  <a:rPr lang="en-US">
                    <a:noFill/>
                  </a:rPr>
                  <a:t> </a:t>
                </a:r>
              </a:p>
            </p:txBody>
          </p:sp>
        </mc:Fallback>
      </mc:AlternateContent>
    </p:spTree>
    <p:extLst>
      <p:ext uri="{BB962C8B-B14F-4D97-AF65-F5344CB8AC3E}">
        <p14:creationId xmlns:p14="http://schemas.microsoft.com/office/powerpoint/2010/main" val="122998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left)">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Fractions, Percentiles, and Decimals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98027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Adding/Subtracting Fractions: Different Denominators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2057400"/>
                <a:ext cx="10515600" cy="4082143"/>
              </a:xfrm>
            </p:spPr>
            <p:txBody>
              <a:bodyPr>
                <a:normAutofit/>
              </a:bodyPr>
              <a:lstStyle/>
              <a:p>
                <a:pPr marL="514350" indent="-514350">
                  <a:buFont typeface="+mj-lt"/>
                  <a:buAutoNum type="arabicPeriod" startAt="3"/>
                </a:pPr>
                <a:r>
                  <a:rPr lang="en-US" dirty="0" smtClean="0"/>
                  <a:t>Add as usual</a:t>
                </a:r>
                <a:endParaRPr lang="en-US" dirty="0"/>
              </a:p>
              <a:p>
                <a:pPr marL="0" indent="0">
                  <a:buNone/>
                </a:pPr>
                <a:endParaRPr lang="en-US"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9</m:t>
                          </m:r>
                        </m:num>
                        <m:den>
                          <m:r>
                            <a:rPr lang="en-US" b="0" i="1" smtClean="0">
                              <a:latin typeface="Cambria Math" panose="02040503050406030204" pitchFamily="18" charset="0"/>
                            </a:rPr>
                            <m:t>12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12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19</m:t>
                          </m:r>
                        </m:num>
                        <m:den>
                          <m:r>
                            <a:rPr lang="en-US" b="0" i="1" smtClean="0">
                              <a:latin typeface="Cambria Math" panose="02040503050406030204" pitchFamily="18" charset="0"/>
                            </a:rPr>
                            <m:t>12</m:t>
                          </m:r>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12</m:t>
                          </m:r>
                        </m:den>
                      </m:f>
                    </m:oMath>
                  </m:oMathPara>
                </a14:m>
                <a:endParaRPr lang="en-US" b="0"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2057400"/>
                <a:ext cx="10515600" cy="4082143"/>
              </a:xfrm>
              <a:blipFill rotWithShape="0">
                <a:blip r:embed="rId3"/>
                <a:stretch>
                  <a:fillRect l="-522" t="-1345"/>
                </a:stretch>
              </a:blipFill>
            </p:spPr>
            <p:txBody>
              <a:bodyPr/>
              <a:lstStyle/>
              <a:p>
                <a:r>
                  <a:rPr lang="en-US">
                    <a:noFill/>
                  </a:rPr>
                  <a:t> </a:t>
                </a:r>
              </a:p>
            </p:txBody>
          </p:sp>
        </mc:Fallback>
      </mc:AlternateContent>
    </p:spTree>
    <p:extLst>
      <p:ext uri="{BB962C8B-B14F-4D97-AF65-F5344CB8AC3E}">
        <p14:creationId xmlns:p14="http://schemas.microsoft.com/office/powerpoint/2010/main" val="13632682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smtClean="0"/>
              <a:t>Adding/Subtracting Fractions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5"/>
                <a:ext cx="10515600" cy="4313918"/>
              </a:xfrm>
            </p:spPr>
            <p:txBody>
              <a:bodyPr>
                <a:normAutofit/>
              </a:bodyPr>
              <a:lstStyle/>
              <a:p>
                <a:pPr marL="4124325"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7</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oMath>
                  </m:oMathPara>
                </a14:m>
                <a:endParaRPr lang="en-US" b="0" dirty="0" smtClean="0"/>
              </a:p>
              <a:p>
                <a:pPr marL="4124325" indent="0">
                  <a:buNone/>
                </a:pPr>
                <a:endParaRPr lang="en-US" dirty="0" smtClean="0"/>
              </a:p>
              <a:p>
                <a:pPr marL="4124325"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7</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r>
                        <a:rPr lang="en-US" b="0" i="1" smtClean="0">
                          <a:latin typeface="Cambria Math" panose="02040503050406030204" pitchFamily="18" charset="0"/>
                        </a:rPr>
                        <m:t>)</m:t>
                      </m:r>
                    </m:oMath>
                  </m:oMathPara>
                </a14:m>
                <a:endParaRPr lang="en-US" b="0" dirty="0" smtClean="0"/>
              </a:p>
              <a:p>
                <a:pPr marL="4124325"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13918"/>
              </a:xfr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606761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smtClean="0"/>
              <a:t>Adding/Subtracting Fractions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10515600" cy="5032375"/>
              </a:xfrm>
            </p:spPr>
            <p:txBody>
              <a:bodyPr>
                <a:normAutofit/>
              </a:bodyPr>
              <a:lstStyle/>
              <a:p>
                <a:pPr marL="0" indent="0">
                  <a:buNone/>
                </a:pPr>
                <a14:m>
                  <m:oMathPara xmlns:m="http://schemas.openxmlformats.org/officeDocument/2006/math">
                    <m:oMathParaPr>
                      <m:jc m:val="center"/>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3</m:t>
                          </m:r>
                        </m:num>
                        <m:den>
                          <m:r>
                            <a:rPr lang="en-US" sz="2400" i="1">
                              <a:latin typeface="Cambria Math" panose="02040503050406030204" pitchFamily="18" charset="0"/>
                            </a:rPr>
                            <m:t>7</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2</m:t>
                          </m:r>
                        </m:num>
                        <m:den>
                          <m:r>
                            <a:rPr lang="en-US" sz="2400" i="1">
                              <a:latin typeface="Cambria Math" panose="02040503050406030204" pitchFamily="18" charset="0"/>
                            </a:rPr>
                            <m:t>3</m:t>
                          </m:r>
                        </m:den>
                      </m:f>
                    </m:oMath>
                  </m:oMathPara>
                </a14:m>
                <a:endParaRPr lang="en-US" b="0" dirty="0" smtClean="0"/>
              </a:p>
              <a:p>
                <a:pPr marL="514350" indent="-514350">
                  <a:buFont typeface="+mj-lt"/>
                  <a:buAutoNum type="arabicPeriod"/>
                </a:pPr>
                <a:r>
                  <a:rPr lang="en-US" b="0" dirty="0" smtClean="0"/>
                  <a:t>Find the least common denominator</a:t>
                </a:r>
              </a:p>
              <a:p>
                <a:pPr marL="914400" indent="0">
                  <a:buNone/>
                </a:pPr>
                <a:r>
                  <a:rPr lang="en-US" sz="2400" dirty="0" smtClean="0"/>
                  <a:t>7: 7, 14, 21, 28…</a:t>
                </a:r>
                <a:endParaRPr lang="en-US" sz="2400" dirty="0" smtClean="0"/>
              </a:p>
              <a:p>
                <a:pPr marL="914400" indent="0">
                  <a:buNone/>
                </a:pPr>
                <a:r>
                  <a:rPr lang="en-US" sz="2400" dirty="0" smtClean="0"/>
                  <a:t>3: 3, 6, 9</a:t>
                </a:r>
                <a:r>
                  <a:rPr lang="en-US" sz="2400" dirty="0" smtClean="0"/>
                  <a:t>, </a:t>
                </a:r>
                <a:r>
                  <a:rPr lang="en-US" sz="2400" dirty="0" smtClean="0"/>
                  <a:t>12, 15, 18, 21, 24…</a:t>
                </a:r>
                <a:endParaRPr lang="en-US" sz="2400" dirty="0"/>
              </a:p>
              <a:p>
                <a:pPr marL="514350" indent="-514350">
                  <a:buFont typeface="+mj-lt"/>
                  <a:buAutoNum type="arabicPeriod" startAt="2"/>
                </a:pPr>
                <a:r>
                  <a:rPr lang="en-US" b="0" dirty="0" smtClean="0"/>
                  <a:t>Convert to the least common denominator</a:t>
                </a:r>
              </a:p>
              <a:p>
                <a:pPr marL="0" indent="0">
                  <a:buNone/>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3</m:t>
                          </m:r>
                        </m:num>
                        <m:den>
                          <m:r>
                            <a:rPr lang="en-US" sz="2400" b="0" i="1" smtClean="0">
                              <a:latin typeface="Cambria Math" panose="02040503050406030204" pitchFamily="18" charset="0"/>
                            </a:rPr>
                            <m:t>7</m:t>
                          </m:r>
                        </m:den>
                      </m:f>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3</m:t>
                          </m:r>
                        </m:num>
                        <m:den>
                          <m:r>
                            <a:rPr lang="en-US" sz="2400" b="0" i="1" smtClean="0">
                              <a:latin typeface="Cambria Math" panose="02040503050406030204" pitchFamily="18" charset="0"/>
                              <a:ea typeface="Cambria Math" panose="02040503050406030204" pitchFamily="18" charset="0"/>
                            </a:rPr>
                            <m:t>3</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9</m:t>
                          </m:r>
                        </m:num>
                        <m:den>
                          <m:r>
                            <a:rPr lang="en-US" sz="2400" b="0" i="1" smtClean="0">
                              <a:latin typeface="Cambria Math" panose="02040503050406030204" pitchFamily="18" charset="0"/>
                            </a:rPr>
                            <m:t>21</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num>
                        <m:den>
                          <m:r>
                            <a:rPr lang="en-US" sz="2400" b="0" i="1" smtClean="0">
                              <a:latin typeface="Cambria Math" panose="02040503050406030204" pitchFamily="18" charset="0"/>
                            </a:rPr>
                            <m:t>3</m:t>
                          </m:r>
                        </m:den>
                      </m:f>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7</m:t>
                          </m:r>
                        </m:num>
                        <m:den>
                          <m:r>
                            <a:rPr lang="en-US" sz="2400" b="0" i="1" smtClean="0">
                              <a:latin typeface="Cambria Math" panose="02040503050406030204" pitchFamily="18" charset="0"/>
                              <a:ea typeface="Cambria Math" panose="02040503050406030204" pitchFamily="18" charset="0"/>
                            </a:rPr>
                            <m:t>7</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r>
                            <a:rPr lang="en-US" sz="2400" b="0" i="1" smtClean="0">
                              <a:latin typeface="Cambria Math" panose="02040503050406030204" pitchFamily="18" charset="0"/>
                            </a:rPr>
                            <m:t>4</m:t>
                          </m:r>
                        </m:num>
                        <m:den>
                          <m:r>
                            <a:rPr lang="en-US" sz="2400" b="0" i="1" smtClean="0">
                              <a:latin typeface="Cambria Math" panose="02040503050406030204" pitchFamily="18" charset="0"/>
                            </a:rPr>
                            <m:t>2</m:t>
                          </m:r>
                          <m:r>
                            <a:rPr lang="en-US" sz="2400" b="0" i="1" smtClean="0">
                              <a:latin typeface="Cambria Math" panose="02040503050406030204" pitchFamily="18" charset="0"/>
                            </a:rPr>
                            <m:t>1</m:t>
                          </m:r>
                        </m:den>
                      </m:f>
                    </m:oMath>
                  </m:oMathPara>
                </a14:m>
                <a:endParaRPr lang="en-US" b="0" dirty="0" smtClean="0"/>
              </a:p>
              <a:p>
                <a:pPr marL="514350" indent="-514350">
                  <a:buFont typeface="+mj-lt"/>
                  <a:buAutoNum type="arabicPeriod" startAt="3"/>
                </a:pPr>
                <a:r>
                  <a:rPr lang="en-US" dirty="0" smtClean="0"/>
                  <a:t>Add as </a:t>
                </a:r>
                <a:r>
                  <a:rPr lang="en-US" dirty="0" smtClean="0"/>
                  <a:t>usual</a:t>
                </a:r>
              </a:p>
              <a:p>
                <a:pPr marL="0" indent="0">
                  <a:buNone/>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9</m:t>
                          </m:r>
                        </m:num>
                        <m:den>
                          <m:r>
                            <a:rPr lang="en-US" sz="2400" b="0" i="1" smtClean="0">
                              <a:latin typeface="Cambria Math" panose="02040503050406030204" pitchFamily="18" charset="0"/>
                            </a:rPr>
                            <m:t>21</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14</m:t>
                          </m:r>
                        </m:num>
                        <m:den>
                          <m:r>
                            <a:rPr lang="en-US" sz="2400" b="0" i="1" smtClean="0">
                              <a:latin typeface="Cambria Math" panose="02040503050406030204" pitchFamily="18" charset="0"/>
                            </a:rPr>
                            <m:t>21</m:t>
                          </m:r>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23</m:t>
                          </m:r>
                        </m:num>
                        <m:den>
                          <m:r>
                            <a:rPr lang="en-US" sz="2400" i="1">
                              <a:latin typeface="Cambria Math" panose="02040503050406030204" pitchFamily="18" charset="0"/>
                            </a:rPr>
                            <m:t>21</m:t>
                          </m:r>
                        </m:den>
                      </m:f>
                      <m:r>
                        <a:rPr lang="en-US" sz="2400" b="0" i="1" smtClean="0">
                          <a:latin typeface="Cambria Math" panose="02040503050406030204" pitchFamily="18" charset="0"/>
                        </a:rPr>
                        <m:t>=1.095</m:t>
                      </m:r>
                    </m:oMath>
                  </m:oMathPara>
                </a14:m>
                <a:endParaRPr lang="en-US" sz="2400"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0">
                <a:blip r:embed="rId3"/>
                <a:stretch>
                  <a:fillRect l="-522"/>
                </a:stretch>
              </a:blipFill>
            </p:spPr>
            <p:txBody>
              <a:bodyPr/>
              <a:lstStyle/>
              <a:p>
                <a:r>
                  <a:rPr lang="en-US">
                    <a:noFill/>
                  </a:rPr>
                  <a:t> </a:t>
                </a:r>
              </a:p>
            </p:txBody>
          </p:sp>
        </mc:Fallback>
      </mc:AlternateContent>
    </p:spTree>
    <p:extLst>
      <p:ext uri="{BB962C8B-B14F-4D97-AF65-F5344CB8AC3E}">
        <p14:creationId xmlns:p14="http://schemas.microsoft.com/office/powerpoint/2010/main" val="38783093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smtClean="0"/>
              <a:t>Adding/Subtracting Fractions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10515600" cy="5032375"/>
              </a:xfrm>
            </p:spPr>
            <p:txBody>
              <a:bodyPr>
                <a:normAutofit/>
              </a:bodyPr>
              <a:lstStyle/>
              <a:p>
                <a:pPr marL="0" indent="0">
                  <a:buNone/>
                </a:pPr>
                <a14:m>
                  <m:oMathPara xmlns:m="http://schemas.openxmlformats.org/officeDocument/2006/math">
                    <m:oMathParaPr>
                      <m:jc m:val="center"/>
                    </m:oMathParaPr>
                    <m:oMath xmlns:m="http://schemas.openxmlformats.org/officeDocument/2006/math">
                      <m:r>
                        <a:rPr lang="en-US" sz="240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3</m:t>
                          </m:r>
                        </m:num>
                        <m:den>
                          <m:r>
                            <a:rPr lang="en-US" sz="2400" i="1">
                              <a:latin typeface="Cambria Math" panose="02040503050406030204" pitchFamily="18" charset="0"/>
                            </a:rPr>
                            <m:t>7</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4</m:t>
                          </m:r>
                        </m:den>
                      </m:f>
                      <m:r>
                        <a:rPr lang="en-US" sz="2400" i="1">
                          <a:latin typeface="Cambria Math" panose="02040503050406030204" pitchFamily="18" charset="0"/>
                        </a:rPr>
                        <m:t>)</m:t>
                      </m:r>
                    </m:oMath>
                  </m:oMathPara>
                </a14:m>
                <a:endParaRPr lang="en-US" b="0" dirty="0" smtClean="0"/>
              </a:p>
              <a:p>
                <a:pPr marL="514350" indent="-514350">
                  <a:buFont typeface="+mj-lt"/>
                  <a:buAutoNum type="arabicPeriod"/>
                </a:pPr>
                <a:r>
                  <a:rPr lang="en-US" b="0" dirty="0" smtClean="0"/>
                  <a:t>Find the least common denominator</a:t>
                </a:r>
              </a:p>
              <a:p>
                <a:pPr marL="914400" indent="0">
                  <a:buNone/>
                </a:pPr>
                <a:r>
                  <a:rPr lang="en-US" sz="2400" dirty="0" smtClean="0"/>
                  <a:t>7: 7, 14, 21, 28…</a:t>
                </a:r>
                <a:endParaRPr lang="en-US" sz="2400" dirty="0" smtClean="0"/>
              </a:p>
              <a:p>
                <a:pPr marL="914400" indent="0">
                  <a:buNone/>
                </a:pPr>
                <a:r>
                  <a:rPr lang="en-US" sz="2400" dirty="0"/>
                  <a:t>4</a:t>
                </a:r>
                <a:r>
                  <a:rPr lang="en-US" sz="2400" dirty="0" smtClean="0"/>
                  <a:t>: 4, 8, 12, 16, 20, 20, 24, 28…</a:t>
                </a:r>
                <a:endParaRPr lang="en-US" sz="2400" dirty="0"/>
              </a:p>
              <a:p>
                <a:pPr marL="514350" indent="-514350">
                  <a:buFont typeface="+mj-lt"/>
                  <a:buAutoNum type="arabicPeriod" startAt="2"/>
                </a:pPr>
                <a:r>
                  <a:rPr lang="en-US" b="0" dirty="0" smtClean="0"/>
                  <a:t>Convert to the least common denominator</a:t>
                </a:r>
              </a:p>
              <a:p>
                <a:pPr marL="0" indent="0">
                  <a:buNone/>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3</m:t>
                          </m:r>
                        </m:num>
                        <m:den>
                          <m:r>
                            <a:rPr lang="en-US" sz="2400" b="0" i="1" smtClean="0">
                              <a:latin typeface="Cambria Math" panose="02040503050406030204" pitchFamily="18" charset="0"/>
                            </a:rPr>
                            <m:t>7</m:t>
                          </m:r>
                        </m:den>
                      </m:f>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4</m:t>
                          </m:r>
                        </m:num>
                        <m:den>
                          <m:r>
                            <a:rPr lang="en-US" sz="2400" b="0" i="1" smtClean="0">
                              <a:latin typeface="Cambria Math" panose="02040503050406030204" pitchFamily="18" charset="0"/>
                              <a:ea typeface="Cambria Math" panose="02040503050406030204" pitchFamily="18" charset="0"/>
                            </a:rPr>
                            <m:t>4</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12</m:t>
                          </m:r>
                        </m:num>
                        <m:den>
                          <m:r>
                            <a:rPr lang="en-US" sz="2400" b="0" i="1" smtClean="0">
                              <a:latin typeface="Cambria Math" panose="02040503050406030204" pitchFamily="18" charset="0"/>
                            </a:rPr>
                            <m:t>28</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4</m:t>
                          </m:r>
                        </m:den>
                      </m:f>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7</m:t>
                          </m:r>
                        </m:num>
                        <m:den>
                          <m:r>
                            <a:rPr lang="en-US" sz="2400" b="0" i="1" smtClean="0">
                              <a:latin typeface="Cambria Math" panose="02040503050406030204" pitchFamily="18" charset="0"/>
                              <a:ea typeface="Cambria Math" panose="02040503050406030204" pitchFamily="18" charset="0"/>
                            </a:rPr>
                            <m:t>7</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7</m:t>
                          </m:r>
                        </m:num>
                        <m:den>
                          <m:r>
                            <a:rPr lang="en-US" sz="2400" b="0" i="1" smtClean="0">
                              <a:latin typeface="Cambria Math" panose="02040503050406030204" pitchFamily="18" charset="0"/>
                            </a:rPr>
                            <m:t>28</m:t>
                          </m:r>
                        </m:den>
                      </m:f>
                    </m:oMath>
                  </m:oMathPara>
                </a14:m>
                <a:endParaRPr lang="en-US" b="0" dirty="0" smtClean="0"/>
              </a:p>
              <a:p>
                <a:pPr marL="514350" indent="-514350">
                  <a:buFont typeface="+mj-lt"/>
                  <a:buAutoNum type="arabicPeriod" startAt="3"/>
                </a:pPr>
                <a:r>
                  <a:rPr lang="en-US" dirty="0" smtClean="0"/>
                  <a:t>Subtract as </a:t>
                </a:r>
                <a:r>
                  <a:rPr lang="en-US" dirty="0" smtClean="0"/>
                  <a:t>usual</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12</m:t>
                          </m:r>
                        </m:num>
                        <m:den>
                          <m:r>
                            <a:rPr lang="en-US" sz="2400" b="0" i="1" smtClean="0">
                              <a:latin typeface="Cambria Math" panose="02040503050406030204" pitchFamily="18" charset="0"/>
                            </a:rPr>
                            <m:t>28</m:t>
                          </m:r>
                        </m:den>
                      </m:f>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7</m:t>
                              </m:r>
                            </m:num>
                            <m:den>
                              <m:r>
                                <a:rPr lang="en-US" sz="2400" b="0" i="1" smtClean="0">
                                  <a:latin typeface="Cambria Math" panose="02040503050406030204" pitchFamily="18" charset="0"/>
                                </a:rPr>
                                <m:t>28</m:t>
                              </m:r>
                            </m:den>
                          </m:f>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12</m:t>
                          </m:r>
                        </m:num>
                        <m:den>
                          <m:r>
                            <a:rPr lang="en-US" sz="2400" i="1">
                              <a:latin typeface="Cambria Math" panose="02040503050406030204" pitchFamily="18" charset="0"/>
                            </a:rPr>
                            <m:t>28</m:t>
                          </m:r>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7</m:t>
                          </m:r>
                        </m:num>
                        <m:den>
                          <m:r>
                            <a:rPr lang="en-US" sz="2400" i="1">
                              <a:latin typeface="Cambria Math" panose="02040503050406030204" pitchFamily="18" charset="0"/>
                            </a:rPr>
                            <m:t>28</m:t>
                          </m:r>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5</m:t>
                          </m:r>
                        </m:num>
                        <m:den>
                          <m:r>
                            <a:rPr lang="en-US" sz="2400" i="1">
                              <a:latin typeface="Cambria Math" panose="02040503050406030204" pitchFamily="18" charset="0"/>
                            </a:rPr>
                            <m:t>2</m:t>
                          </m:r>
                          <m:r>
                            <a:rPr lang="en-US" sz="2400" b="0" i="1" smtClean="0">
                              <a:latin typeface="Cambria Math" panose="02040503050406030204" pitchFamily="18" charset="0"/>
                            </a:rPr>
                            <m:t>8</m:t>
                          </m:r>
                        </m:den>
                      </m:f>
                      <m:r>
                        <a:rPr lang="en-US" sz="2400" b="0" i="1" smtClean="0">
                          <a:latin typeface="Cambria Math" panose="02040503050406030204" pitchFamily="18" charset="0"/>
                        </a:rPr>
                        <m:t>=−0.17857</m:t>
                      </m:r>
                    </m:oMath>
                  </m:oMathPara>
                </a14:m>
                <a:endParaRPr lang="en-US" sz="2400"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0">
                <a:blip r:embed="rId3"/>
                <a:stretch>
                  <a:fillRect l="-522"/>
                </a:stretch>
              </a:blipFill>
            </p:spPr>
            <p:txBody>
              <a:bodyPr/>
              <a:lstStyle/>
              <a:p>
                <a:r>
                  <a:rPr lang="en-US">
                    <a:noFill/>
                  </a:rPr>
                  <a:t> </a:t>
                </a:r>
              </a:p>
            </p:txBody>
          </p:sp>
        </mc:Fallback>
      </mc:AlternateContent>
    </p:spTree>
    <p:extLst>
      <p:ext uri="{BB962C8B-B14F-4D97-AF65-F5344CB8AC3E}">
        <p14:creationId xmlns:p14="http://schemas.microsoft.com/office/powerpoint/2010/main" val="181726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Adding/Subtracting Fractions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5"/>
                <a:ext cx="10515600" cy="4313918"/>
              </a:xfrm>
            </p:spPr>
            <p:txBody>
              <a:bodyPr>
                <a:normAutofit/>
              </a:bodyPr>
              <a:lstStyle/>
              <a:p>
                <a:pPr marL="4124325"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oMath>
                  </m:oMathPara>
                </a14:m>
                <a:endParaRPr lang="en-US" b="0" dirty="0" smtClean="0"/>
              </a:p>
              <a:p>
                <a:pPr marL="4124325" indent="0">
                  <a:buNone/>
                </a:pPr>
                <a:endParaRPr lang="en-US" dirty="0" smtClean="0"/>
              </a:p>
              <a:p>
                <a:pPr marL="4124325"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m:t>
                          </m:r>
                        </m:den>
                      </m:f>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9</m:t>
                          </m:r>
                        </m:den>
                      </m:f>
                    </m:oMath>
                  </m:oMathPara>
                </a14:m>
                <a:endParaRPr lang="en-US" b="0" dirty="0" smtClean="0"/>
              </a:p>
              <a:p>
                <a:pPr marL="4124325" indent="0">
                  <a:buNone/>
                </a:pPr>
                <a:endParaRPr lang="en-US" dirty="0" smtClean="0"/>
              </a:p>
              <a:p>
                <a:pPr marL="4124325"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oMath>
                  </m:oMathPara>
                </a14:m>
                <a:endParaRPr lang="en-US"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13918"/>
              </a:xfr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098479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Adding/Subtracting Fractions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313918"/>
              </a:xfrm>
            </p:spPr>
            <p:txBody>
              <a:bodyPr>
                <a:normAutofit/>
              </a:bodyPr>
              <a:lstStyle/>
              <a:p>
                <a:pPr marL="4124325"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oMath>
                  </m:oMathPara>
                </a14:m>
                <a:endParaRPr lang="en-US" b="0" i="1" dirty="0" smtClean="0">
                  <a:latin typeface="Cambria Math" panose="02040503050406030204" pitchFamily="18" charset="0"/>
                </a:endParaRPr>
              </a:p>
              <a:p>
                <a:pPr marL="4124325"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oMath>
                  </m:oMathPara>
                </a14:m>
                <a:endParaRPr lang="en-US" b="0" i="1" dirty="0" smtClean="0">
                  <a:latin typeface="Cambria Math" panose="02040503050406030204" pitchFamily="18" charset="0"/>
                </a:endParaRPr>
              </a:p>
              <a:p>
                <a:pPr marL="4124325"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oMath>
                  </m:oMathPara>
                </a14:m>
                <a:endParaRPr lang="en-US"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13918"/>
              </a:xfr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929927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Adding/Subtracting Fractions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10515600" cy="5032375"/>
              </a:xfrm>
            </p:spPr>
            <p:txBody>
              <a:bodyPr>
                <a:normAutofit fontScale="92500" lnSpcReduction="10000"/>
              </a:bodyPr>
              <a:lstStyle/>
              <a:p>
                <a:pPr marL="0" indent="0">
                  <a:buNone/>
                </a:pPr>
                <a14:m>
                  <m:oMathPara xmlns:m="http://schemas.openxmlformats.org/officeDocument/2006/math">
                    <m:oMathParaPr>
                      <m:jc m:val="center"/>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6</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num>
                        <m:den>
                          <m:r>
                            <a:rPr lang="en-US" sz="2400" b="0" i="1" smtClean="0">
                              <a:latin typeface="Cambria Math" panose="02040503050406030204" pitchFamily="18" charset="0"/>
                            </a:rPr>
                            <m:t>9</m:t>
                          </m:r>
                        </m:den>
                      </m:f>
                    </m:oMath>
                  </m:oMathPara>
                </a14:m>
                <a:endParaRPr lang="en-US" b="0" dirty="0" smtClean="0"/>
              </a:p>
              <a:p>
                <a:pPr marL="514350" indent="-514350">
                  <a:buFont typeface="+mj-lt"/>
                  <a:buAutoNum type="arabicPeriod"/>
                </a:pPr>
                <a:r>
                  <a:rPr lang="en-US" b="0" dirty="0" smtClean="0"/>
                  <a:t>Find the least common denominator</a:t>
                </a:r>
              </a:p>
              <a:p>
                <a:pPr marL="914400" indent="0">
                  <a:buNone/>
                </a:pPr>
                <a:r>
                  <a:rPr lang="en-US" sz="2400" dirty="0" smtClean="0"/>
                  <a:t>6: 6, 12, 18, 24, 30…</a:t>
                </a:r>
              </a:p>
              <a:p>
                <a:pPr marL="914400" indent="0">
                  <a:buNone/>
                </a:pPr>
                <a:r>
                  <a:rPr lang="en-US" sz="2400" dirty="0" smtClean="0"/>
                  <a:t>9: 9, 18, 27, 36…</a:t>
                </a:r>
                <a:endParaRPr lang="en-US" sz="2400" dirty="0"/>
              </a:p>
              <a:p>
                <a:pPr marL="514350" indent="-514350">
                  <a:buFont typeface="+mj-lt"/>
                  <a:buAutoNum type="arabicPeriod" startAt="2"/>
                </a:pPr>
                <a:r>
                  <a:rPr lang="en-US" b="0" dirty="0" smtClean="0"/>
                  <a:t>Convert to the least common denominator</a:t>
                </a:r>
              </a:p>
              <a:p>
                <a:pPr marL="0" indent="0">
                  <a:buNone/>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6</m:t>
                          </m:r>
                        </m:den>
                      </m:f>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3</m:t>
                          </m:r>
                        </m:num>
                        <m:den>
                          <m:r>
                            <a:rPr lang="en-US" sz="2400" b="0" i="1" smtClean="0">
                              <a:latin typeface="Cambria Math" panose="02040503050406030204" pitchFamily="18" charset="0"/>
                              <a:ea typeface="Cambria Math" panose="02040503050406030204" pitchFamily="18" charset="0"/>
                            </a:rPr>
                            <m:t>3</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m:t>
                          </m:r>
                        </m:num>
                        <m:den>
                          <m:r>
                            <a:rPr lang="en-US" sz="2400" b="0" i="1" smtClean="0">
                              <a:latin typeface="Cambria Math" panose="02040503050406030204" pitchFamily="18" charset="0"/>
                            </a:rPr>
                            <m:t>18</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num>
                        <m:den>
                          <m:r>
                            <a:rPr lang="en-US" sz="2400" b="0" i="1" smtClean="0">
                              <a:latin typeface="Cambria Math" panose="02040503050406030204" pitchFamily="18" charset="0"/>
                            </a:rPr>
                            <m:t>9</m:t>
                          </m:r>
                        </m:den>
                      </m:f>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2</m:t>
                          </m:r>
                        </m:num>
                        <m:den>
                          <m:r>
                            <a:rPr lang="en-US" sz="2400" b="0" i="1" smtClean="0">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4</m:t>
                          </m:r>
                        </m:num>
                        <m:den>
                          <m:r>
                            <a:rPr lang="en-US" sz="2400" b="0" i="1" smtClean="0">
                              <a:latin typeface="Cambria Math" panose="02040503050406030204" pitchFamily="18" charset="0"/>
                            </a:rPr>
                            <m:t>18</m:t>
                          </m:r>
                        </m:den>
                      </m:f>
                    </m:oMath>
                  </m:oMathPara>
                </a14:m>
                <a:endParaRPr lang="en-US" b="0" dirty="0" smtClean="0"/>
              </a:p>
              <a:p>
                <a:pPr marL="514350" indent="-514350">
                  <a:buFont typeface="+mj-lt"/>
                  <a:buAutoNum type="arabicPeriod" startAt="3"/>
                </a:pPr>
                <a:r>
                  <a:rPr lang="en-US" dirty="0" smtClean="0"/>
                  <a:t>Compare as usual</a:t>
                </a:r>
              </a:p>
              <a:p>
                <a:pPr marL="0" indent="0">
                  <a:buNone/>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3</m:t>
                          </m:r>
                        </m:num>
                        <m:den>
                          <m:r>
                            <a:rPr lang="en-US" sz="2400" b="0" i="1" smtClean="0">
                              <a:latin typeface="Cambria Math" panose="02040503050406030204" pitchFamily="18" charset="0"/>
                            </a:rPr>
                            <m:t>18</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4</m:t>
                          </m:r>
                        </m:num>
                        <m:den>
                          <m:r>
                            <a:rPr lang="en-US" sz="2400" b="0" i="1" smtClean="0">
                              <a:latin typeface="Cambria Math" panose="02040503050406030204" pitchFamily="18" charset="0"/>
                            </a:rPr>
                            <m:t>18</m:t>
                          </m:r>
                        </m:den>
                      </m:f>
                    </m:oMath>
                  </m:oMathPara>
                </a14:m>
                <a:endParaRPr lang="en-US" sz="2400" b="0" dirty="0" smtClean="0"/>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3</m:t>
                          </m:r>
                        </m:num>
                        <m:den>
                          <m:r>
                            <a:rPr lang="en-US" sz="2400" b="0" i="1" smtClean="0">
                              <a:latin typeface="Cambria Math" panose="02040503050406030204" pitchFamily="18" charset="0"/>
                            </a:rPr>
                            <m:t>18</m:t>
                          </m:r>
                        </m:den>
                      </m:f>
                      <m:r>
                        <a:rPr lang="en-US" sz="2400" b="0" i="1" smtClean="0">
                          <a:latin typeface="Cambria Math" panose="02040503050406030204" pitchFamily="18" charset="0"/>
                        </a:rPr>
                        <m:t>&lt;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4</m:t>
                          </m:r>
                        </m:num>
                        <m:den>
                          <m:r>
                            <a:rPr lang="en-US" sz="2400" b="0" i="1" smtClean="0">
                              <a:latin typeface="Cambria Math" panose="02040503050406030204" pitchFamily="18" charset="0"/>
                            </a:rPr>
                            <m:t>18</m:t>
                          </m:r>
                        </m:den>
                      </m:f>
                    </m:oMath>
                  </m:oMathPara>
                </a14:m>
                <a:endParaRPr lang="en-US" b="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0">
                <a:blip r:embed="rId3"/>
                <a:stretch>
                  <a:fillRect l="-522"/>
                </a:stretch>
              </a:blipFill>
            </p:spPr>
            <p:txBody>
              <a:bodyPr/>
              <a:lstStyle/>
              <a:p>
                <a:r>
                  <a:rPr lang="en-US">
                    <a:noFill/>
                  </a:rPr>
                  <a:t> </a:t>
                </a:r>
              </a:p>
            </p:txBody>
          </p:sp>
        </mc:Fallback>
      </mc:AlternateContent>
    </p:spTree>
    <p:extLst>
      <p:ext uri="{BB962C8B-B14F-4D97-AF65-F5344CB8AC3E}">
        <p14:creationId xmlns:p14="http://schemas.microsoft.com/office/powerpoint/2010/main" val="28507643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Adding/Subtracting Fractions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5"/>
              </a:xfrm>
            </p:spPr>
            <p:txBody>
              <a:bodyPr>
                <a:normAutofit/>
              </a:bodyPr>
              <a:lstStyle/>
              <a:p>
                <a:pPr marL="0" indent="0">
                  <a:buNone/>
                </a:pPr>
                <a14:m>
                  <m:oMathPara xmlns:m="http://schemas.openxmlformats.org/officeDocument/2006/math">
                    <m:oMathParaPr>
                      <m:jc m:val="center"/>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3</m:t>
                          </m:r>
                        </m:num>
                        <m:den>
                          <m:r>
                            <a:rPr lang="en-US" sz="2400" b="0" i="1" smtClean="0">
                              <a:latin typeface="Cambria Math" panose="02040503050406030204" pitchFamily="18" charset="0"/>
                            </a:rPr>
                            <m:t>4</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3</m:t>
                          </m:r>
                        </m:den>
                      </m:f>
                    </m:oMath>
                  </m:oMathPara>
                </a14:m>
                <a:endParaRPr lang="en-US" b="0" dirty="0" smtClean="0"/>
              </a:p>
              <a:p>
                <a:pPr marL="514350" indent="-514350">
                  <a:buFont typeface="+mj-lt"/>
                  <a:buAutoNum type="arabicPeriod"/>
                </a:pPr>
                <a:r>
                  <a:rPr lang="en-US" b="0" dirty="0" smtClean="0"/>
                  <a:t>Find the least common denominator</a:t>
                </a:r>
              </a:p>
              <a:p>
                <a:pPr marL="914400" indent="0">
                  <a:buNone/>
                </a:pPr>
                <a:r>
                  <a:rPr lang="en-US" sz="2400" dirty="0"/>
                  <a:t>4</a:t>
                </a:r>
                <a:r>
                  <a:rPr lang="en-US" sz="2400" dirty="0" smtClean="0"/>
                  <a:t>: 4, 8, 12, 16, 20…</a:t>
                </a:r>
              </a:p>
              <a:p>
                <a:pPr marL="914400" indent="0">
                  <a:buNone/>
                </a:pPr>
                <a:r>
                  <a:rPr lang="en-US" sz="2400" dirty="0"/>
                  <a:t>3</a:t>
                </a:r>
                <a:r>
                  <a:rPr lang="en-US" sz="2400" dirty="0" smtClean="0"/>
                  <a:t>: 3, 6, 9, 12, 15…</a:t>
                </a:r>
                <a:endParaRPr lang="en-US" sz="2400" dirty="0"/>
              </a:p>
              <a:p>
                <a:pPr marL="514350" indent="-514350">
                  <a:buFont typeface="+mj-lt"/>
                  <a:buAutoNum type="arabicPeriod" startAt="2"/>
                </a:pPr>
                <a:r>
                  <a:rPr lang="en-US" b="0" dirty="0" smtClean="0"/>
                  <a:t>Convert to the least common denominator</a:t>
                </a:r>
              </a:p>
              <a:p>
                <a:pPr marL="0" indent="0">
                  <a:buNone/>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3</m:t>
                          </m:r>
                        </m:num>
                        <m:den>
                          <m:r>
                            <a:rPr lang="en-US" sz="2400" b="0" i="1" smtClean="0">
                              <a:latin typeface="Cambria Math" panose="02040503050406030204" pitchFamily="18" charset="0"/>
                            </a:rPr>
                            <m:t>4</m:t>
                          </m:r>
                        </m:den>
                      </m:f>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3</m:t>
                          </m:r>
                        </m:num>
                        <m:den>
                          <m:r>
                            <a:rPr lang="en-US" sz="2400" b="0" i="1" smtClean="0">
                              <a:latin typeface="Cambria Math" panose="02040503050406030204" pitchFamily="18" charset="0"/>
                              <a:ea typeface="Cambria Math" panose="02040503050406030204" pitchFamily="18" charset="0"/>
                            </a:rPr>
                            <m:t>3</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9</m:t>
                          </m:r>
                        </m:num>
                        <m:den>
                          <m:r>
                            <a:rPr lang="en-US" sz="2400" b="0" i="1" smtClean="0">
                              <a:latin typeface="Cambria Math" panose="02040503050406030204" pitchFamily="18" charset="0"/>
                            </a:rPr>
                            <m:t>12</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3</m:t>
                          </m:r>
                        </m:den>
                      </m:f>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4</m:t>
                          </m:r>
                        </m:num>
                        <m:den>
                          <m:r>
                            <a:rPr lang="en-US" sz="2400" b="0" i="1" smtClean="0">
                              <a:latin typeface="Cambria Math" panose="02040503050406030204" pitchFamily="18" charset="0"/>
                              <a:ea typeface="Cambria Math" panose="02040503050406030204" pitchFamily="18" charset="0"/>
                            </a:rPr>
                            <m:t>4</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4</m:t>
                          </m:r>
                        </m:num>
                        <m:den>
                          <m:r>
                            <a:rPr lang="en-US" sz="2400" b="0" i="1" smtClean="0">
                              <a:latin typeface="Cambria Math" panose="02040503050406030204" pitchFamily="18" charset="0"/>
                            </a:rPr>
                            <m:t>12</m:t>
                          </m:r>
                        </m:den>
                      </m:f>
                    </m:oMath>
                  </m:oMathPara>
                </a14:m>
                <a:endParaRPr lang="en-US" b="0" dirty="0" smtClean="0"/>
              </a:p>
              <a:p>
                <a:pPr marL="514350" indent="-514350">
                  <a:buFont typeface="+mj-lt"/>
                  <a:buAutoNum type="arabicPeriod" startAt="3"/>
                </a:pPr>
                <a:r>
                  <a:rPr lang="en-US" dirty="0" smtClean="0"/>
                  <a:t>Subtract as usual</a:t>
                </a:r>
              </a:p>
              <a:p>
                <a:pPr marL="0" indent="0">
                  <a:buNone/>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9</m:t>
                          </m:r>
                        </m:num>
                        <m:den>
                          <m:r>
                            <a:rPr lang="en-US" sz="2400" b="0" i="1" smtClean="0">
                              <a:latin typeface="Cambria Math" panose="02040503050406030204" pitchFamily="18" charset="0"/>
                            </a:rPr>
                            <m:t>12</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4</m:t>
                          </m:r>
                        </m:num>
                        <m:den>
                          <m:r>
                            <a:rPr lang="en-US" sz="2400" b="0" i="1" smtClean="0">
                              <a:latin typeface="Cambria Math" panose="02040503050406030204" pitchFamily="18" charset="0"/>
                            </a:rPr>
                            <m:t>12</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5</m:t>
                          </m:r>
                        </m:num>
                        <m:den>
                          <m:r>
                            <a:rPr lang="en-US" sz="2400" b="0" i="1" smtClean="0">
                              <a:latin typeface="Cambria Math" panose="02040503050406030204" pitchFamily="18" charset="0"/>
                            </a:rPr>
                            <m:t>12</m:t>
                          </m:r>
                        </m:den>
                      </m:f>
                    </m:oMath>
                  </m:oMathPara>
                </a14:m>
                <a:endParaRPr lang="en-US"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0">
                <a:blip r:embed="rId3"/>
                <a:stretch>
                  <a:fillRect l="-1217"/>
                </a:stretch>
              </a:blipFill>
            </p:spPr>
            <p:txBody>
              <a:bodyPr/>
              <a:lstStyle/>
              <a:p>
                <a:r>
                  <a:rPr lang="en-US">
                    <a:noFill/>
                  </a:rPr>
                  <a:t> </a:t>
                </a:r>
              </a:p>
            </p:txBody>
          </p:sp>
        </mc:Fallback>
      </mc:AlternateContent>
    </p:spTree>
    <p:extLst>
      <p:ext uri="{BB962C8B-B14F-4D97-AF65-F5344CB8AC3E}">
        <p14:creationId xmlns:p14="http://schemas.microsoft.com/office/powerpoint/2010/main" val="25918857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Dividing Fractions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Multiply by the reciprocal</a:t>
                </a:r>
              </a:p>
              <a:p>
                <a:pPr marL="0" indent="0">
                  <a:buNone/>
                </a:pPr>
                <a:endParaRPr lang="en-US" dirty="0" smtClean="0"/>
              </a:p>
              <a:p>
                <a:pPr marL="4124325" indent="0">
                  <a:buNone/>
                </a:pPr>
                <a14:m>
                  <m:oMathPara xmlns:m="http://schemas.openxmlformats.org/officeDocument/2006/math">
                    <m:oMathParaPr>
                      <m:jc m:val="left"/>
                    </m:oMathParaPr>
                    <m:oMath xmlns:m="http://schemas.openxmlformats.org/officeDocument/2006/math">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5</m:t>
                              </m:r>
                            </m:den>
                          </m:f>
                        </m:num>
                        <m:den>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5</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oMath>
                  </m:oMathPara>
                </a14:m>
                <a:endParaRPr lang="en-US" b="0" dirty="0" smtClean="0"/>
              </a:p>
              <a:p>
                <a:pPr marL="4124325" indent="0">
                  <a:lnSpc>
                    <a:spcPct val="150000"/>
                  </a:lnSpc>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5</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2</m:t>
                          </m:r>
                        </m:den>
                      </m:f>
                    </m:oMath>
                  </m:oMathPara>
                </a14:m>
                <a:endParaRPr lang="en-US" dirty="0" smtClean="0"/>
              </a:p>
              <a:p>
                <a:pPr marL="4124325" indent="0">
                  <a:lnSpc>
                    <a:spcPct val="150000"/>
                  </a:lnSpc>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12</m:t>
                          </m:r>
                        </m:num>
                        <m:den>
                          <m:r>
                            <a:rPr lang="en-US" b="0" i="1" smtClean="0">
                              <a:latin typeface="Cambria Math" panose="02040503050406030204" pitchFamily="18" charset="0"/>
                            </a:rPr>
                            <m:t>10</m:t>
                          </m:r>
                        </m:den>
                      </m:f>
                      <m:r>
                        <a:rPr lang="en-US" b="0" i="1" smtClean="0">
                          <a:latin typeface="Cambria Math" panose="02040503050406030204" pitchFamily="18" charset="0"/>
                          <a:ea typeface="Cambria Math" panose="02040503050406030204" pitchFamily="18" charset="0"/>
                        </a:rPr>
                        <m:t>=1</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5</m:t>
                          </m:r>
                        </m:den>
                      </m:f>
                    </m:oMath>
                  </m:oMathPara>
                </a14:m>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571" t="-2211"/>
                </a:stretch>
              </a:blipFill>
            </p:spPr>
            <p:txBody>
              <a:bodyPr/>
              <a:lstStyle/>
              <a:p>
                <a:r>
                  <a:rPr lang="en-US">
                    <a:noFill/>
                  </a:rPr>
                  <a:t> </a:t>
                </a:r>
              </a:p>
            </p:txBody>
          </p:sp>
        </mc:Fallback>
      </mc:AlternateContent>
    </p:spTree>
    <p:extLst>
      <p:ext uri="{BB962C8B-B14F-4D97-AF65-F5344CB8AC3E}">
        <p14:creationId xmlns:p14="http://schemas.microsoft.com/office/powerpoint/2010/main" val="20775881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Dividing Fractions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313918"/>
              </a:xfrm>
            </p:spPr>
            <p:txBody>
              <a:bodyPr>
                <a:normAutofit/>
              </a:bodyPr>
              <a:lstStyle/>
              <a:p>
                <a:pPr marL="4124325"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14</m:t>
                              </m:r>
                            </m:num>
                            <m:den>
                              <m:r>
                                <a:rPr lang="en-US" b="0" i="1" smtClean="0">
                                  <a:latin typeface="Cambria Math" panose="02040503050406030204" pitchFamily="18" charset="0"/>
                                </a:rPr>
                                <m:t>100</m:t>
                              </m:r>
                            </m:den>
                          </m:f>
                        </m:num>
                        <m:den>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200</m:t>
                              </m:r>
                            </m:den>
                          </m:f>
                        </m:den>
                      </m:f>
                    </m:oMath>
                  </m:oMathPara>
                </a14:m>
                <a:endParaRPr lang="en-US"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13918"/>
              </a:xfrm>
              <a:blipFill rotWithShape="0">
                <a:blip r:embed="rId3"/>
                <a:stretch>
                  <a:fillRect t="-282"/>
                </a:stretch>
              </a:blipFill>
            </p:spPr>
            <p:txBody>
              <a:bodyPr/>
              <a:lstStyle/>
              <a:p>
                <a:r>
                  <a:rPr lang="en-US">
                    <a:noFill/>
                  </a:rPr>
                  <a:t> </a:t>
                </a:r>
              </a:p>
            </p:txBody>
          </p:sp>
        </mc:Fallback>
      </mc:AlternateContent>
    </p:spTree>
    <p:extLst>
      <p:ext uri="{BB962C8B-B14F-4D97-AF65-F5344CB8AC3E}">
        <p14:creationId xmlns:p14="http://schemas.microsoft.com/office/powerpoint/2010/main" val="660672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fraction?</a:t>
            </a:r>
            <a:endParaRPr lang="en-US" dirty="0"/>
          </a:p>
        </p:txBody>
      </p:sp>
      <p:sp>
        <p:nvSpPr>
          <p:cNvPr id="4" name="Rectangle 3"/>
          <p:cNvSpPr/>
          <p:nvPr/>
        </p:nvSpPr>
        <p:spPr>
          <a:xfrm>
            <a:off x="1569720" y="2590800"/>
            <a:ext cx="27432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0"/>
            <a:endCxn id="4" idx="2"/>
          </p:cNvCxnSpPr>
          <p:nvPr/>
        </p:nvCxnSpPr>
        <p:spPr>
          <a:xfrm>
            <a:off x="2941320" y="2590800"/>
            <a:ext cx="0" cy="274320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a:stCxn id="4" idx="1"/>
            <a:endCxn id="4" idx="3"/>
          </p:cNvCxnSpPr>
          <p:nvPr/>
        </p:nvCxnSpPr>
        <p:spPr>
          <a:xfrm>
            <a:off x="1569720" y="3962400"/>
            <a:ext cx="2743200" cy="0"/>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5684520" y="3617337"/>
                <a:ext cx="808939" cy="6901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1</m:t>
                      </m:r>
                      <m:r>
                        <a:rPr lang="en-US" sz="2400" b="0" i="1" smtClean="0">
                          <a:solidFill>
                            <a:schemeClr val="tx1"/>
                          </a:solidFill>
                          <a:latin typeface="Cambria Math" panose="02040503050406030204" pitchFamily="18" charset="0"/>
                        </a:rPr>
                        <m:t>=</m:t>
                      </m:r>
                      <m:f>
                        <m:fPr>
                          <m:ctrlPr>
                            <a:rPr lang="en-US" sz="2400" i="1" smtClean="0">
                              <a:solidFill>
                                <a:srgbClr val="0070C0"/>
                              </a:solidFill>
                              <a:latin typeface="Cambria Math" panose="02040503050406030204" pitchFamily="18" charset="0"/>
                            </a:rPr>
                          </m:ctrlPr>
                        </m:fPr>
                        <m:num>
                          <m:r>
                            <a:rPr lang="en-US" sz="2400" b="0" i="1" smtClean="0">
                              <a:solidFill>
                                <a:srgbClr val="0070C0"/>
                              </a:solidFill>
                              <a:latin typeface="Cambria Math" panose="02040503050406030204" pitchFamily="18" charset="0"/>
                            </a:rPr>
                            <m:t>4</m:t>
                          </m:r>
                        </m:num>
                        <m:den>
                          <m:r>
                            <a:rPr lang="en-US" sz="2400" b="0" i="1" smtClean="0">
                              <a:solidFill>
                                <a:srgbClr val="0070C0"/>
                              </a:solidFill>
                              <a:latin typeface="Cambria Math" panose="02040503050406030204" pitchFamily="18" charset="0"/>
                            </a:rPr>
                            <m:t>4</m:t>
                          </m:r>
                        </m:den>
                      </m:f>
                    </m:oMath>
                  </m:oMathPara>
                </a14:m>
                <a:endParaRPr lang="en-US" sz="2400" dirty="0">
                  <a:solidFill>
                    <a:srgbClr val="0070C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684520" y="3617337"/>
                <a:ext cx="808939" cy="690125"/>
              </a:xfrm>
              <a:prstGeom prst="rect">
                <a:avLst/>
              </a:prstGeom>
              <a:blipFill rotWithShape="0">
                <a:blip r:embed="rId2"/>
                <a:stretch>
                  <a:fillRect/>
                </a:stretch>
              </a:blipFill>
            </p:spPr>
            <p:txBody>
              <a:bodyPr/>
              <a:lstStyle/>
              <a:p>
                <a:r>
                  <a:rPr lang="en-US">
                    <a:noFill/>
                  </a:rPr>
                  <a:t> </a:t>
                </a:r>
              </a:p>
            </p:txBody>
          </p:sp>
        </mc:Fallback>
      </mc:AlternateContent>
      <p:cxnSp>
        <p:nvCxnSpPr>
          <p:cNvPr id="12" name="Straight Connector 11"/>
          <p:cNvCxnSpPr/>
          <p:nvPr/>
        </p:nvCxnSpPr>
        <p:spPr>
          <a:xfrm>
            <a:off x="7772400" y="3962400"/>
            <a:ext cx="2743200"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7772400" y="3739257"/>
            <a:ext cx="0" cy="45174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8458200" y="3825240"/>
            <a:ext cx="0" cy="25908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9144000" y="3825240"/>
            <a:ext cx="0" cy="25908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9829800" y="3822192"/>
            <a:ext cx="0" cy="25908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10515600" y="3739896"/>
            <a:ext cx="0" cy="451743"/>
          </a:xfrm>
          <a:prstGeom prst="line">
            <a:avLst/>
          </a:prstGeom>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7635240" y="3338298"/>
            <a:ext cx="3246120" cy="369332"/>
          </a:xfrm>
          <a:prstGeom prst="rect">
            <a:avLst/>
          </a:prstGeom>
          <a:noFill/>
        </p:spPr>
        <p:txBody>
          <a:bodyPr wrap="square" rtlCol="0">
            <a:spAutoFit/>
          </a:bodyPr>
          <a:lstStyle/>
          <a:p>
            <a:r>
              <a:rPr lang="en-US" dirty="0" smtClean="0"/>
              <a:t>0			1</a:t>
            </a:r>
            <a:endParaRPr lang="en-US" dirty="0"/>
          </a:p>
        </p:txBody>
      </p:sp>
      <p:cxnSp>
        <p:nvCxnSpPr>
          <p:cNvPr id="26" name="Straight Arrow Connector 25"/>
          <p:cNvCxnSpPr/>
          <p:nvPr/>
        </p:nvCxnSpPr>
        <p:spPr>
          <a:xfrm>
            <a:off x="7772400" y="3822192"/>
            <a:ext cx="2743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3723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Dividing Fractions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5032375"/>
              </a:xfrm>
            </p:spPr>
            <p:txBody>
              <a:bodyPr>
                <a:normAutofit/>
              </a:bodyPr>
              <a:lstStyle/>
              <a:p>
                <a:pPr marL="4124325"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14</m:t>
                              </m:r>
                            </m:num>
                            <m:den>
                              <m:r>
                                <a:rPr lang="en-US" b="0" i="1" smtClean="0">
                                  <a:latin typeface="Cambria Math" panose="02040503050406030204" pitchFamily="18" charset="0"/>
                                </a:rPr>
                                <m:t>100</m:t>
                              </m:r>
                            </m:den>
                          </m:f>
                        </m:num>
                        <m:den>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200</m:t>
                              </m:r>
                            </m:den>
                          </m:f>
                        </m:den>
                      </m:f>
                    </m:oMath>
                  </m:oMathPara>
                </a14:m>
                <a:endParaRPr lang="en-US" b="0" dirty="0" smtClean="0"/>
              </a:p>
              <a:p>
                <a:pPr marL="4124325"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14</m:t>
                          </m:r>
                        </m:num>
                        <m:den>
                          <m:r>
                            <a:rPr lang="en-US" b="0" i="1" smtClean="0">
                              <a:latin typeface="Cambria Math" panose="02040503050406030204" pitchFamily="18" charset="0"/>
                            </a:rPr>
                            <m:t>100</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200</m:t>
                          </m:r>
                        </m:num>
                        <m:den>
                          <m:r>
                            <a:rPr lang="en-US" b="0" i="1" smtClean="0">
                              <a:latin typeface="Cambria Math" panose="02040503050406030204" pitchFamily="18" charset="0"/>
                              <a:ea typeface="Cambria Math" panose="02040503050406030204" pitchFamily="18" charset="0"/>
                            </a:rPr>
                            <m:t>3</m:t>
                          </m:r>
                        </m:den>
                      </m:f>
                    </m:oMath>
                  </m:oMathPara>
                </a14:m>
                <a:endParaRPr lang="en-US" b="0" dirty="0" smtClean="0"/>
              </a:p>
              <a:p>
                <a:pPr marL="4124325"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2800</m:t>
                          </m:r>
                        </m:num>
                        <m:den>
                          <m:r>
                            <a:rPr lang="en-US" b="0" i="1" smtClean="0">
                              <a:latin typeface="Cambria Math" panose="02040503050406030204" pitchFamily="18" charset="0"/>
                            </a:rPr>
                            <m:t>300</m:t>
                          </m:r>
                        </m:den>
                      </m:f>
                    </m:oMath>
                  </m:oMathPara>
                </a14:m>
                <a:endParaRPr lang="en-US" b="0" dirty="0" smtClean="0"/>
              </a:p>
              <a:p>
                <a:pPr marL="4124325"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m:t>
                      </m:r>
                    </m:oMath>
                  </m:oMathPara>
                </a14:m>
                <a:endParaRPr lang="en-US"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5032375"/>
              </a:xfrm>
              <a:blipFill rotWithShape="0">
                <a:blip r:embed="rId3"/>
                <a:stretch>
                  <a:fillRect t="-242"/>
                </a:stretch>
              </a:blipFill>
            </p:spPr>
            <p:txBody>
              <a:bodyPr/>
              <a:lstStyle/>
              <a:p>
                <a:r>
                  <a:rPr lang="en-US">
                    <a:noFill/>
                  </a:rPr>
                  <a:t> </a:t>
                </a:r>
              </a:p>
            </p:txBody>
          </p:sp>
        </mc:Fallback>
      </mc:AlternateContent>
    </p:spTree>
    <p:extLst>
      <p:ext uri="{BB962C8B-B14F-4D97-AF65-F5344CB8AC3E}">
        <p14:creationId xmlns:p14="http://schemas.microsoft.com/office/powerpoint/2010/main" val="37468067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Fraction Reminder</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2743200" indent="0">
                  <a:buNone/>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6</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3+5</m:t>
                          </m:r>
                        </m:num>
                        <m:den>
                          <m:r>
                            <a:rPr lang="en-US" b="0" i="1" smtClean="0">
                              <a:latin typeface="Cambria Math" panose="02040503050406030204" pitchFamily="18" charset="0"/>
                              <a:ea typeface="Cambria Math" panose="02040503050406030204" pitchFamily="18" charset="0"/>
                            </a:rPr>
                            <m:t>4+6</m:t>
                          </m:r>
                        </m:den>
                      </m:f>
                      <m:r>
                        <a:rPr lang="en-US" b="0" i="1" smtClean="0">
                          <a:latin typeface="Cambria Math" panose="02040503050406030204" pitchFamily="18" charset="0"/>
                          <a:ea typeface="Cambria Math" panose="02040503050406030204" pitchFamily="18" charset="0"/>
                        </a:rPr>
                        <m:t> </m:t>
                      </m:r>
                    </m:oMath>
                  </m:oMathPara>
                </a14:m>
                <a:endParaRPr lang="en-US" dirty="0" smtClean="0"/>
              </a:p>
              <a:p>
                <a:pPr marL="5486400" indent="0">
                  <a:lnSpc>
                    <a:spcPct val="110000"/>
                  </a:lnSpc>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12</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8</m:t>
                          </m:r>
                        </m:num>
                        <m:den>
                          <m:r>
                            <a:rPr lang="en-US" b="0" i="1" smtClean="0">
                              <a:latin typeface="Cambria Math" panose="02040503050406030204" pitchFamily="18" charset="0"/>
                              <a:ea typeface="Cambria Math" panose="02040503050406030204" pitchFamily="18" charset="0"/>
                            </a:rPr>
                            <m:t>10</m:t>
                          </m:r>
                        </m:den>
                      </m:f>
                    </m:oMath>
                  </m:oMathPara>
                </a14:m>
                <a:endParaRPr lang="en-US" dirty="0" smtClean="0"/>
              </a:p>
              <a:p>
                <a:pPr marL="0" indent="0">
                  <a:lnSpc>
                    <a:spcPct val="200000"/>
                  </a:lnSpc>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r>
                            <a:rPr lang="en-US" b="0" i="1" smtClean="0">
                              <a:latin typeface="Cambria Math" panose="02040503050406030204" pitchFamily="18" charset="0"/>
                            </a:rPr>
                            <m:t>𝑎</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5</m:t>
                          </m:r>
                          <m:r>
                            <a:rPr lang="en-US" b="0" i="1" smtClean="0">
                              <a:latin typeface="Cambria Math" panose="02040503050406030204" pitchFamily="18" charset="0"/>
                            </a:rPr>
                            <m:t>𝑏</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7</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+5</m:t>
                          </m:r>
                          <m:r>
                            <a:rPr lang="en-US" b="0" i="1" smtClean="0">
                              <a:latin typeface="Cambria Math" panose="02040503050406030204" pitchFamily="18" charset="0"/>
                              <a:ea typeface="Cambria Math" panose="02040503050406030204" pitchFamily="18" charset="0"/>
                            </a:rPr>
                            <m:t>𝑏</m:t>
                          </m:r>
                        </m:den>
                      </m:f>
                    </m:oMath>
                  </m:oMathPara>
                </a14:m>
                <a:endParaRPr lang="en-US" dirty="0" smtClean="0"/>
              </a:p>
              <a:p>
                <a:pPr marL="0" indent="0">
                  <a:lnSpc>
                    <a:spcPct val="200000"/>
                  </a:lnSpc>
                  <a:buNone/>
                </a:pPr>
                <a14:m>
                  <m:oMathPara xmlns:m="http://schemas.openxmlformats.org/officeDocument/2006/math">
                    <m:oMathParaPr>
                      <m:jc m:val="centerGroup"/>
                    </m:oMathParaPr>
                    <m:oMath xmlns:m="http://schemas.openxmlformats.org/officeDocument/2006/math">
                      <m:f>
                        <m:fPr>
                          <m:type m:val="skw"/>
                          <m:ctrlPr>
                            <a:rPr lang="en-US" i="1" smtClean="0">
                              <a:latin typeface="Cambria Math" panose="02040503050406030204" pitchFamily="18" charset="0"/>
                            </a:rPr>
                          </m:ctrlPr>
                        </m:fPr>
                        <m:num>
                          <m:r>
                            <a:rPr lang="en-US" b="0" i="1" smtClean="0">
                              <a:latin typeface="Cambria Math" panose="02040503050406030204" pitchFamily="18" charset="0"/>
                            </a:rPr>
                            <m:t>𝑋</m:t>
                          </m:r>
                        </m:num>
                        <m:den>
                          <m:r>
                            <a:rPr lang="en-US" b="0" i="1" smtClean="0">
                              <a:latin typeface="Cambria Math" panose="02040503050406030204" pitchFamily="18" charset="0"/>
                            </a:rPr>
                            <m:t>𝑌</m:t>
                          </m:r>
                        </m:den>
                      </m:f>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𝑋</m:t>
                          </m:r>
                        </m:num>
                        <m:den>
                          <m:r>
                            <a:rPr lang="en-US" b="0" i="1" smtClean="0">
                              <a:latin typeface="Cambria Math" panose="02040503050406030204" pitchFamily="18" charset="0"/>
                            </a:rPr>
                            <m:t>𝑍</m:t>
                          </m:r>
                        </m:den>
                      </m:f>
                      <m:r>
                        <a:rPr lang="en-US" b="0" i="1" smtClean="0">
                          <a:latin typeface="Cambria Math" panose="02040503050406030204" pitchFamily="18" charset="0"/>
                          <a:ea typeface="Cambria Math" panose="02040503050406030204" pitchFamily="18" charset="0"/>
                        </a:rPr>
                        <m:t>≠</m:t>
                      </m:r>
                      <m:f>
                        <m:fPr>
                          <m:type m:val="skw"/>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𝑋</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r>
                            <a:rPr lang="en-US" b="0" i="1" smtClean="0">
                              <a:latin typeface="Cambria Math" panose="02040503050406030204" pitchFamily="18" charset="0"/>
                              <a:ea typeface="Cambria Math" panose="02040503050406030204" pitchFamily="18" charset="0"/>
                            </a:rPr>
                            <m:t>)</m:t>
                          </m:r>
                        </m:den>
                      </m:f>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cxnSp>
        <p:nvCxnSpPr>
          <p:cNvPr id="5" name="Straight Arrow Connector 4"/>
          <p:cNvCxnSpPr/>
          <p:nvPr/>
        </p:nvCxnSpPr>
        <p:spPr>
          <a:xfrm>
            <a:off x="5965011" y="2624098"/>
            <a:ext cx="7464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14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Uses of Fractions in Epidemiology</a:t>
            </a:r>
            <a:endParaRPr lang="en-US" dirty="0"/>
          </a:p>
        </p:txBody>
      </p:sp>
      <p:sp>
        <p:nvSpPr>
          <p:cNvPr id="3" name="Content Placeholder 2"/>
          <p:cNvSpPr>
            <a:spLocks noGrp="1"/>
          </p:cNvSpPr>
          <p:nvPr>
            <p:ph idx="1"/>
          </p:nvPr>
        </p:nvSpPr>
        <p:spPr/>
        <p:txBody>
          <a:bodyPr/>
          <a:lstStyle/>
          <a:p>
            <a:r>
              <a:rPr lang="en-US" dirty="0" smtClean="0"/>
              <a:t>Proportion: </a:t>
            </a:r>
            <a:r>
              <a:rPr lang="en-US" dirty="0"/>
              <a:t>a part, share, or number considered in comparative relation to a </a:t>
            </a:r>
            <a:r>
              <a:rPr lang="en-US" dirty="0" smtClean="0"/>
              <a:t>whole</a:t>
            </a:r>
          </a:p>
          <a:p>
            <a:pPr lvl="1"/>
            <a:r>
              <a:rPr lang="en-US" dirty="0" smtClean="0"/>
              <a:t>Example: proportion of deaths due to heart disease, 23.5%</a:t>
            </a:r>
            <a:endParaRPr lang="en-US" dirty="0"/>
          </a:p>
          <a:p>
            <a:r>
              <a:rPr lang="en-US" dirty="0" smtClean="0"/>
              <a:t>Ratio: </a:t>
            </a:r>
            <a:r>
              <a:rPr lang="en-US" dirty="0"/>
              <a:t>the quantitative relation between two amounts showing the number of times one value contains or is contained within the </a:t>
            </a:r>
            <a:r>
              <a:rPr lang="en-US" dirty="0" smtClean="0"/>
              <a:t>other</a:t>
            </a:r>
          </a:p>
          <a:p>
            <a:pPr lvl="1"/>
            <a:r>
              <a:rPr lang="en-US" dirty="0" smtClean="0"/>
              <a:t>Example: sex ratio at age ≥60, 81 males:100 females</a:t>
            </a:r>
          </a:p>
          <a:p>
            <a:r>
              <a:rPr lang="en-US" dirty="0" smtClean="0"/>
              <a:t>Rate: </a:t>
            </a:r>
            <a:r>
              <a:rPr lang="en-US" dirty="0"/>
              <a:t>a measure, quantity, or frequency, typically one measured against some other quantity or </a:t>
            </a:r>
            <a:r>
              <a:rPr lang="en-US" dirty="0" smtClean="0"/>
              <a:t>measure</a:t>
            </a:r>
          </a:p>
          <a:p>
            <a:pPr lvl="1"/>
            <a:r>
              <a:rPr lang="en-US" dirty="0" smtClean="0"/>
              <a:t>Example: mortality rate of heart disease, 193 per 100,000 person-years</a:t>
            </a:r>
            <a:endParaRPr lang="en-US" dirty="0"/>
          </a:p>
        </p:txBody>
      </p:sp>
    </p:spTree>
    <p:extLst>
      <p:ext uri="{BB962C8B-B14F-4D97-AF65-F5344CB8AC3E}">
        <p14:creationId xmlns:p14="http://schemas.microsoft.com/office/powerpoint/2010/main" val="5431592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Algebra</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327335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for Unknown Quantity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+4=7</m:t>
                      </m:r>
                    </m:oMath>
                  </m:oMathPara>
                </a14:m>
                <a:endParaRPr lang="en-US" dirty="0"/>
              </a:p>
              <a:p>
                <a:r>
                  <a:rPr lang="en-US" dirty="0" smtClean="0"/>
                  <a:t>Rearrange the equation to isolate the unknown variable</a:t>
                </a:r>
              </a:p>
              <a:p>
                <a:pPr lvl="1"/>
                <a:r>
                  <a:rPr lang="en-US" dirty="0" smtClean="0"/>
                  <a:t>Same operation to both sides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+4=7</m:t>
                      </m:r>
                    </m:oMath>
                  </m:oMathPara>
                </a14:m>
                <a:endParaRPr lang="en-US" b="0" dirty="0" smtClean="0"/>
              </a:p>
              <a:p>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+4−4=7−4</m:t>
                      </m:r>
                    </m:oMath>
                  </m:oMathPara>
                </a14:m>
                <a:endParaRPr lang="en-US" b="0" dirty="0" smtClean="0"/>
              </a:p>
              <a:p>
                <a:pPr marL="0" indent="0">
                  <a:lnSpc>
                    <a:spcPct val="20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m:t>
                      </m:r>
                    </m:oMath>
                  </m:oMathPara>
                </a14:m>
                <a:endParaRPr lang="en-US" dirty="0"/>
              </a:p>
              <a:p>
                <a:pPr marL="0" indent="0">
                  <a:buNone/>
                </a:pPr>
                <a:endParaRPr lang="en-US" dirty="0"/>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5838457" y="3683919"/>
                <a:ext cx="3927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−4</m:t>
                      </m:r>
                    </m:oMath>
                  </m:oMathPara>
                </a14:m>
                <a:endParaRPr lang="en-US" sz="2000" dirty="0"/>
              </a:p>
            </p:txBody>
          </p:sp>
        </mc:Choice>
        <mc:Fallback>
          <p:sp>
            <p:nvSpPr>
              <p:cNvPr id="4" name="TextBox 3"/>
              <p:cNvSpPr txBox="1">
                <a:spLocks noRot="1" noChangeAspect="1" noMove="1" noResize="1" noEditPoints="1" noAdjustHandles="1" noChangeArrowheads="1" noChangeShapeType="1" noTextEdit="1"/>
              </p:cNvSpPr>
              <p:nvPr/>
            </p:nvSpPr>
            <p:spPr>
              <a:xfrm>
                <a:off x="5838457" y="3683919"/>
                <a:ext cx="392735" cy="307777"/>
              </a:xfrm>
              <a:prstGeom prst="rect">
                <a:avLst/>
              </a:prstGeom>
              <a:blipFill rotWithShape="0">
                <a:blip r:embed="rId3"/>
                <a:stretch>
                  <a:fillRect l="-4688" r="-14063" b="-78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6435402" y="3677511"/>
                <a:ext cx="3927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−4</m:t>
                      </m:r>
                    </m:oMath>
                  </m:oMathPara>
                </a14:m>
                <a:endParaRPr lang="en-US" sz="2000" dirty="0"/>
              </a:p>
            </p:txBody>
          </p:sp>
        </mc:Choice>
        <mc:Fallback>
          <p:sp>
            <p:nvSpPr>
              <p:cNvPr id="5" name="TextBox 4"/>
              <p:cNvSpPr txBox="1">
                <a:spLocks noRot="1" noChangeAspect="1" noMove="1" noResize="1" noEditPoints="1" noAdjustHandles="1" noChangeArrowheads="1" noChangeShapeType="1" noTextEdit="1"/>
              </p:cNvSpPr>
              <p:nvPr/>
            </p:nvSpPr>
            <p:spPr>
              <a:xfrm>
                <a:off x="6435402" y="3677511"/>
                <a:ext cx="392735" cy="307777"/>
              </a:xfrm>
              <a:prstGeom prst="rect">
                <a:avLst/>
              </a:prstGeom>
              <a:blipFill rotWithShape="0">
                <a:blip r:embed="rId4"/>
                <a:stretch>
                  <a:fillRect l="-4688" r="-14063" b="-7843"/>
                </a:stretch>
              </a:blipFill>
            </p:spPr>
            <p:txBody>
              <a:bodyPr/>
              <a:lstStyle/>
              <a:p>
                <a:r>
                  <a:rPr lang="en-US">
                    <a:noFill/>
                  </a:rPr>
                  <a:t> </a:t>
                </a:r>
              </a:p>
            </p:txBody>
          </p:sp>
        </mc:Fallback>
      </mc:AlternateContent>
    </p:spTree>
    <p:extLst>
      <p:ext uri="{BB962C8B-B14F-4D97-AF65-F5344CB8AC3E}">
        <p14:creationId xmlns:p14="http://schemas.microsoft.com/office/powerpoint/2010/main" val="333617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for Unknown Quantity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=12</m:t>
                      </m:r>
                    </m:oMath>
                  </m:oMathPara>
                </a14:m>
                <a:endParaRPr lang="en-US" dirty="0"/>
              </a:p>
              <a:p>
                <a:pPr marL="0" indent="0">
                  <a:lnSpc>
                    <a:spcPct val="200000"/>
                  </a:lnSpc>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𝑥</m:t>
                          </m:r>
                        </m:num>
                        <m:den>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12</m:t>
                          </m:r>
                        </m:num>
                        <m:den>
                          <m:r>
                            <a:rPr lang="en-US" b="0" i="1" smtClean="0">
                              <a:latin typeface="Cambria Math" panose="02040503050406030204" pitchFamily="18" charset="0"/>
                            </a:rPr>
                            <m:t>3</m:t>
                          </m:r>
                        </m:den>
                      </m:f>
                    </m:oMath>
                  </m:oMathPara>
                </a14:m>
                <a:endParaRPr lang="en-US" b="0"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m:t>
                      </m:r>
                    </m:oMath>
                  </m:oMathPara>
                </a14:m>
                <a:endParaRPr lang="en-US" dirty="0"/>
              </a:p>
              <a:p>
                <a:pPr marL="0" indent="0">
                  <a:buNone/>
                </a:pPr>
                <a:endParaRPr lang="en-US" dirty="0"/>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5692728" y="2654156"/>
                <a:ext cx="32540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/3</m:t>
                      </m:r>
                    </m:oMath>
                  </m:oMathPara>
                </a14:m>
                <a:endParaRPr lang="en-US" sz="2000" dirty="0"/>
              </a:p>
            </p:txBody>
          </p:sp>
        </mc:Choice>
        <mc:Fallback>
          <p:sp>
            <p:nvSpPr>
              <p:cNvPr id="4" name="TextBox 3"/>
              <p:cNvSpPr txBox="1">
                <a:spLocks noRot="1" noChangeAspect="1" noMove="1" noResize="1" noEditPoints="1" noAdjustHandles="1" noChangeArrowheads="1" noChangeShapeType="1" noTextEdit="1"/>
              </p:cNvSpPr>
              <p:nvPr/>
            </p:nvSpPr>
            <p:spPr>
              <a:xfrm>
                <a:off x="5692728" y="2654156"/>
                <a:ext cx="325409" cy="307777"/>
              </a:xfrm>
              <a:prstGeom prst="rect">
                <a:avLst/>
              </a:prstGeom>
              <a:blipFill rotWithShape="0">
                <a:blip r:embed="rId3"/>
                <a:stretch>
                  <a:fillRect l="-28302" r="-18868" b="-352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6316513" y="2639405"/>
                <a:ext cx="32540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/3</m:t>
                      </m:r>
                    </m:oMath>
                  </m:oMathPara>
                </a14:m>
                <a:endParaRPr lang="en-US" sz="2000" dirty="0"/>
              </a:p>
            </p:txBody>
          </p:sp>
        </mc:Choice>
        <mc:Fallback>
          <p:sp>
            <p:nvSpPr>
              <p:cNvPr id="5" name="TextBox 4"/>
              <p:cNvSpPr txBox="1">
                <a:spLocks noRot="1" noChangeAspect="1" noMove="1" noResize="1" noEditPoints="1" noAdjustHandles="1" noChangeArrowheads="1" noChangeShapeType="1" noTextEdit="1"/>
              </p:cNvSpPr>
              <p:nvPr/>
            </p:nvSpPr>
            <p:spPr>
              <a:xfrm>
                <a:off x="6316513" y="2639405"/>
                <a:ext cx="325409" cy="307777"/>
              </a:xfrm>
              <a:prstGeom prst="rect">
                <a:avLst/>
              </a:prstGeom>
              <a:blipFill rotWithShape="0">
                <a:blip r:embed="rId4"/>
                <a:stretch>
                  <a:fillRect l="-25926" r="-18519" b="-36000"/>
                </a:stretch>
              </a:blipFill>
            </p:spPr>
            <p:txBody>
              <a:bodyPr/>
              <a:lstStyle/>
              <a:p>
                <a:r>
                  <a:rPr lang="en-US">
                    <a:noFill/>
                  </a:rPr>
                  <a:t> </a:t>
                </a:r>
              </a:p>
            </p:txBody>
          </p:sp>
        </mc:Fallback>
      </mc:AlternateContent>
    </p:spTree>
    <p:extLst>
      <p:ext uri="{BB962C8B-B14F-4D97-AF65-F5344CB8AC3E}">
        <p14:creationId xmlns:p14="http://schemas.microsoft.com/office/powerpoint/2010/main" val="378430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Unknown Quantity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10000"/>
              </a:bodyPr>
              <a:lstStyle/>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+5=12</m:t>
                      </m:r>
                      <m:r>
                        <a:rPr lang="en-US" b="0" i="1" smtClean="0">
                          <a:latin typeface="Cambria Math" panose="02040503050406030204" pitchFamily="18" charset="0"/>
                        </a:rPr>
                        <m:t>.7</m:t>
                      </m:r>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38</m:t>
                          </m:r>
                        </m:num>
                        <m:den>
                          <m:r>
                            <a:rPr lang="en-US" b="0" i="1" smtClean="0">
                              <a:latin typeface="Cambria Math" panose="02040503050406030204" pitchFamily="18" charset="0"/>
                            </a:rPr>
                            <m:t>216</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1,000</m:t>
                          </m:r>
                        </m:den>
                      </m:f>
                    </m:oMath>
                  </m:oMathPara>
                </a14:m>
                <a:endParaRPr lang="en-US" dirty="0" smtClean="0"/>
              </a:p>
              <a:p>
                <a:pPr marL="0" indent="0">
                  <a:lnSpc>
                    <a:spcPct val="20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5(3</m:t>
                      </m:r>
                      <m:r>
                        <a:rPr lang="en-US" b="0" i="1" smtClean="0">
                          <a:latin typeface="Cambria Math" panose="02040503050406030204" pitchFamily="18" charset="0"/>
                        </a:rPr>
                        <m:t>𝑥</m:t>
                      </m:r>
                      <m:r>
                        <a:rPr lang="en-US" b="0" i="1" smtClean="0">
                          <a:latin typeface="Cambria Math" panose="02040503050406030204" pitchFamily="18" charset="0"/>
                        </a:rPr>
                        <m:t>−2)=35</m:t>
                      </m:r>
                    </m:oMath>
                  </m:oMathPara>
                </a14:m>
                <a:endParaRPr lang="en-US" dirty="0" smtClean="0"/>
              </a:p>
              <a:p>
                <a:pPr marL="0" indent="0">
                  <a:lnSpc>
                    <a:spcPct val="200000"/>
                  </a:lnSpc>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𝑥</m:t>
                          </m:r>
                        </m:den>
                      </m:f>
                      <m:r>
                        <a:rPr lang="en-US" i="1">
                          <a:latin typeface="Cambria Math" panose="02040503050406030204" pitchFamily="18" charset="0"/>
                        </a:rPr>
                        <m:t>=</m:t>
                      </m:r>
                      <m:r>
                        <a:rPr lang="en-US" b="0" i="1" smtClean="0">
                          <a:latin typeface="Cambria Math" panose="02040503050406030204" pitchFamily="18" charset="0"/>
                        </a:rPr>
                        <m:t>6</m:t>
                      </m:r>
                    </m:oMath>
                  </m:oMathPara>
                </a14:m>
                <a:endParaRPr lang="en-US" i="1" dirty="0" smtClean="0">
                  <a:latin typeface="Cambria Math" panose="02040503050406030204" pitchFamily="18" charset="0"/>
                </a:endParaRPr>
              </a:p>
              <a:p>
                <a:pPr marL="0" indent="0">
                  <a:lnSpc>
                    <a:spcPct val="200000"/>
                  </a:lnSpc>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4</m:t>
                          </m:r>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=100</m:t>
                      </m:r>
                    </m:oMath>
                  </m:oMathPara>
                </a14:m>
                <a:endParaRPr lang="en-US" dirty="0"/>
              </a:p>
              <a:p>
                <a:pPr marL="0" indent="0">
                  <a:lnSpc>
                    <a:spcPct val="200000"/>
                  </a:lnSpc>
                  <a:buNone/>
                </a:pPr>
                <a:endParaRPr lang="en-US" dirty="0"/>
              </a:p>
              <a:p>
                <a:pPr marL="0" indent="0">
                  <a:buNone/>
                </a:pPr>
                <a:endParaRPr lang="en-US" dirty="0"/>
              </a:p>
              <a:p>
                <a:pPr marL="0" indent="0">
                  <a:buNone/>
                </a:pP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77375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Unknown Quantity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p:txBody>
              <a:bodyPr>
                <a:normAutofit/>
              </a:bodyPr>
              <a:lstStyle/>
              <a:p>
                <a:pPr marL="0" indent="0">
                  <a:lnSpc>
                    <a:spcPct val="150000"/>
                  </a:lnSpc>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𝑥</m:t>
                      </m:r>
                      <m:r>
                        <a:rPr lang="en-US" i="1" smtClean="0">
                          <a:latin typeface="Cambria Math" panose="02040503050406030204" pitchFamily="18" charset="0"/>
                        </a:rPr>
                        <m:t>+5=12.7</m:t>
                      </m:r>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1</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5</m:t>
                      </m:r>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=7.7</m:t>
                      </m:r>
                    </m:oMath>
                  </m:oMathPara>
                </a14:m>
                <a:endParaRPr lang="en-US" dirty="0"/>
              </a:p>
              <a:p>
                <a:pPr marL="0" indent="0">
                  <a:buNone/>
                </a:pP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normAutofit/>
              </a:bodyPr>
              <a:lstStyle/>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38</m:t>
                          </m:r>
                        </m:num>
                        <m:den>
                          <m:r>
                            <a:rPr lang="en-US" b="0" i="1" smtClean="0">
                              <a:latin typeface="Cambria Math" panose="02040503050406030204" pitchFamily="18" charset="0"/>
                            </a:rPr>
                            <m:t>216</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1,000</m:t>
                          </m:r>
                        </m:den>
                      </m:f>
                    </m:oMath>
                  </m:oMathPara>
                </a14:m>
                <a:endParaRPr lang="en-US" b="0" dirty="0" smtClean="0"/>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38</m:t>
                          </m:r>
                        </m:num>
                        <m:den>
                          <m:r>
                            <a:rPr lang="en-US" b="0" i="1" smtClean="0">
                              <a:latin typeface="Cambria Math" panose="02040503050406030204" pitchFamily="18" charset="0"/>
                            </a:rPr>
                            <m:t>216</m:t>
                          </m:r>
                        </m:den>
                      </m:f>
                      <m:r>
                        <a:rPr lang="en-US" b="0" i="1" smtClean="0">
                          <a:latin typeface="Cambria Math" panose="02040503050406030204" pitchFamily="18" charset="0"/>
                          <a:ea typeface="Cambria Math" panose="02040503050406030204" pitchFamily="18" charset="0"/>
                        </a:rPr>
                        <m:t>×1,000</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1,000</m:t>
                          </m:r>
                        </m:den>
                      </m:f>
                      <m:r>
                        <a:rPr lang="en-US" b="0" i="1" smtClean="0">
                          <a:latin typeface="Cambria Math" panose="02040503050406030204" pitchFamily="18" charset="0"/>
                          <a:ea typeface="Cambria Math" panose="02040503050406030204" pitchFamily="18" charset="0"/>
                        </a:rPr>
                        <m:t>×1,000</m:t>
                      </m:r>
                    </m:oMath>
                  </m:oMathPara>
                </a14:m>
                <a:endParaRPr lang="en-US" dirty="0" smtClean="0"/>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38,000</m:t>
                          </m:r>
                        </m:num>
                        <m:den>
                          <m:r>
                            <a:rPr lang="en-US" b="0" i="1" smtClean="0">
                              <a:latin typeface="Cambria Math" panose="02040503050406030204" pitchFamily="18" charset="0"/>
                            </a:rPr>
                            <m:t>216</m:t>
                          </m:r>
                        </m:den>
                      </m:f>
                      <m:r>
                        <a:rPr lang="en-US" b="0" i="1" smtClean="0">
                          <a:latin typeface="Cambria Math" panose="02040503050406030204" pitchFamily="18" charset="0"/>
                        </a:rPr>
                        <m:t>=</m:t>
                      </m:r>
                      <m:r>
                        <a:rPr lang="en-US" b="0" i="1" smtClean="0">
                          <a:latin typeface="Cambria Math" panose="02040503050406030204" pitchFamily="18" charset="0"/>
                        </a:rPr>
                        <m:t>𝑥</m:t>
                      </m:r>
                    </m:oMath>
                  </m:oMathPara>
                </a14:m>
                <a:endParaRPr lang="en-US"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𝑥</m:t>
                      </m:r>
                      <m:r>
                        <a:rPr lang="en-US" b="0" i="1" smtClean="0">
                          <a:latin typeface="Cambria Math" panose="02040503050406030204" pitchFamily="18" charset="0"/>
                        </a:rPr>
                        <m:t>=176</m:t>
                      </m:r>
                    </m:oMath>
                  </m:oMathPara>
                </a14:m>
                <a:endParaRPr lang="en-US" dirty="0" smtClean="0"/>
              </a:p>
              <a:p>
                <a:pPr marL="0" indent="0">
                  <a:lnSpc>
                    <a:spcPct val="200000"/>
                  </a:lnSpc>
                  <a:buNone/>
                </a:pPr>
                <a:endParaRPr lang="en-US" dirty="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922167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Unknown Quantity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1371600" y="2285999"/>
                <a:ext cx="4447786" cy="4350775"/>
              </a:xfrm>
            </p:spPr>
            <p:txBody>
              <a:bodyPr>
                <a:normAutofit fontScale="85000" lnSpcReduction="10000"/>
              </a:bodyPr>
              <a:lstStyle/>
              <a:p>
                <a:pPr marL="0" indent="0">
                  <a:lnSpc>
                    <a:spcPct val="200000"/>
                  </a:lnSpc>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5(3</m:t>
                      </m:r>
                      <m:r>
                        <a:rPr lang="en-US" i="1" smtClean="0">
                          <a:latin typeface="Cambria Math" panose="02040503050406030204" pitchFamily="18" charset="0"/>
                        </a:rPr>
                        <m:t>𝑥</m:t>
                      </m:r>
                      <m:r>
                        <a:rPr lang="en-US" i="1" smtClean="0">
                          <a:latin typeface="Cambria Math" panose="02040503050406030204" pitchFamily="18" charset="0"/>
                        </a:rPr>
                        <m:t>−2)=35</m:t>
                      </m:r>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5(3</m:t>
                          </m:r>
                          <m:r>
                            <a:rPr lang="en-US" b="0" i="1" smtClean="0">
                              <a:latin typeface="Cambria Math" panose="02040503050406030204" pitchFamily="18" charset="0"/>
                            </a:rPr>
                            <m:t>𝑥</m:t>
                          </m:r>
                          <m:r>
                            <a:rPr lang="en-US" b="0" i="1" smtClean="0">
                              <a:latin typeface="Cambria Math" panose="02040503050406030204" pitchFamily="18" charset="0"/>
                            </a:rPr>
                            <m:t>−2)</m:t>
                          </m:r>
                        </m:num>
                        <m:den>
                          <m:r>
                            <a:rPr lang="en-US" b="0" i="1" smtClean="0">
                              <a:latin typeface="Cambria Math" panose="02040503050406030204" pitchFamily="18" charset="0"/>
                            </a:rPr>
                            <m:t>5</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35</m:t>
                          </m:r>
                        </m:num>
                        <m:den>
                          <m:r>
                            <a:rPr lang="en-US" b="0" i="1" smtClean="0">
                              <a:latin typeface="Cambria Math" panose="02040503050406030204" pitchFamily="18" charset="0"/>
                            </a:rPr>
                            <m:t>5</m:t>
                          </m:r>
                        </m:den>
                      </m:f>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7</m:t>
                      </m:r>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3</m:t>
                      </m:r>
                      <m:r>
                        <a:rPr lang="en-US" i="1">
                          <a:latin typeface="Cambria Math" panose="02040503050406030204" pitchFamily="18" charset="0"/>
                        </a:rPr>
                        <m:t>𝑥</m:t>
                      </m:r>
                      <m:r>
                        <a:rPr lang="en-US" i="1">
                          <a:latin typeface="Cambria Math" panose="02040503050406030204" pitchFamily="18" charset="0"/>
                        </a:rPr>
                        <m:t>−2+2=7+2</m:t>
                      </m:r>
                    </m:oMath>
                  </m:oMathPara>
                </a14:m>
                <a:endParaRPr lang="en-US" b="0"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3</m:t>
                      </m:r>
                      <m:r>
                        <a:rPr lang="en-US" i="1" smtClean="0">
                          <a:latin typeface="Cambria Math" panose="02040503050406030204" pitchFamily="18" charset="0"/>
                        </a:rPr>
                        <m:t>𝑥</m:t>
                      </m:r>
                      <m:r>
                        <a:rPr lang="en-US" i="1" smtClean="0">
                          <a:latin typeface="Cambria Math" panose="02040503050406030204" pitchFamily="18" charset="0"/>
                        </a:rPr>
                        <m:t>=9</m:t>
                      </m:r>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3</m:t>
                          </m:r>
                          <m:r>
                            <a:rPr lang="en-US" i="1">
                              <a:latin typeface="Cambria Math" panose="02040503050406030204" pitchFamily="18" charset="0"/>
                            </a:rPr>
                            <m:t>𝑥</m:t>
                          </m:r>
                        </m:num>
                        <m:den>
                          <m:r>
                            <a:rPr lang="en-US" b="0" i="1" smtClean="0">
                              <a:latin typeface="Cambria Math" panose="02040503050406030204" pitchFamily="18" charset="0"/>
                            </a:rPr>
                            <m:t>3</m:t>
                          </m:r>
                        </m:den>
                      </m:f>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9</m:t>
                          </m:r>
                        </m:num>
                        <m:den>
                          <m:r>
                            <a:rPr lang="en-US" b="0" i="1" smtClean="0">
                              <a:latin typeface="Cambria Math" panose="02040503050406030204" pitchFamily="18" charset="0"/>
                            </a:rPr>
                            <m:t>3</m:t>
                          </m:r>
                        </m:den>
                      </m:f>
                    </m:oMath>
                  </m:oMathPara>
                </a14:m>
                <a:endParaRPr lang="en-US"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=3</m:t>
                      </m:r>
                    </m:oMath>
                  </m:oMathPara>
                </a14:m>
                <a:endParaRPr lang="en-US" dirty="0"/>
              </a:p>
              <a:p>
                <a:pPr marL="0" indent="0">
                  <a:lnSpc>
                    <a:spcPct val="150000"/>
                  </a:lnSpc>
                  <a:buNone/>
                </a:pPr>
                <a:endParaRPr lang="en-US" dirty="0"/>
              </a:p>
              <a:p>
                <a:pPr marL="0" indent="0">
                  <a:buNone/>
                </a:pP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xfrm>
                <a:off x="1371600" y="2285999"/>
                <a:ext cx="4447786" cy="4350775"/>
              </a:xfr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Content Placeholder 3"/>
              <p:cNvSpPr>
                <a:spLocks noGrp="1"/>
              </p:cNvSpPr>
              <p:nvPr>
                <p:ph sz="half" idx="2"/>
              </p:nvPr>
            </p:nvSpPr>
            <p:spPr>
              <a:xfrm>
                <a:off x="6525403" y="2285999"/>
                <a:ext cx="4447786" cy="4350775"/>
              </a:xfrm>
            </p:spPr>
            <p:txBody>
              <a:bodyPr>
                <a:normAutofit fontScale="85000" lnSpcReduction="10000"/>
              </a:bodyPr>
              <a:lstStyle/>
              <a:p>
                <a:pPr marL="0" indent="0">
                  <a:lnSpc>
                    <a:spcPct val="200000"/>
                  </a:lnSpc>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𝑥</m:t>
                          </m:r>
                        </m:den>
                      </m:f>
                      <m:r>
                        <a:rPr lang="en-US" i="1">
                          <a:latin typeface="Cambria Math" panose="02040503050406030204" pitchFamily="18" charset="0"/>
                        </a:rPr>
                        <m:t>=</m:t>
                      </m:r>
                      <m:r>
                        <a:rPr lang="en-US" i="1">
                          <a:latin typeface="Cambria Math" panose="02040503050406030204" pitchFamily="18" charset="0"/>
                        </a:rPr>
                        <m:t>6</m:t>
                      </m:r>
                    </m:oMath>
                  </m:oMathPara>
                </a14:m>
                <a:endParaRPr lang="en-US" i="1" dirty="0">
                  <a:latin typeface="Cambria Math" panose="02040503050406030204" pitchFamily="18" charset="0"/>
                </a:endParaRPr>
              </a:p>
              <a:p>
                <a:pPr marL="0" indent="0">
                  <a:lnSpc>
                    <a:spcPct val="200000"/>
                  </a:lnSpc>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𝑥</m:t>
                          </m:r>
                        </m:den>
                      </m:f>
                      <m:r>
                        <a:rPr lang="en-US" b="0" i="1" smtClean="0">
                          <a:latin typeface="Cambria Math" panose="02040503050406030204" pitchFamily="18" charset="0"/>
                        </a:rPr>
                        <m:t>∗</m:t>
                      </m:r>
                      <m:r>
                        <a:rPr lang="en-US" b="0" i="1" smtClean="0">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6</m:t>
                      </m:r>
                      <m:r>
                        <a:rPr lang="en-US" b="0" i="1" smtClean="0">
                          <a:latin typeface="Cambria Math" panose="02040503050406030204" pitchFamily="18" charset="0"/>
                        </a:rPr>
                        <m:t>∗</m:t>
                      </m:r>
                      <m:r>
                        <a:rPr lang="en-US" b="0" i="1" smtClean="0">
                          <a:latin typeface="Cambria Math" panose="02040503050406030204" pitchFamily="18" charset="0"/>
                        </a:rPr>
                        <m:t>𝑥</m:t>
                      </m:r>
                    </m:oMath>
                  </m:oMathPara>
                </a14:m>
                <a:endParaRPr lang="en-US" i="1" dirty="0">
                  <a:latin typeface="Cambria Math" panose="02040503050406030204" pitchFamily="18" charset="0"/>
                </a:endParaRPr>
              </a:p>
              <a:p>
                <a:pPr marL="0" indent="0">
                  <a:lnSpc>
                    <a:spcPct val="20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i="1">
                          <a:latin typeface="Cambria Math" panose="02040503050406030204" pitchFamily="18" charset="0"/>
                        </a:rPr>
                        <m:t>=</m:t>
                      </m:r>
                      <m:r>
                        <a:rPr lang="en-US" i="1">
                          <a:latin typeface="Cambria Math" panose="02040503050406030204" pitchFamily="18" charset="0"/>
                        </a:rPr>
                        <m:t>6</m:t>
                      </m:r>
                      <m:r>
                        <a:rPr lang="en-US" b="0" i="1" smtClean="0">
                          <a:latin typeface="Cambria Math" panose="02040503050406030204" pitchFamily="18" charset="0"/>
                        </a:rPr>
                        <m:t>𝑥</m:t>
                      </m:r>
                    </m:oMath>
                  </m:oMathPara>
                </a14:m>
                <a:endParaRPr lang="en-US" i="1" dirty="0">
                  <a:latin typeface="Cambria Math" panose="02040503050406030204" pitchFamily="18" charset="0"/>
                </a:endParaRPr>
              </a:p>
              <a:p>
                <a:pPr marL="0" indent="0">
                  <a:lnSpc>
                    <a:spcPct val="200000"/>
                  </a:lnSpc>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3</m:t>
                          </m:r>
                        </m:num>
                        <m:den>
                          <m:r>
                            <a:rPr lang="en-US" b="0" i="1" smtClean="0">
                              <a:latin typeface="Cambria Math" panose="02040503050406030204" pitchFamily="18" charset="0"/>
                            </a:rPr>
                            <m:t>6</m:t>
                          </m:r>
                        </m:den>
                      </m:f>
                      <m:r>
                        <a:rPr lang="en-US" i="1">
                          <a:latin typeface="Cambria Math" panose="02040503050406030204" pitchFamily="18" charset="0"/>
                        </a:rPr>
                        <m:t>=</m:t>
                      </m:r>
                      <m:r>
                        <a:rPr lang="en-US" b="0" i="1" smtClean="0">
                          <a:latin typeface="Cambria Math" panose="02040503050406030204" pitchFamily="18" charset="0"/>
                        </a:rPr>
                        <m:t>𝑥</m:t>
                      </m:r>
                    </m:oMath>
                  </m:oMathPara>
                </a14:m>
                <a:endParaRPr lang="en-US" b="0" i="1" dirty="0" smtClean="0">
                  <a:latin typeface="Cambria Math" panose="02040503050406030204" pitchFamily="18" charset="0"/>
                </a:endParaRPr>
              </a:p>
              <a:p>
                <a:pPr marL="0" indent="0">
                  <a:lnSpc>
                    <a:spcPct val="20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0.5</m:t>
                      </m:r>
                      <m:r>
                        <a:rPr lang="en-US" i="1">
                          <a:latin typeface="Cambria Math" panose="02040503050406030204" pitchFamily="18" charset="0"/>
                        </a:rPr>
                        <m:t>=</m:t>
                      </m:r>
                      <m:r>
                        <a:rPr lang="en-US" b="0" i="1" smtClean="0">
                          <a:latin typeface="Cambria Math" panose="02040503050406030204" pitchFamily="18" charset="0"/>
                        </a:rPr>
                        <m:t>𝑥</m:t>
                      </m:r>
                    </m:oMath>
                  </m:oMathPara>
                </a14:m>
                <a:endParaRPr lang="en-US" i="1" dirty="0">
                  <a:latin typeface="Cambria Math" panose="02040503050406030204" pitchFamily="18" charset="0"/>
                </a:endParaRPr>
              </a:p>
              <a:p>
                <a:pPr marL="0" indent="0">
                  <a:lnSpc>
                    <a:spcPct val="200000"/>
                  </a:lnSpc>
                  <a:buNone/>
                </a:pPr>
                <a:endParaRPr lang="en-US" dirty="0" smtClean="0"/>
              </a:p>
              <a:p>
                <a:pPr marL="0" indent="0">
                  <a:buNone/>
                </a:pPr>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xfrm>
                <a:off x="6525403" y="2285999"/>
                <a:ext cx="4447786" cy="4350775"/>
              </a:xfr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424428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Unknown Quantity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a:bodyPr>
              <a:lstStyle/>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4</m:t>
                          </m:r>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=100</m:t>
                      </m:r>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rad>
                        <m:radPr>
                          <m:degHide m:val="on"/>
                          <m:ctrlPr>
                            <a:rPr lang="en-US" i="1" smtClean="0">
                              <a:latin typeface="Cambria Math" panose="02040503050406030204" pitchFamily="18" charset="0"/>
                            </a:rPr>
                          </m:ctrlPr>
                        </m:radPr>
                        <m:deg/>
                        <m:e>
                          <m:sSup>
                            <m:sSupPr>
                              <m:ctrlPr>
                                <a:rPr lang="en-US" i="1" smtClean="0">
                                  <a:latin typeface="Cambria Math" panose="02040503050406030204" pitchFamily="18" charset="0"/>
                                </a:rPr>
                              </m:ctrlPr>
                            </m:sSupPr>
                            <m:e>
                              <m:r>
                                <a:rPr lang="en-US" b="0" i="1" smtClean="0">
                                  <a:latin typeface="Cambria Math" panose="02040503050406030204" pitchFamily="18" charset="0"/>
                                </a:rPr>
                                <m:t>4</m:t>
                              </m:r>
                              <m:r>
                                <a:rPr lang="en-US" b="0" i="1" smtClean="0">
                                  <a:latin typeface="Cambria Math" panose="02040503050406030204" pitchFamily="18" charset="0"/>
                                </a:rPr>
                                <m:t>𝑥</m:t>
                              </m:r>
                            </m:e>
                            <m:sup>
                              <m:r>
                                <a:rPr lang="en-US" b="0" i="1" smtClean="0">
                                  <a:latin typeface="Cambria Math" panose="02040503050406030204" pitchFamily="18" charset="0"/>
                                </a:rPr>
                                <m:t>2</m:t>
                              </m:r>
                            </m:sup>
                          </m:sSup>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100</m:t>
                          </m:r>
                        </m:e>
                      </m:rad>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=10</m:t>
                      </m:r>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𝑥</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2</m:t>
                          </m:r>
                        </m:den>
                      </m:f>
                    </m:oMath>
                  </m:oMathPara>
                </a14:m>
                <a:endParaRPr lang="en-US"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=5</m:t>
                      </m:r>
                    </m:oMath>
                  </m:oMathPara>
                </a14:m>
                <a:endParaRPr lang="en-US" dirty="0"/>
              </a:p>
              <a:p>
                <a:pPr marL="0" indent="0">
                  <a:buNone/>
                </a:pPr>
                <a:endParaRPr lang="en-US" dirty="0"/>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p:txBody>
              <a:bodyPr>
                <a:normAutofit/>
              </a:bodyPr>
              <a:lstStyle/>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4</m:t>
                          </m:r>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=100</m:t>
                      </m:r>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100</m:t>
                          </m:r>
                        </m:num>
                        <m:den>
                          <m:r>
                            <a:rPr lang="en-US" b="0" i="1" smtClean="0">
                              <a:latin typeface="Cambria Math" panose="02040503050406030204" pitchFamily="18" charset="0"/>
                            </a:rPr>
                            <m:t>4</m:t>
                          </m:r>
                        </m:den>
                      </m:f>
                    </m:oMath>
                  </m:oMathPara>
                </a14:m>
                <a:endParaRPr lang="en-US" i="1" dirty="0" smtClean="0">
                  <a:latin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=25</m:t>
                      </m:r>
                    </m:oMath>
                  </m:oMathPara>
                </a14:m>
                <a:endParaRPr lang="en-US" i="1" dirty="0" smtClean="0">
                  <a:latin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ad>
                        <m:radPr>
                          <m:degHide m:val="on"/>
                          <m:ctrlPr>
                            <a:rPr lang="en-US" i="1" smtClean="0">
                              <a:latin typeface="Cambria Math" panose="02040503050406030204" pitchFamily="18" charset="0"/>
                            </a:rPr>
                          </m:ctrlPr>
                        </m:radPr>
                        <m:deg/>
                        <m:e>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25</m:t>
                          </m:r>
                        </m:e>
                      </m:rad>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=5</m:t>
                      </m:r>
                    </m:oMath>
                  </m:oMathPara>
                </a14:m>
                <a:endParaRPr lang="en-US" dirty="0"/>
              </a:p>
              <a:p>
                <a:pPr marL="0" indent="0">
                  <a:lnSpc>
                    <a:spcPct val="200000"/>
                  </a:lnSpc>
                  <a:buNone/>
                </a:pPr>
                <a:endParaRPr lang="en-US" dirty="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3896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69720" y="2590800"/>
            <a:ext cx="27432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941320" y="2590800"/>
            <a:ext cx="1371600"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is a fraction?</a:t>
            </a:r>
            <a:endParaRPr lang="en-US" dirty="0"/>
          </a:p>
        </p:txBody>
      </p:sp>
      <p:cxnSp>
        <p:nvCxnSpPr>
          <p:cNvPr id="6" name="Straight Connector 5"/>
          <p:cNvCxnSpPr>
            <a:stCxn id="4" idx="0"/>
            <a:endCxn id="4" idx="2"/>
          </p:cNvCxnSpPr>
          <p:nvPr/>
        </p:nvCxnSpPr>
        <p:spPr>
          <a:xfrm>
            <a:off x="2941320" y="2590800"/>
            <a:ext cx="0" cy="274320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a:stCxn id="4" idx="1"/>
            <a:endCxn id="4" idx="3"/>
          </p:cNvCxnSpPr>
          <p:nvPr/>
        </p:nvCxnSpPr>
        <p:spPr>
          <a:xfrm>
            <a:off x="1569720" y="3962400"/>
            <a:ext cx="2743200" cy="0"/>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5824792" y="3617337"/>
                <a:ext cx="238847" cy="6901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rgbClr val="0070C0"/>
                              </a:solidFill>
                              <a:latin typeface="Cambria Math" panose="02040503050406030204" pitchFamily="18" charset="0"/>
                            </a:rPr>
                          </m:ctrlPr>
                        </m:fPr>
                        <m:num>
                          <m:r>
                            <a:rPr lang="en-US" sz="2400" b="0" i="1" smtClean="0">
                              <a:solidFill>
                                <a:schemeClr val="accent2"/>
                              </a:solidFill>
                              <a:latin typeface="Cambria Math" panose="02040503050406030204" pitchFamily="18" charset="0"/>
                            </a:rPr>
                            <m:t>1</m:t>
                          </m:r>
                        </m:num>
                        <m:den>
                          <m:r>
                            <a:rPr lang="en-US" sz="2400" b="0" i="1" smtClean="0">
                              <a:solidFill>
                                <a:srgbClr val="0070C0"/>
                              </a:solidFill>
                              <a:latin typeface="Cambria Math" panose="02040503050406030204" pitchFamily="18" charset="0"/>
                            </a:rPr>
                            <m:t>4</m:t>
                          </m:r>
                        </m:den>
                      </m:f>
                    </m:oMath>
                  </m:oMathPara>
                </a14:m>
                <a:endParaRPr lang="en-US" sz="2400" dirty="0">
                  <a:solidFill>
                    <a:srgbClr val="0070C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824792" y="3617337"/>
                <a:ext cx="238847" cy="690125"/>
              </a:xfrm>
              <a:prstGeom prst="rect">
                <a:avLst/>
              </a:prstGeom>
              <a:blipFill rotWithShape="0">
                <a:blip r:embed="rId4"/>
                <a:stretch>
                  <a:fillRect/>
                </a:stretch>
              </a:blipFill>
            </p:spPr>
            <p:txBody>
              <a:bodyPr/>
              <a:lstStyle/>
              <a:p>
                <a:r>
                  <a:rPr lang="en-US">
                    <a:noFill/>
                  </a:rPr>
                  <a:t> </a:t>
                </a:r>
              </a:p>
            </p:txBody>
          </p:sp>
        </mc:Fallback>
      </mc:AlternateContent>
      <p:grpSp>
        <p:nvGrpSpPr>
          <p:cNvPr id="7" name="Group 6"/>
          <p:cNvGrpSpPr/>
          <p:nvPr/>
        </p:nvGrpSpPr>
        <p:grpSpPr>
          <a:xfrm>
            <a:off x="7131385" y="3375620"/>
            <a:ext cx="3246120" cy="853341"/>
            <a:chOff x="7635240" y="3338298"/>
            <a:chExt cx="3246120" cy="853341"/>
          </a:xfrm>
        </p:grpSpPr>
        <p:cxnSp>
          <p:nvCxnSpPr>
            <p:cNvPr id="9" name="Straight Connector 8"/>
            <p:cNvCxnSpPr/>
            <p:nvPr/>
          </p:nvCxnSpPr>
          <p:spPr>
            <a:xfrm>
              <a:off x="7772400" y="3962400"/>
              <a:ext cx="27432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7772400" y="3739257"/>
              <a:ext cx="0" cy="451743"/>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8458200" y="3825240"/>
              <a:ext cx="0" cy="25908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9144000" y="3825240"/>
              <a:ext cx="0" cy="25908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9829800" y="3822192"/>
              <a:ext cx="0" cy="25908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10515600" y="3739896"/>
              <a:ext cx="0" cy="451743"/>
            </a:xfrm>
            <a:prstGeom prst="line">
              <a:avLst/>
            </a:prstGeom>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7635240" y="3338298"/>
              <a:ext cx="3246120" cy="369332"/>
            </a:xfrm>
            <a:prstGeom prst="rect">
              <a:avLst/>
            </a:prstGeom>
            <a:noFill/>
          </p:spPr>
          <p:txBody>
            <a:bodyPr wrap="square" rtlCol="0">
              <a:spAutoFit/>
            </a:bodyPr>
            <a:lstStyle/>
            <a:p>
              <a:r>
                <a:rPr lang="en-US" dirty="0" smtClean="0"/>
                <a:t>0			1</a:t>
              </a:r>
              <a:endParaRPr lang="en-US" dirty="0"/>
            </a:p>
          </p:txBody>
        </p:sp>
      </p:grpSp>
      <p:cxnSp>
        <p:nvCxnSpPr>
          <p:cNvPr id="17" name="Straight Arrow Connector 16"/>
          <p:cNvCxnSpPr/>
          <p:nvPr/>
        </p:nvCxnSpPr>
        <p:spPr>
          <a:xfrm>
            <a:off x="7268545" y="3859514"/>
            <a:ext cx="685800"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99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Variable: a </a:t>
                </a:r>
                <a:r>
                  <a:rPr lang="en-US" dirty="0"/>
                  <a:t>quantity that during a calculation is assumed to vary or be capable of varying in </a:t>
                </a:r>
                <a:r>
                  <a:rPr lang="en-US" dirty="0" smtClean="0"/>
                  <a:t>value</a:t>
                </a:r>
              </a:p>
              <a:p>
                <a:endParaRPr lang="en-US" dirty="0"/>
              </a:p>
              <a:p>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endParaRPr lang="en-US" b="0" dirty="0" smtClean="0">
                  <a:ea typeface="Cambria Math" panose="02040503050406030204" pitchFamily="18" charset="0"/>
                </a:endParaRP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638"/>
                </a:stretch>
              </a:blipFill>
            </p:spPr>
            <p:txBody>
              <a:bodyPr/>
              <a:lstStyle/>
              <a:p>
                <a:r>
                  <a:rPr lang="en-US">
                    <a:noFill/>
                  </a:rPr>
                  <a:t> </a:t>
                </a:r>
              </a:p>
            </p:txBody>
          </p:sp>
        </mc:Fallback>
      </mc:AlternateContent>
    </p:spTree>
    <p:extLst>
      <p:ext uri="{BB962C8B-B14F-4D97-AF65-F5344CB8AC3E}">
        <p14:creationId xmlns:p14="http://schemas.microsoft.com/office/powerpoint/2010/main" val="1269076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Notation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−3</m:t>
                      </m:r>
                    </m:oMath>
                  </m:oMathPara>
                </a14:m>
                <a:endParaRPr lang="en-US" b="0"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−3</m:t>
                      </m:r>
                    </m:oMath>
                  </m:oMathPara>
                </a14:m>
                <a:endParaRPr lang="en-US" b="0"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𝑥</m:t>
                      </m:r>
                      <m:r>
                        <a:rPr lang="en-US" i="1">
                          <a:latin typeface="Cambria Math" panose="02040503050406030204" pitchFamily="18" charset="0"/>
                        </a:rPr>
                        <m:t>−1</m:t>
                      </m:r>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b="0" i="1" smtClean="0">
                          <a:latin typeface="Cambria Math" panose="02040503050406030204" pitchFamily="18" charset="0"/>
                        </a:rPr>
                        <m:t>5</m:t>
                      </m:r>
                      <m:r>
                        <a:rPr lang="en-US" i="1">
                          <a:latin typeface="Cambria Math" panose="02040503050406030204" pitchFamily="18" charset="0"/>
                        </a:rPr>
                        <m:t>𝑥</m:t>
                      </m:r>
                      <m:r>
                        <a:rPr lang="en-US" i="1">
                          <a:latin typeface="Cambria Math" panose="02040503050406030204" pitchFamily="18" charset="0"/>
                        </a:rPr>
                        <m:t>−6</m:t>
                      </m:r>
                    </m:oMath>
                  </m:oMathPara>
                </a14:m>
                <a:endParaRPr lang="en-US" dirty="0"/>
              </a:p>
              <a:p>
                <a:pPr marL="0" indent="0">
                  <a:lnSpc>
                    <a:spcPct val="150000"/>
                  </a:lnSpc>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8103932" y="4076700"/>
            <a:ext cx="2266950" cy="1476375"/>
          </a:xfrm>
          <a:prstGeom prst="rect">
            <a:avLst/>
          </a:prstGeom>
        </p:spPr>
      </p:pic>
      <p:sp>
        <p:nvSpPr>
          <p:cNvPr id="5" name="TextBox 4"/>
          <p:cNvSpPr txBox="1"/>
          <p:nvPr/>
        </p:nvSpPr>
        <p:spPr>
          <a:xfrm>
            <a:off x="9693223" y="6486210"/>
            <a:ext cx="2559153" cy="369332"/>
          </a:xfrm>
          <a:prstGeom prst="rect">
            <a:avLst/>
          </a:prstGeom>
          <a:noFill/>
        </p:spPr>
        <p:txBody>
          <a:bodyPr wrap="square" rtlCol="0">
            <a:spAutoFit/>
          </a:bodyPr>
          <a:lstStyle/>
          <a:p>
            <a:r>
              <a:rPr lang="en-US" sz="1000" i="1" dirty="0"/>
              <a:t>Image: </a:t>
            </a:r>
            <a:r>
              <a:rPr lang="en-US" sz="1000" i="1" dirty="0">
                <a:hlinkClick r:id="rId4"/>
              </a:rPr>
              <a:t>http://www.regentsprep.org</a:t>
            </a:r>
            <a:r>
              <a:rPr lang="en-US" sz="1000" i="1" dirty="0" smtClean="0">
                <a:hlinkClick r:id="rId4"/>
              </a:rPr>
              <a:t>/</a:t>
            </a:r>
            <a:r>
              <a:rPr lang="en-US" sz="1000" i="1" dirty="0" smtClean="0"/>
              <a:t>, 2016</a:t>
            </a:r>
            <a:r>
              <a:rPr lang="en-US" dirty="0" smtClean="0"/>
              <a:t> </a:t>
            </a:r>
            <a:endParaRPr lang="en-US" dirty="0"/>
          </a:p>
        </p:txBody>
      </p:sp>
    </p:spTree>
    <p:extLst>
      <p:ext uri="{BB962C8B-B14F-4D97-AF65-F5344CB8AC3E}">
        <p14:creationId xmlns:p14="http://schemas.microsoft.com/office/powerpoint/2010/main" val="320785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Algebraic Equations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=5+2</m:t>
                      </m:r>
                      <m:r>
                        <a:rPr lang="en-US" b="0" i="1" smtClean="0">
                          <a:latin typeface="Cambria Math" panose="02040503050406030204" pitchFamily="18" charset="0"/>
                        </a:rPr>
                        <m:t>𝑥</m:t>
                      </m:r>
                    </m:oMath>
                  </m:oMathPara>
                </a14:m>
                <a:endParaRPr lang="en-US" b="0" dirty="0" smtClean="0"/>
              </a:p>
              <a:p>
                <a:r>
                  <a:rPr lang="en-US" dirty="0" smtClean="0"/>
                  <a:t>When given values for </a:t>
                </a:r>
                <a:r>
                  <a:rPr lang="en-US" i="1" dirty="0" smtClean="0"/>
                  <a:t>x</a:t>
                </a:r>
                <a:r>
                  <a:rPr lang="en-US" dirty="0" smtClean="0"/>
                  <a:t>, obtain </a:t>
                </a:r>
                <a:r>
                  <a:rPr lang="en-US" i="1" dirty="0" smtClean="0"/>
                  <a:t>y</a:t>
                </a:r>
                <a:endParaRPr lang="en-US" dirty="0" smtClean="0"/>
              </a:p>
              <a:p>
                <a:r>
                  <a:rPr lang="en-US" i="1" dirty="0" smtClean="0"/>
                  <a:t>x</a:t>
                </a:r>
                <a:r>
                  <a:rPr lang="en-US" dirty="0" smtClean="0"/>
                  <a:t>: 2, 4, 7, 12</a:t>
                </a:r>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=5+2</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=5+4=9</m:t>
                      </m:r>
                    </m:oMath>
                  </m:oMathPara>
                </a14:m>
                <a:endParaRPr lang="en-US" b="0"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=5+2</m:t>
                      </m:r>
                      <m:d>
                        <m:dPr>
                          <m:ctrlPr>
                            <a:rPr lang="en-US" b="0" i="1" smtClean="0">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=5+8=13</m:t>
                      </m:r>
                    </m:oMath>
                  </m:oMathPara>
                </a14:m>
                <a:endParaRPr lang="en-US" b="0"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=5+2</m:t>
                      </m:r>
                      <m:d>
                        <m:dPr>
                          <m:ctrlPr>
                            <a:rPr lang="en-US" b="0" i="1" smtClean="0">
                              <a:latin typeface="Cambria Math" panose="02040503050406030204" pitchFamily="18" charset="0"/>
                            </a:rPr>
                          </m:ctrlPr>
                        </m:dPr>
                        <m:e>
                          <m:r>
                            <a:rPr lang="en-US" b="0" i="1" smtClean="0">
                              <a:latin typeface="Cambria Math" panose="02040503050406030204" pitchFamily="18" charset="0"/>
                            </a:rPr>
                            <m:t>7</m:t>
                          </m:r>
                        </m:e>
                      </m:d>
                      <m:r>
                        <a:rPr lang="en-US" b="0" i="1" smtClean="0">
                          <a:latin typeface="Cambria Math" panose="02040503050406030204" pitchFamily="18" charset="0"/>
                        </a:rPr>
                        <m:t>=5+14=19</m:t>
                      </m:r>
                    </m:oMath>
                  </m:oMathPara>
                </a14:m>
                <a:endParaRPr lang="en-US" b="0"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=5+2</m:t>
                      </m:r>
                      <m:d>
                        <m:dPr>
                          <m:ctrlPr>
                            <a:rPr lang="en-US" b="0" i="1" smtClean="0">
                              <a:latin typeface="Cambria Math" panose="02040503050406030204" pitchFamily="18" charset="0"/>
                            </a:rPr>
                          </m:ctrlPr>
                        </m:dPr>
                        <m:e>
                          <m:r>
                            <a:rPr lang="en-US" b="0" i="1" smtClean="0">
                              <a:latin typeface="Cambria Math" panose="02040503050406030204" pitchFamily="18" charset="0"/>
                            </a:rPr>
                            <m:t>12</m:t>
                          </m:r>
                        </m:e>
                      </m:d>
                      <m:r>
                        <a:rPr lang="en-US" b="0" i="1" smtClean="0">
                          <a:latin typeface="Cambria Math" panose="02040503050406030204" pitchFamily="18" charset="0"/>
                        </a:rPr>
                        <m:t>=5+24=29</m:t>
                      </m:r>
                    </m:oMath>
                  </m:oMathPara>
                </a14:m>
                <a:endParaRPr lang="en-US" b="0" dirty="0" smtClean="0"/>
              </a:p>
              <a:p>
                <a:pPr marL="0" indent="0">
                  <a:lnSpc>
                    <a:spcPct val="150000"/>
                  </a:lnSpc>
                  <a:buNone/>
                </a:pP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Content Placeholder 3"/>
              <p:cNvSpPr>
                <a:spLocks noGrp="1"/>
              </p:cNvSpPr>
              <p:nvPr>
                <p:ph sz="half" idx="2"/>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)=5+2</m:t>
                      </m:r>
                      <m:r>
                        <a:rPr lang="en-US" i="1">
                          <a:latin typeface="Cambria Math" panose="02040503050406030204" pitchFamily="18" charset="0"/>
                        </a:rPr>
                        <m:t>𝑥</m:t>
                      </m:r>
                    </m:oMath>
                  </m:oMathPara>
                </a14:m>
                <a:endParaRPr lang="en-US" dirty="0"/>
              </a:p>
              <a:p>
                <a:r>
                  <a:rPr lang="en-US" dirty="0"/>
                  <a:t>When given values for </a:t>
                </a:r>
                <a:r>
                  <a:rPr lang="en-US" i="1" dirty="0"/>
                  <a:t>x</a:t>
                </a:r>
                <a:r>
                  <a:rPr lang="en-US" dirty="0"/>
                  <a:t>, </a:t>
                </a:r>
                <a:r>
                  <a:rPr lang="en-US" dirty="0" smtClean="0"/>
                  <a:t>evaluate the function</a:t>
                </a:r>
                <a:endParaRPr lang="en-US" dirty="0"/>
              </a:p>
              <a:p>
                <a:r>
                  <a:rPr lang="en-US" i="1" dirty="0"/>
                  <a:t>x</a:t>
                </a:r>
                <a:r>
                  <a:rPr lang="en-US" dirty="0"/>
                  <a:t>: 2, 4, 7, 12</a:t>
                </a:r>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(2)=5+2</m:t>
                      </m:r>
                      <m:d>
                        <m:dPr>
                          <m:ctrlPr>
                            <a:rPr lang="en-US" i="1">
                              <a:latin typeface="Cambria Math" panose="02040503050406030204" pitchFamily="18" charset="0"/>
                            </a:rPr>
                          </m:ctrlPr>
                        </m:dPr>
                        <m:e>
                          <m:r>
                            <a:rPr lang="en-US" i="1">
                              <a:latin typeface="Cambria Math" panose="02040503050406030204" pitchFamily="18" charset="0"/>
                            </a:rPr>
                            <m:t>2</m:t>
                          </m:r>
                        </m:e>
                      </m:d>
                      <m:r>
                        <a:rPr lang="en-US" i="1">
                          <a:latin typeface="Cambria Math" panose="02040503050406030204" pitchFamily="18" charset="0"/>
                        </a:rPr>
                        <m:t>=5+4=9</m:t>
                      </m:r>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(4)=5+2</m:t>
                      </m:r>
                      <m:d>
                        <m:dPr>
                          <m:ctrlPr>
                            <a:rPr lang="en-US" i="1">
                              <a:latin typeface="Cambria Math" panose="02040503050406030204" pitchFamily="18" charset="0"/>
                            </a:rPr>
                          </m:ctrlPr>
                        </m:dPr>
                        <m:e>
                          <m:r>
                            <a:rPr lang="en-US" i="1">
                              <a:latin typeface="Cambria Math" panose="02040503050406030204" pitchFamily="18" charset="0"/>
                            </a:rPr>
                            <m:t>4</m:t>
                          </m:r>
                        </m:e>
                      </m:d>
                      <m:r>
                        <a:rPr lang="en-US" i="1">
                          <a:latin typeface="Cambria Math" panose="02040503050406030204" pitchFamily="18" charset="0"/>
                        </a:rPr>
                        <m:t>=5+8=13</m:t>
                      </m:r>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(7)=5+2</m:t>
                      </m:r>
                      <m:d>
                        <m:dPr>
                          <m:ctrlPr>
                            <a:rPr lang="en-US" i="1">
                              <a:latin typeface="Cambria Math" panose="02040503050406030204" pitchFamily="18" charset="0"/>
                            </a:rPr>
                          </m:ctrlPr>
                        </m:dPr>
                        <m:e>
                          <m:r>
                            <a:rPr lang="en-US" i="1">
                              <a:latin typeface="Cambria Math" panose="02040503050406030204" pitchFamily="18" charset="0"/>
                            </a:rPr>
                            <m:t>7</m:t>
                          </m:r>
                        </m:e>
                      </m:d>
                      <m:r>
                        <a:rPr lang="en-US" i="1">
                          <a:latin typeface="Cambria Math" panose="02040503050406030204" pitchFamily="18" charset="0"/>
                        </a:rPr>
                        <m:t>=5+14=19</m:t>
                      </m:r>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(12)=5+2</m:t>
                      </m:r>
                      <m:d>
                        <m:dPr>
                          <m:ctrlPr>
                            <a:rPr lang="en-US" i="1">
                              <a:latin typeface="Cambria Math" panose="02040503050406030204" pitchFamily="18" charset="0"/>
                            </a:rPr>
                          </m:ctrlPr>
                        </m:dPr>
                        <m:e>
                          <m:r>
                            <a:rPr lang="en-US" i="1">
                              <a:latin typeface="Cambria Math" panose="02040503050406030204" pitchFamily="18" charset="0"/>
                            </a:rPr>
                            <m:t>12</m:t>
                          </m:r>
                        </m:e>
                      </m:d>
                      <m:r>
                        <a:rPr lang="en-US" i="1">
                          <a:latin typeface="Cambria Math" panose="02040503050406030204" pitchFamily="18" charset="0"/>
                        </a:rPr>
                        <m:t>=5+24=29</m:t>
                      </m:r>
                    </m:oMath>
                  </m:oMathPara>
                </a14:m>
                <a:endParaRPr lang="en-US" dirty="0"/>
              </a:p>
              <a:p>
                <a:pPr marL="0" indent="0">
                  <a:buNone/>
                </a:pPr>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blipFill rotWithShape="0">
                <a:blip r:embed="rId3"/>
                <a:stretch>
                  <a:fillRect l="-1233"/>
                </a:stretch>
              </a:blipFill>
            </p:spPr>
            <p:txBody>
              <a:bodyPr/>
              <a:lstStyle/>
              <a:p>
                <a:r>
                  <a:rPr lang="en-US">
                    <a:noFill/>
                  </a:rPr>
                  <a:t> </a:t>
                </a:r>
              </a:p>
            </p:txBody>
          </p:sp>
        </mc:Fallback>
      </mc:AlternateContent>
    </p:spTree>
    <p:extLst>
      <p:ext uri="{BB962C8B-B14F-4D97-AF65-F5344CB8AC3E}">
        <p14:creationId xmlns:p14="http://schemas.microsoft.com/office/powerpoint/2010/main" val="27174275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smtClean="0"/>
              <a:t>Evaluating Expressions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lnSpc>
                    <a:spcPct val="150000"/>
                  </a:lnSpc>
                  <a:buNone/>
                </a:pPr>
                <a:r>
                  <a:rPr lang="en-US" dirty="0" smtClean="0"/>
                  <a:t>Evaluate </a:t>
                </a:r>
                <a14:m>
                  <m:oMath xmlns:m="http://schemas.openxmlformats.org/officeDocument/2006/math">
                    <m:r>
                      <m:rPr>
                        <m:sty m:val="p"/>
                      </m:rPr>
                      <a:rPr lang="en-US" i="1" smtClean="0">
                        <a:latin typeface="Cambria Math" panose="02040503050406030204" pitchFamily="18" charset="0"/>
                      </a:rPr>
                      <m:t>y</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𝛽</m:t>
                    </m:r>
                  </m:oMath>
                </a14:m>
                <a:r>
                  <a:rPr lang="en-US" dirty="0" smtClean="0"/>
                  <a:t> for </a:t>
                </a:r>
                <a14:m>
                  <m:oMath xmlns:m="http://schemas.openxmlformats.org/officeDocument/2006/math">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=5</m:t>
                    </m:r>
                  </m:oMath>
                </a14:m>
                <a:r>
                  <a:rPr lang="en-US" dirty="0" smtClean="0"/>
                  <a:t> and </a:t>
                </a:r>
                <a14:m>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oMath>
                </a14:m>
                <a:r>
                  <a:rPr lang="en-US" dirty="0" smtClean="0"/>
                  <a:t>.</a:t>
                </a:r>
                <a:endParaRPr lang="en-US" dirty="0"/>
              </a:p>
              <a:p>
                <a:pPr marL="0" indent="0">
                  <a:lnSpc>
                    <a:spcPct val="200000"/>
                  </a:lnSpc>
                  <a:buNone/>
                </a:pPr>
                <a:r>
                  <a:rPr lang="en-US" dirty="0" smtClean="0"/>
                  <a:t>If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smtClean="0"/>
                  <a:t>, then </a:t>
                </a:r>
                <a14:m>
                  <m:oMath xmlns:m="http://schemas.openxmlformats.org/officeDocument/2006/math">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(5)=</m:t>
                    </m:r>
                  </m:oMath>
                </a14:m>
                <a:r>
                  <a:rPr lang="en-US" dirty="0" smtClean="0"/>
                  <a:t>…</a:t>
                </a:r>
                <a:endParaRPr lang="en-US" dirty="0"/>
              </a:p>
              <a:p>
                <a:pPr marL="0" indent="0">
                  <a:lnSpc>
                    <a:spcPct val="200000"/>
                  </a:lnSpc>
                  <a:buNone/>
                </a:pPr>
                <a:r>
                  <a:rPr lang="en-US" dirty="0" smtClean="0"/>
                  <a:t>Given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+2</m:t>
                    </m:r>
                  </m:oMath>
                </a14:m>
                <a:r>
                  <a:rPr lang="en-US" dirty="0" smtClean="0"/>
                  <a:t>, evaluate </a:t>
                </a:r>
                <a14:m>
                  <m:oMath xmlns:m="http://schemas.openxmlformats.org/officeDocument/2006/math">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oMath>
                </a14:m>
                <a:r>
                  <a:rPr lang="en-US" dirty="0" smtClean="0"/>
                  <a:t>.</a:t>
                </a:r>
                <a:endParaRPr lang="en-US" dirty="0"/>
              </a:p>
              <a:p>
                <a:pPr marL="0" indent="0">
                  <a:lnSpc>
                    <a:spcPct val="200000"/>
                  </a:lnSpc>
                  <a:buNone/>
                </a:pPr>
                <a:endParaRPr lang="en-US" dirty="0"/>
              </a:p>
              <a:p>
                <a:pPr marL="0" indent="0">
                  <a:buNone/>
                </a:pPr>
                <a:endParaRPr lang="en-US" dirty="0"/>
              </a:p>
              <a:p>
                <a:pPr marL="0" indent="0">
                  <a:buNone/>
                </a:pP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35"/>
                </a:stretch>
              </a:blipFill>
            </p:spPr>
            <p:txBody>
              <a:bodyPr/>
              <a:lstStyle/>
              <a:p>
                <a:r>
                  <a:rPr lang="en-US">
                    <a:noFill/>
                  </a:rPr>
                  <a:t> </a:t>
                </a:r>
              </a:p>
            </p:txBody>
          </p:sp>
        </mc:Fallback>
      </mc:AlternateContent>
    </p:spTree>
    <p:extLst>
      <p:ext uri="{BB962C8B-B14F-4D97-AF65-F5344CB8AC3E}">
        <p14:creationId xmlns:p14="http://schemas.microsoft.com/office/powerpoint/2010/main" val="39053956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Evaluating Expressions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71600" y="2285999"/>
                <a:ext cx="9601200" cy="4291781"/>
              </a:xfrm>
            </p:spPr>
            <p:txBody>
              <a:bodyPr>
                <a:normAutofit/>
              </a:bodyPr>
              <a:lstStyle/>
              <a:p>
                <a:pPr marL="0" indent="0">
                  <a:lnSpc>
                    <a:spcPct val="150000"/>
                  </a:lnSpc>
                  <a:buNone/>
                </a:pPr>
                <a:r>
                  <a:rPr lang="en-US" dirty="0" smtClean="0"/>
                  <a:t>Evaluate </a:t>
                </a:r>
                <a14:m>
                  <m:oMath xmlns:m="http://schemas.openxmlformats.org/officeDocument/2006/math">
                    <m:r>
                      <m:rPr>
                        <m:sty m:val="p"/>
                      </m:rPr>
                      <a:rPr lang="en-US" i="1" smtClean="0">
                        <a:latin typeface="Cambria Math" panose="02040503050406030204" pitchFamily="18" charset="0"/>
                      </a:rPr>
                      <m:t>y</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𝛽</m:t>
                    </m:r>
                  </m:oMath>
                </a14:m>
                <a:r>
                  <a:rPr lang="en-US" dirty="0" smtClean="0"/>
                  <a:t> for </a:t>
                </a:r>
                <a14:m>
                  <m:oMath xmlns:m="http://schemas.openxmlformats.org/officeDocument/2006/math">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=5</m:t>
                    </m:r>
                  </m:oMath>
                </a14:m>
                <a:r>
                  <a:rPr lang="en-US" dirty="0" smtClean="0"/>
                  <a:t> and </a:t>
                </a:r>
                <a14:m>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oMath>
                </a14:m>
                <a:r>
                  <a:rPr lang="en-US" dirty="0" smtClean="0"/>
                  <a:t>.</a:t>
                </a:r>
                <a:endParaRPr lang="en-US" dirty="0"/>
              </a:p>
              <a:p>
                <a:pPr marL="0" indent="0">
                  <a:lnSpc>
                    <a:spcPct val="200000"/>
                  </a:lnSpc>
                  <a:buNone/>
                </a:pPr>
                <a14:m>
                  <m:oMathPara xmlns:m="http://schemas.openxmlformats.org/officeDocument/2006/math">
                    <m:oMathParaPr>
                      <m:jc m:val="centerGroup"/>
                    </m:oMathParaPr>
                    <m:oMath xmlns:m="http://schemas.openxmlformats.org/officeDocument/2006/math">
                      <m:r>
                        <m:rPr>
                          <m:sty m:val="p"/>
                        </m:rPr>
                        <a:rPr lang="en-US" i="1">
                          <a:latin typeface="Cambria Math" panose="02040503050406030204" pitchFamily="18" charset="0"/>
                        </a:rPr>
                        <m:t>y</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3</m:t>
                          </m:r>
                        </m:den>
                      </m:f>
                      <m:d>
                        <m:dPr>
                          <m:ctrlPr>
                            <a:rPr lang="en-US" b="0" i="1" smtClean="0">
                              <a:latin typeface="Cambria Math" panose="02040503050406030204" pitchFamily="18" charset="0"/>
                            </a:rPr>
                          </m:ctrlPr>
                        </m:dPr>
                        <m:e>
                          <m:r>
                            <a:rPr lang="en-US" b="0" i="1" smtClean="0">
                              <a:latin typeface="Cambria Math" panose="02040503050406030204" pitchFamily="18" charset="0"/>
                            </a:rPr>
                            <m:t>5</m:t>
                          </m:r>
                        </m:e>
                      </m:d>
                      <m:r>
                        <a:rPr lang="en-US" i="1">
                          <a:latin typeface="Cambria Math" panose="02040503050406030204" pitchFamily="18" charset="0"/>
                        </a:rPr>
                        <m:t>+4</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m:t>
                          </m:r>
                        </m:e>
                      </m:d>
                    </m:oMath>
                  </m:oMathPara>
                </a14:m>
                <a:endParaRPr lang="en-US" b="0" dirty="0" smtClean="0">
                  <a:ea typeface="Cambria Math" panose="02040503050406030204" pitchFamily="18" charset="0"/>
                </a:endParaRPr>
              </a:p>
              <a:p>
                <a:pPr marL="0" indent="0">
                  <a:lnSpc>
                    <a:spcPct val="200000"/>
                  </a:lnSpc>
                  <a:buNone/>
                </a:pPr>
                <a14:m>
                  <m:oMathPara xmlns:m="http://schemas.openxmlformats.org/officeDocument/2006/math">
                    <m:oMathParaPr>
                      <m:jc m:val="centerGroup"/>
                    </m:oMathParaPr>
                    <m:oMath xmlns:m="http://schemas.openxmlformats.org/officeDocument/2006/math">
                      <m:r>
                        <m:rPr>
                          <m:sty m:val="p"/>
                        </m:rPr>
                        <a:rPr lang="en-US" i="1">
                          <a:latin typeface="Cambria Math" panose="02040503050406030204" pitchFamily="18" charset="0"/>
                        </a:rPr>
                        <m:t>y</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10</m:t>
                          </m:r>
                        </m:num>
                        <m:den>
                          <m:r>
                            <a:rPr lang="en-US" i="1">
                              <a:latin typeface="Cambria Math" panose="02040503050406030204" pitchFamily="18" charset="0"/>
                            </a:rPr>
                            <m:t>3</m:t>
                          </m:r>
                        </m:den>
                      </m:f>
                      <m:r>
                        <a:rPr lang="en-US" i="1">
                          <a:latin typeface="Cambria Math" panose="02040503050406030204" pitchFamily="18" charset="0"/>
                        </a:rPr>
                        <m:t>+</m:t>
                      </m:r>
                      <m:r>
                        <a:rPr lang="en-US" b="0" i="1" smtClean="0">
                          <a:latin typeface="Cambria Math" panose="02040503050406030204" pitchFamily="18" charset="0"/>
                        </a:rPr>
                        <m:t>8=</m:t>
                      </m:r>
                      <m:f>
                        <m:fPr>
                          <m:ctrlPr>
                            <a:rPr lang="en-US" i="1">
                              <a:latin typeface="Cambria Math" panose="02040503050406030204" pitchFamily="18" charset="0"/>
                            </a:rPr>
                          </m:ctrlPr>
                        </m:fPr>
                        <m:num>
                          <m:r>
                            <a:rPr lang="en-US" i="1">
                              <a:latin typeface="Cambria Math" panose="02040503050406030204" pitchFamily="18" charset="0"/>
                            </a:rPr>
                            <m:t>10</m:t>
                          </m:r>
                        </m:num>
                        <m:den>
                          <m:r>
                            <a:rPr lang="en-US" i="1">
                              <a:latin typeface="Cambria Math" panose="02040503050406030204" pitchFamily="18" charset="0"/>
                            </a:rPr>
                            <m:t>3</m:t>
                          </m:r>
                        </m:den>
                      </m:f>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24</m:t>
                          </m:r>
                        </m:num>
                        <m:den>
                          <m:r>
                            <a:rPr lang="en-US" i="1">
                              <a:latin typeface="Cambria Math" panose="02040503050406030204" pitchFamily="18" charset="0"/>
                            </a:rPr>
                            <m:t>3</m:t>
                          </m:r>
                        </m:den>
                      </m:f>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i="1">
                              <a:latin typeface="Cambria Math" panose="02040503050406030204" pitchFamily="18" charset="0"/>
                            </a:rPr>
                            <m:t>3</m:t>
                          </m:r>
                        </m:den>
                      </m:f>
                    </m:oMath>
                  </m:oMathPara>
                </a14:m>
                <a:endParaRPr lang="en-US" dirty="0" smtClean="0"/>
              </a:p>
              <a:p>
                <a:pPr marL="0" indent="0">
                  <a:lnSpc>
                    <a:spcPct val="20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11</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r>
                        <a:rPr lang="en-US" b="0" i="1" smtClean="0">
                          <a:latin typeface="Cambria Math" panose="02040503050406030204" pitchFamily="18" charset="0"/>
                        </a:rPr>
                        <m:t>=11.333</m:t>
                      </m:r>
                    </m:oMath>
                  </m:oMathPara>
                </a14:m>
                <a:endParaRPr lang="en-US" dirty="0"/>
              </a:p>
              <a:p>
                <a:pPr marL="0" indent="0">
                  <a:buNone/>
                </a:pPr>
                <a:endParaRPr lang="en-US" dirty="0"/>
              </a:p>
              <a:p>
                <a:pPr marL="0" indent="0">
                  <a:buNone/>
                </a:pP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71600" y="2285999"/>
                <a:ext cx="9601200" cy="4291781"/>
              </a:xfrm>
              <a:blipFill rotWithShape="0">
                <a:blip r:embed="rId2"/>
                <a:stretch>
                  <a:fillRect l="-635"/>
                </a:stretch>
              </a:blipFill>
            </p:spPr>
            <p:txBody>
              <a:bodyPr/>
              <a:lstStyle/>
              <a:p>
                <a:r>
                  <a:rPr lang="en-US">
                    <a:noFill/>
                  </a:rPr>
                  <a:t> </a:t>
                </a:r>
              </a:p>
            </p:txBody>
          </p:sp>
        </mc:Fallback>
      </mc:AlternateContent>
    </p:spTree>
    <p:extLst>
      <p:ext uri="{BB962C8B-B14F-4D97-AF65-F5344CB8AC3E}">
        <p14:creationId xmlns:p14="http://schemas.microsoft.com/office/powerpoint/2010/main" val="13170323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Evaluating Expressions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lnSpc>
                    <a:spcPct val="200000"/>
                  </a:lnSpc>
                  <a:buNone/>
                </a:pPr>
                <a:r>
                  <a:rPr lang="en-US" dirty="0" smtClean="0"/>
                  <a:t>If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+2</m:t>
                    </m:r>
                  </m:oMath>
                </a14:m>
                <a:r>
                  <a:rPr lang="en-US" dirty="0"/>
                  <a:t>, then </a:t>
                </a:r>
                <a14:m>
                  <m:oMath xmlns:m="http://schemas.openxmlformats.org/officeDocument/2006/math">
                    <m:r>
                      <a:rPr lang="en-US" i="1">
                        <a:latin typeface="Cambria Math" panose="02040503050406030204" pitchFamily="18" charset="0"/>
                        <a:ea typeface="Cambria Math" panose="02040503050406030204" pitchFamily="18" charset="0"/>
                      </a:rPr>
                      <m:t>𝑓</m:t>
                    </m:r>
                    <m:r>
                      <a:rPr lang="en-US" i="1">
                        <a:latin typeface="Cambria Math" panose="02040503050406030204" pitchFamily="18" charset="0"/>
                        <a:ea typeface="Cambria Math" panose="02040503050406030204" pitchFamily="18" charset="0"/>
                      </a:rPr>
                      <m:t>(5)=</m:t>
                    </m:r>
                  </m:oMath>
                </a14:m>
                <a:r>
                  <a:rPr lang="en-US" dirty="0"/>
                  <a:t>…</a:t>
                </a:r>
                <a:endParaRPr lang="en-US" dirty="0"/>
              </a:p>
              <a:p>
                <a:pPr marL="0" indent="0">
                  <a:lnSpc>
                    <a:spcPct val="20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5</m:t>
                          </m:r>
                        </m:e>
                      </m:d>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5</m:t>
                          </m:r>
                        </m:e>
                        <m:sup>
                          <m:r>
                            <a:rPr lang="en-US" b="0" i="1" smtClean="0">
                              <a:latin typeface="Cambria Math" panose="02040503050406030204" pitchFamily="18" charset="0"/>
                            </a:rPr>
                            <m:t>2</m:t>
                          </m:r>
                        </m:sup>
                      </m:sSup>
                      <m:r>
                        <a:rPr lang="en-US" b="0" i="1" smtClean="0">
                          <a:latin typeface="Cambria Math" panose="02040503050406030204" pitchFamily="18" charset="0"/>
                        </a:rPr>
                        <m:t>−5+2</m:t>
                      </m:r>
                    </m:oMath>
                  </m:oMathPara>
                </a14:m>
                <a:endParaRPr lang="en-US" b="0" dirty="0" smtClean="0">
                  <a:ea typeface="Cambria Math" panose="02040503050406030204" pitchFamily="18" charset="0"/>
                </a:endParaRPr>
              </a:p>
              <a:p>
                <a:pPr marL="0" indent="0">
                  <a:lnSpc>
                    <a:spcPct val="20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5</m:t>
                          </m:r>
                        </m:e>
                      </m:d>
                      <m:r>
                        <a:rPr lang="en-US" i="1">
                          <a:latin typeface="Cambria Math" panose="02040503050406030204" pitchFamily="18" charset="0"/>
                        </a:rPr>
                        <m:t>=</m:t>
                      </m:r>
                      <m:r>
                        <a:rPr lang="en-US" b="0" i="1" smtClean="0">
                          <a:latin typeface="Cambria Math" panose="02040503050406030204" pitchFamily="18" charset="0"/>
                        </a:rPr>
                        <m:t>25</m:t>
                      </m:r>
                      <m:r>
                        <a:rPr lang="en-US" i="1">
                          <a:latin typeface="Cambria Math" panose="02040503050406030204" pitchFamily="18" charset="0"/>
                        </a:rPr>
                        <m:t>−5+2</m:t>
                      </m:r>
                    </m:oMath>
                  </m:oMathPara>
                </a14:m>
                <a:endParaRPr lang="en-US" i="1" dirty="0" smtClean="0">
                  <a:latin typeface="Cambria Math" panose="02040503050406030204" pitchFamily="18" charset="0"/>
                </a:endParaRPr>
              </a:p>
              <a:p>
                <a:pPr marL="0" indent="0">
                  <a:lnSpc>
                    <a:spcPct val="20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5</m:t>
                          </m:r>
                        </m:e>
                      </m:d>
                      <m:r>
                        <a:rPr lang="en-US" i="1">
                          <a:latin typeface="Cambria Math" panose="02040503050406030204" pitchFamily="18" charset="0"/>
                        </a:rPr>
                        <m:t>=</m:t>
                      </m:r>
                      <m:r>
                        <a:rPr lang="en-US" b="0" i="1" smtClean="0">
                          <a:latin typeface="Cambria Math" panose="02040503050406030204" pitchFamily="18" charset="0"/>
                        </a:rPr>
                        <m:t>22</m:t>
                      </m:r>
                    </m:oMath>
                  </m:oMathPara>
                </a14:m>
                <a:endParaRPr lang="en-US" dirty="0"/>
              </a:p>
              <a:p>
                <a:pPr marL="0" indent="0">
                  <a:buNone/>
                </a:pP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35"/>
                </a:stretch>
              </a:blipFill>
            </p:spPr>
            <p:txBody>
              <a:bodyPr/>
              <a:lstStyle/>
              <a:p>
                <a:r>
                  <a:rPr lang="en-US">
                    <a:noFill/>
                  </a:rPr>
                  <a:t> </a:t>
                </a:r>
              </a:p>
            </p:txBody>
          </p:sp>
        </mc:Fallback>
      </mc:AlternateContent>
    </p:spTree>
    <p:extLst>
      <p:ext uri="{BB962C8B-B14F-4D97-AF65-F5344CB8AC3E}">
        <p14:creationId xmlns:p14="http://schemas.microsoft.com/office/powerpoint/2010/main" val="34758894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Evaluating Expressions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lnSpc>
                    <a:spcPct val="200000"/>
                  </a:lnSpc>
                  <a:buNone/>
                </a:pPr>
                <a:r>
                  <a:rPr lang="en-US" dirty="0" smtClean="0"/>
                  <a:t>Given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+2</m:t>
                    </m:r>
                  </m:oMath>
                </a14:m>
                <a:r>
                  <a:rPr lang="en-US" dirty="0"/>
                  <a:t>, evaluate </a:t>
                </a:r>
                <a14:m>
                  <m:oMath xmlns:m="http://schemas.openxmlformats.org/officeDocument/2006/math">
                    <m:r>
                      <a:rPr lang="en-US" i="1">
                        <a:latin typeface="Cambria Math" panose="02040503050406030204" pitchFamily="18" charset="0"/>
                        <a:ea typeface="Cambria Math" panose="02040503050406030204" pitchFamily="18" charset="0"/>
                      </a:rPr>
                      <m:t>𝑓</m:t>
                    </m:r>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oMath>
                </a14:m>
                <a:r>
                  <a:rPr lang="en-US" dirty="0"/>
                  <a:t>.</a:t>
                </a:r>
                <a:endParaRPr lang="en-US" dirty="0"/>
              </a:p>
              <a:p>
                <a:pPr marL="0" indent="0">
                  <a:lnSpc>
                    <a:spcPct val="20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𝑎</m:t>
                          </m:r>
                        </m:e>
                      </m:d>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𝑎</m:t>
                          </m:r>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𝑎</m:t>
                      </m:r>
                      <m:r>
                        <a:rPr lang="en-US" b="0" i="1" smtClean="0">
                          <a:latin typeface="Cambria Math" panose="02040503050406030204" pitchFamily="18" charset="0"/>
                        </a:rPr>
                        <m:t>+2</m:t>
                      </m:r>
                    </m:oMath>
                  </m:oMathPara>
                </a14:m>
                <a:endParaRPr lang="en-US" b="0" dirty="0" smtClean="0">
                  <a:ea typeface="Cambria Math" panose="02040503050406030204" pitchFamily="18" charset="0"/>
                </a:endParaRPr>
              </a:p>
              <a:p>
                <a:pPr marL="0" indent="0">
                  <a:lnSpc>
                    <a:spcPct val="20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𝑎</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4</m:t>
                          </m:r>
                          <m:r>
                            <a:rPr lang="en-US" i="1">
                              <a:latin typeface="Cambria Math" panose="02040503050406030204" pitchFamily="18" charset="0"/>
                            </a:rPr>
                            <m:t>𝑎</m:t>
                          </m:r>
                        </m:e>
                        <m:sup>
                          <m:r>
                            <a:rPr lang="en-US" i="1">
                              <a:latin typeface="Cambria Math" panose="02040503050406030204" pitchFamily="18" charset="0"/>
                            </a:rPr>
                            <m:t>2</m:t>
                          </m:r>
                        </m:sup>
                      </m:sSup>
                      <m:r>
                        <a:rPr lang="en-US" i="1">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𝑎</m:t>
                      </m:r>
                      <m:r>
                        <a:rPr lang="en-US" i="1">
                          <a:latin typeface="Cambria Math" panose="02040503050406030204" pitchFamily="18" charset="0"/>
                        </a:rPr>
                        <m:t>+2</m:t>
                      </m:r>
                    </m:oMath>
                  </m:oMathPara>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35"/>
                </a:stretch>
              </a:blipFill>
            </p:spPr>
            <p:txBody>
              <a:bodyPr/>
              <a:lstStyle/>
              <a:p>
                <a:r>
                  <a:rPr lang="en-US">
                    <a:noFill/>
                  </a:rPr>
                  <a:t> </a:t>
                </a:r>
              </a:p>
            </p:txBody>
          </p:sp>
        </mc:Fallback>
      </mc:AlternateContent>
    </p:spTree>
    <p:extLst>
      <p:ext uri="{BB962C8B-B14F-4D97-AF65-F5344CB8AC3E}">
        <p14:creationId xmlns:p14="http://schemas.microsoft.com/office/powerpoint/2010/main" val="15178031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Averages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523189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vs. Weighted Average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dirty="0" smtClean="0"/>
                  <a:t>Y</a:t>
                </a:r>
                <a:r>
                  <a:rPr lang="en-US" dirty="0" smtClean="0"/>
                  <a:t>ou’re taking a class for which you have received three grades: an 85% on your midterm, a 91% on your project, and a 93% on your final. All count equally toward your final grade. What is your final percentage grade?</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85+91+93</m:t>
                          </m:r>
                        </m:num>
                        <m:den>
                          <m:r>
                            <a:rPr lang="en-US" b="0" i="1" smtClean="0">
                              <a:latin typeface="Cambria Math" panose="02040503050406030204" pitchFamily="18" charset="0"/>
                            </a:rPr>
                            <m:t>3</m:t>
                          </m:r>
                        </m:den>
                      </m:f>
                      <m:r>
                        <a:rPr lang="en-US" b="0" i="1" smtClean="0">
                          <a:latin typeface="Cambria Math" panose="02040503050406030204" pitchFamily="18" charset="0"/>
                        </a:rPr>
                        <m:t>=89.7</m:t>
                      </m:r>
                    </m:oMath>
                  </m:oMathPara>
                </a14:m>
                <a:endParaRPr lang="en-US" dirty="0" smtClean="0"/>
              </a:p>
              <a:p>
                <a:pPr marL="0" indent="0">
                  <a:lnSpc>
                    <a:spcPct val="100000"/>
                  </a:lnSpc>
                  <a:buNone/>
                </a:pPr>
                <a:r>
                  <a:rPr lang="en-US" dirty="0" smtClean="0"/>
                  <a:t>If instead the midterm and project were worth 30% of your grade and the final was worth 40% of your grade, what would be your final percentage?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35" t="-1361"/>
                </a:stretch>
              </a:blipFill>
            </p:spPr>
            <p:txBody>
              <a:bodyPr/>
              <a:lstStyle/>
              <a:p>
                <a:r>
                  <a:rPr lang="en-US">
                    <a:noFill/>
                  </a:rPr>
                  <a:t> </a:t>
                </a:r>
              </a:p>
            </p:txBody>
          </p:sp>
        </mc:Fallback>
      </mc:AlternateContent>
    </p:spTree>
    <p:extLst>
      <p:ext uri="{BB962C8B-B14F-4D97-AF65-F5344CB8AC3E}">
        <p14:creationId xmlns:p14="http://schemas.microsoft.com/office/powerpoint/2010/main" val="217335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vs. Weighted Average</a:t>
            </a:r>
          </a:p>
        </p:txBody>
      </p:sp>
      <p:sp>
        <p:nvSpPr>
          <p:cNvPr id="3" name="Text Placeholder 2"/>
          <p:cNvSpPr>
            <a:spLocks noGrp="1"/>
          </p:cNvSpPr>
          <p:nvPr>
            <p:ph type="body" idx="1"/>
          </p:nvPr>
        </p:nvSpPr>
        <p:spPr/>
        <p:txBody>
          <a:bodyPr/>
          <a:lstStyle/>
          <a:p>
            <a:r>
              <a:rPr lang="en-US" dirty="0" smtClean="0"/>
              <a:t>Average</a:t>
            </a:r>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sz="half" idx="2"/>
              </p:nvPr>
            </p:nvSpPr>
            <p:spPr/>
            <p:txBody>
              <a:bodyPr/>
              <a:lstStyle/>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85+91+93</m:t>
                          </m:r>
                        </m:num>
                        <m:den>
                          <m:r>
                            <a:rPr lang="en-US" i="1">
                              <a:latin typeface="Cambria Math" panose="02040503050406030204" pitchFamily="18" charset="0"/>
                            </a:rPr>
                            <m:t>3</m:t>
                          </m:r>
                        </m:den>
                      </m:f>
                      <m:r>
                        <a:rPr lang="en-US" i="1">
                          <a:latin typeface="Cambria Math" panose="02040503050406030204" pitchFamily="18" charset="0"/>
                        </a:rPr>
                        <m:t>=89.7</m:t>
                      </m:r>
                    </m:oMath>
                  </m:oMathPara>
                </a14:m>
                <a:endParaRPr lang="en-US" dirty="0" smtClean="0"/>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85+</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91+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ea typeface="Cambria Math" panose="02040503050406030204" pitchFamily="18" charset="0"/>
                        </a:rPr>
                        <m:t>×93=89.7</m:t>
                      </m:r>
                    </m:oMath>
                  </m:oMathPara>
                </a14:m>
                <a:endParaRPr lang="en-US" dirty="0"/>
              </a:p>
              <a:p>
                <a:pPr marL="0" indent="0">
                  <a:buNone/>
                </a:pPr>
                <a:endParaRPr lang="en-US" dirty="0"/>
              </a:p>
              <a:p>
                <a:pPr marL="0" indent="0">
                  <a:buNone/>
                </a:pPr>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blipFill rotWithShape="0">
                <a:blip r:embed="rId2"/>
                <a:stretch>
                  <a:fillRect/>
                </a:stretch>
              </a:blipFill>
            </p:spPr>
            <p:txBody>
              <a:bodyPr/>
              <a:lstStyle/>
              <a:p>
                <a:r>
                  <a:rPr lang="en-US">
                    <a:noFill/>
                  </a:rPr>
                  <a:t> </a:t>
                </a:r>
              </a:p>
            </p:txBody>
          </p:sp>
        </mc:Fallback>
      </mc:AlternateContent>
      <p:sp>
        <p:nvSpPr>
          <p:cNvPr id="5" name="Text Placeholder 4"/>
          <p:cNvSpPr>
            <a:spLocks noGrp="1"/>
          </p:cNvSpPr>
          <p:nvPr>
            <p:ph type="body" sz="quarter" idx="3"/>
          </p:nvPr>
        </p:nvSpPr>
        <p:spPr/>
        <p:txBody>
          <a:bodyPr/>
          <a:lstStyle/>
          <a:p>
            <a:r>
              <a:rPr lang="en-US" dirty="0" smtClean="0"/>
              <a:t>Weighted Average</a:t>
            </a:r>
            <a:endParaRPr lang="en-US" dirty="0"/>
          </a:p>
        </p:txBody>
      </p:sp>
      <mc:AlternateContent xmlns:mc="http://schemas.openxmlformats.org/markup-compatibility/2006">
        <mc:Choice xmlns:a14="http://schemas.microsoft.com/office/drawing/2010/main" Requires="a14">
          <p:sp>
            <p:nvSpPr>
              <p:cNvPr id="6" name="Content Placeholder 5"/>
              <p:cNvSpPr>
                <a:spLocks noGrp="1"/>
              </p:cNvSpPr>
              <p:nvPr>
                <p:ph sz="quarter" idx="4"/>
              </p:nvPr>
            </p:nvSpPr>
            <p:spPr/>
            <p:txBody>
              <a:bodyPr/>
              <a:lstStyle/>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10</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85+</m:t>
                      </m:r>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10</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91+</m:t>
                      </m:r>
                      <m:f>
                        <m:fPr>
                          <m:ctrlPr>
                            <a:rPr lang="en-US" i="1">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10</m:t>
                          </m:r>
                        </m:den>
                      </m:f>
                      <m:r>
                        <a:rPr lang="en-US" i="1">
                          <a:latin typeface="Cambria Math" panose="02040503050406030204" pitchFamily="18" charset="0"/>
                          <a:ea typeface="Cambria Math" panose="02040503050406030204" pitchFamily="18" charset="0"/>
                        </a:rPr>
                        <m:t>×93=</m:t>
                      </m:r>
                      <m:r>
                        <a:rPr lang="en-US" b="0" i="1" smtClean="0">
                          <a:latin typeface="Cambria Math" panose="02040503050406030204" pitchFamily="18" charset="0"/>
                          <a:ea typeface="Cambria Math" panose="02040503050406030204" pitchFamily="18" charset="0"/>
                        </a:rPr>
                        <m:t>90</m:t>
                      </m:r>
                    </m:oMath>
                  </m:oMathPara>
                </a14:m>
                <a:endParaRPr lang="en-US" dirty="0"/>
              </a:p>
            </p:txBody>
          </p:sp>
        </mc:Choice>
        <mc:Fallback>
          <p:sp>
            <p:nvSpPr>
              <p:cNvPr id="6" name="Content Placeholder 5"/>
              <p:cNvSpPr>
                <a:spLocks noGrp="1" noRot="1" noChangeAspect="1" noMove="1" noResize="1" noEditPoints="1" noAdjustHandles="1" noChangeArrowheads="1" noChangeShapeType="1" noTextEdit="1"/>
              </p:cNvSpPr>
              <p:nvPr>
                <p:ph sz="quarter" idx="4"/>
              </p:nvPr>
            </p:nvSpPr>
            <p:spPr>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8107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Fraction Terminology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ctr"/>
              <a:lstStyle/>
              <a:p>
                <a:pPr marL="0" indent="0">
                  <a:buNone/>
                </a:pPr>
                <a14:m>
                  <m:oMathPara xmlns:m="http://schemas.openxmlformats.org/officeDocument/2006/math">
                    <m:oMathParaPr>
                      <m:jc m:val="centerGroup"/>
                    </m:oMathParaPr>
                    <m:oMath xmlns:m="http://schemas.openxmlformats.org/officeDocument/2006/math">
                      <m:f>
                        <m:fPr>
                          <m:ctrlPr>
                            <a:rPr lang="en-US" sz="3600" i="1" smtClean="0">
                              <a:latin typeface="Cambria Math" panose="02040503050406030204" pitchFamily="18" charset="0"/>
                            </a:rPr>
                          </m:ctrlPr>
                        </m:fPr>
                        <m:num>
                          <m:r>
                            <a:rPr lang="en-US" sz="3600" b="0" i="1" smtClean="0">
                              <a:solidFill>
                                <a:schemeClr val="accent2"/>
                              </a:solidFill>
                              <a:latin typeface="Cambria Math" panose="02040503050406030204" pitchFamily="18" charset="0"/>
                            </a:rPr>
                            <m:t>1</m:t>
                          </m:r>
                        </m:num>
                        <m:den>
                          <m:r>
                            <a:rPr lang="en-US" sz="3600" b="0" i="1" smtClean="0">
                              <a:solidFill>
                                <a:schemeClr val="accent1"/>
                              </a:solidFill>
                              <a:latin typeface="Cambria Math" panose="02040503050406030204" pitchFamily="18" charset="0"/>
                            </a:rPr>
                            <m:t>4</m:t>
                          </m:r>
                        </m:den>
                      </m:f>
                      <m:r>
                        <a:rPr lang="en-US" sz="3600" b="0" i="1" smtClean="0">
                          <a:latin typeface="Cambria Math" panose="02040503050406030204" pitchFamily="18" charset="0"/>
                        </a:rPr>
                        <m:t>=</m:t>
                      </m:r>
                      <m:f>
                        <m:fPr>
                          <m:ctrlPr>
                            <a:rPr lang="en-US" sz="3600" i="1" smtClean="0">
                              <a:latin typeface="Cambria Math" panose="02040503050406030204" pitchFamily="18" charset="0"/>
                            </a:rPr>
                          </m:ctrlPr>
                        </m:fPr>
                        <m:num>
                          <m:r>
                            <a:rPr lang="en-US" sz="3600" b="0" i="1" smtClean="0">
                              <a:solidFill>
                                <a:schemeClr val="accent2"/>
                              </a:solidFill>
                              <a:latin typeface="Cambria Math" panose="02040503050406030204" pitchFamily="18" charset="0"/>
                            </a:rPr>
                            <m:t>𝑛𝑢𝑚𝑒𝑟𝑎𝑡𝑜𝑟</m:t>
                          </m:r>
                        </m:num>
                        <m:den>
                          <m:r>
                            <a:rPr lang="en-US" sz="3600" b="0" i="1" smtClean="0">
                              <a:solidFill>
                                <a:schemeClr val="accent1"/>
                              </a:solidFill>
                              <a:latin typeface="Cambria Math" panose="02040503050406030204" pitchFamily="18" charset="0"/>
                            </a:rPr>
                            <m:t>𝑑𝑒𝑛𝑜𝑚𝑖𝑛𝑎𝑡𝑜𝑟</m:t>
                          </m:r>
                        </m:den>
                      </m:f>
                    </m:oMath>
                  </m:oMathPara>
                </a14:m>
                <a:endParaRPr lang="en-US" dirty="0" smtClean="0"/>
              </a:p>
              <a:p>
                <a:pPr marL="0" indent="0">
                  <a:buNone/>
                </a:pPr>
                <a:endParaRPr lang="en-US" dirty="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484878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Weighted Average</a:t>
            </a:r>
            <a:endParaRPr lang="en-US" dirty="0"/>
          </a:p>
        </p:txBody>
      </p:sp>
      <p:sp>
        <p:nvSpPr>
          <p:cNvPr id="3" name="Content Placeholder 2"/>
          <p:cNvSpPr>
            <a:spLocks noGrp="1"/>
          </p:cNvSpPr>
          <p:nvPr>
            <p:ph idx="1"/>
          </p:nvPr>
        </p:nvSpPr>
        <p:spPr/>
        <p:txBody>
          <a:bodyPr/>
          <a:lstStyle/>
          <a:p>
            <a:r>
              <a:rPr lang="en-US" dirty="0" smtClean="0"/>
              <a:t>For a particular disease, 80% of cases are among children &lt;10-years-old. Among these children, the risk of experiencing serious sequelae is 15%. In older children and adults, the risk of serious sequelae is only 5%. What is the risk of serious sequelae overall for all ages?</a:t>
            </a:r>
            <a:endParaRPr lang="en-US" dirty="0"/>
          </a:p>
        </p:txBody>
      </p:sp>
    </p:spTree>
    <p:extLst>
      <p:ext uri="{BB962C8B-B14F-4D97-AF65-F5344CB8AC3E}">
        <p14:creationId xmlns:p14="http://schemas.microsoft.com/office/powerpoint/2010/main" val="35845050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Weighted Average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For a particular disease, 80% of cases are among children &lt;10-years-old. Among these children, the risk of experiencing serious sequelae is 15%. In older children and adults, the risk of serious sequelae is only 5%. What is the risk of serious sequelae overall for all ages?</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8</m:t>
                          </m:r>
                        </m:num>
                        <m:den>
                          <m:r>
                            <a:rPr lang="en-US" b="0" i="1" smtClean="0">
                              <a:latin typeface="Cambria Math" panose="02040503050406030204" pitchFamily="18" charset="0"/>
                            </a:rPr>
                            <m:t>10</m:t>
                          </m:r>
                        </m:den>
                      </m:f>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0.15+</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ea typeface="Cambria Math" panose="02040503050406030204" pitchFamily="18" charset="0"/>
                            </a:rPr>
                            <m:t>10</m:t>
                          </m:r>
                        </m:den>
                      </m:f>
                      <m:r>
                        <a:rPr lang="en-US" b="0" i="1" smtClean="0">
                          <a:latin typeface="Cambria Math" panose="02040503050406030204" pitchFamily="18" charset="0"/>
                          <a:ea typeface="Cambria Math" panose="02040503050406030204" pitchFamily="18" charset="0"/>
                        </a:rPr>
                        <m:t>×0.05=0.13=13%</m:t>
                      </m:r>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71" t="-1361"/>
                </a:stretch>
              </a:blipFill>
            </p:spPr>
            <p:txBody>
              <a:bodyPr/>
              <a:lstStyle/>
              <a:p>
                <a:r>
                  <a:rPr lang="en-US">
                    <a:noFill/>
                  </a:rPr>
                  <a:t> </a:t>
                </a:r>
              </a:p>
            </p:txBody>
          </p:sp>
        </mc:Fallback>
      </mc:AlternateContent>
    </p:spTree>
    <p:extLst>
      <p:ext uri="{BB962C8B-B14F-4D97-AF65-F5344CB8AC3E}">
        <p14:creationId xmlns:p14="http://schemas.microsoft.com/office/powerpoint/2010/main" val="34524967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Solving Word Problems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819939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Units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solidFill>
                                <a:schemeClr val="accent2"/>
                              </a:solidFill>
                              <a:latin typeface="Cambria Math" panose="02040503050406030204" pitchFamily="18" charset="0"/>
                            </a:rPr>
                            <m:t>2</m:t>
                          </m:r>
                        </m:num>
                        <m:den>
                          <m:r>
                            <a:rPr lang="en-US" b="0" i="1" smtClean="0">
                              <a:solidFill>
                                <a:schemeClr val="accent1"/>
                              </a:solidFill>
                              <a:latin typeface="Cambria Math" panose="02040503050406030204" pitchFamily="18" charset="0"/>
                            </a:rPr>
                            <m:t>3</m:t>
                          </m:r>
                        </m:den>
                      </m:f>
                      <m:r>
                        <a:rPr lang="en-US" i="1">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solidFill>
                                <a:schemeClr val="accent6"/>
                              </a:solidFill>
                              <a:latin typeface="Cambria Math" panose="02040503050406030204" pitchFamily="18" charset="0"/>
                            </a:rPr>
                            <m:t>2</m:t>
                          </m:r>
                        </m:num>
                        <m:den>
                          <m:r>
                            <a:rPr lang="en-US" b="0" i="1" smtClean="0">
                              <a:solidFill>
                                <a:schemeClr val="accent2"/>
                              </a:solidFill>
                              <a:latin typeface="Cambria Math" panose="02040503050406030204" pitchFamily="18" charset="0"/>
                            </a:rPr>
                            <m:t>5</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solidFill>
                                <a:schemeClr val="accent6"/>
                              </a:solidFill>
                              <a:latin typeface="Cambria Math" panose="02040503050406030204" pitchFamily="18" charset="0"/>
                            </a:rPr>
                            <m:t>4</m:t>
                          </m:r>
                        </m:num>
                        <m:den>
                          <m:r>
                            <a:rPr lang="en-US" b="0" i="1" smtClean="0">
                              <a:solidFill>
                                <a:schemeClr val="accent1"/>
                              </a:solidFill>
                              <a:latin typeface="Cambria Math" panose="02040503050406030204" pitchFamily="18" charset="0"/>
                            </a:rPr>
                            <m:t>15</m:t>
                          </m:r>
                        </m:den>
                      </m:f>
                    </m:oMath>
                  </m:oMathPara>
                </a14:m>
                <a:endParaRPr lang="en-US" dirty="0" smtClean="0"/>
              </a:p>
              <a:p>
                <a:pPr marL="0" indent="0">
                  <a:lnSpc>
                    <a:spcPct val="200000"/>
                  </a:lnSpc>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solidFill>
                                <a:schemeClr val="accent2"/>
                              </a:solidFill>
                              <a:latin typeface="Cambria Math" panose="02040503050406030204" pitchFamily="18" charset="0"/>
                            </a:rPr>
                            <m:t>2 </m:t>
                          </m:r>
                          <m:r>
                            <a:rPr lang="en-US" b="0" i="1" smtClean="0">
                              <a:solidFill>
                                <a:schemeClr val="accent2"/>
                              </a:solidFill>
                              <a:latin typeface="Cambria Math" panose="02040503050406030204" pitchFamily="18" charset="0"/>
                            </a:rPr>
                            <m:t>𝑠𝑒𝑒𝑘</m:t>
                          </m:r>
                          <m:r>
                            <a:rPr lang="en-US" b="0" i="1" smtClean="0">
                              <a:solidFill>
                                <a:schemeClr val="accent2"/>
                              </a:solidFill>
                              <a:latin typeface="Cambria Math" panose="02040503050406030204" pitchFamily="18" charset="0"/>
                            </a:rPr>
                            <m:t> </m:t>
                          </m:r>
                          <m:r>
                            <a:rPr lang="en-US" b="0" i="1" smtClean="0">
                              <a:solidFill>
                                <a:schemeClr val="accent2"/>
                              </a:solidFill>
                              <a:latin typeface="Cambria Math" panose="02040503050406030204" pitchFamily="18" charset="0"/>
                            </a:rPr>
                            <m:t>𝑐𝑎𝑟𝑒</m:t>
                          </m:r>
                        </m:num>
                        <m:den>
                          <m:r>
                            <a:rPr lang="en-US" b="0" i="1" smtClean="0">
                              <a:solidFill>
                                <a:schemeClr val="accent1"/>
                              </a:solidFill>
                              <a:latin typeface="Cambria Math" panose="02040503050406030204" pitchFamily="18" charset="0"/>
                            </a:rPr>
                            <m:t>3 </m:t>
                          </m:r>
                          <m:r>
                            <a:rPr lang="en-US" b="0" i="1" smtClean="0">
                              <a:solidFill>
                                <a:schemeClr val="accent1"/>
                              </a:solidFill>
                              <a:latin typeface="Cambria Math" panose="02040503050406030204" pitchFamily="18" charset="0"/>
                            </a:rPr>
                            <m:t>𝑑𝑖𝑠𝑒𝑎𝑠𝑒𝑑</m:t>
                          </m:r>
                        </m:den>
                      </m:f>
                      <m:r>
                        <a:rPr lang="en-US" i="1">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solidFill>
                                <a:schemeClr val="accent6"/>
                              </a:solidFill>
                              <a:latin typeface="Cambria Math" panose="02040503050406030204" pitchFamily="18" charset="0"/>
                            </a:rPr>
                            <m:t>2 </m:t>
                          </m:r>
                          <m:r>
                            <a:rPr lang="en-US" b="0" i="1" smtClean="0">
                              <a:solidFill>
                                <a:schemeClr val="accent6"/>
                              </a:solidFill>
                              <a:latin typeface="Cambria Math" panose="02040503050406030204" pitchFamily="18" charset="0"/>
                            </a:rPr>
                            <m:t>h𝑜𝑠𝑝𝑖𝑡𝑎𝑙𝑖𝑧𝑒𝑑</m:t>
                          </m:r>
                        </m:num>
                        <m:den>
                          <m:r>
                            <a:rPr lang="en-US" b="0" i="1" smtClean="0">
                              <a:solidFill>
                                <a:schemeClr val="accent2"/>
                              </a:solidFill>
                              <a:latin typeface="Cambria Math" panose="02040503050406030204" pitchFamily="18" charset="0"/>
                            </a:rPr>
                            <m:t>5 </m:t>
                          </m:r>
                          <m:r>
                            <a:rPr lang="en-US" b="0" i="1" smtClean="0">
                              <a:solidFill>
                                <a:schemeClr val="accent2"/>
                              </a:solidFill>
                              <a:latin typeface="Cambria Math" panose="02040503050406030204" pitchFamily="18" charset="0"/>
                            </a:rPr>
                            <m:t>𝑠𝑒𝑒𝑘</m:t>
                          </m:r>
                          <m:r>
                            <a:rPr lang="en-US" b="0" i="1" smtClean="0">
                              <a:solidFill>
                                <a:schemeClr val="accent2"/>
                              </a:solidFill>
                              <a:latin typeface="Cambria Math" panose="02040503050406030204" pitchFamily="18" charset="0"/>
                            </a:rPr>
                            <m:t> </m:t>
                          </m:r>
                          <m:r>
                            <a:rPr lang="en-US" b="0" i="1" smtClean="0">
                              <a:solidFill>
                                <a:schemeClr val="accent2"/>
                              </a:solidFill>
                              <a:latin typeface="Cambria Math" panose="02040503050406030204" pitchFamily="18" charset="0"/>
                            </a:rPr>
                            <m:t>𝑐𝑎𝑟𝑒</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solidFill>
                                <a:schemeClr val="accent6"/>
                              </a:solidFill>
                              <a:latin typeface="Cambria Math" panose="02040503050406030204" pitchFamily="18" charset="0"/>
                            </a:rPr>
                            <m:t>4 </m:t>
                          </m:r>
                          <m:r>
                            <a:rPr lang="en-US" b="0" i="1" smtClean="0">
                              <a:solidFill>
                                <a:schemeClr val="accent6"/>
                              </a:solidFill>
                              <a:latin typeface="Cambria Math" panose="02040503050406030204" pitchFamily="18" charset="0"/>
                            </a:rPr>
                            <m:t>h𝑜𝑠𝑝𝑖𝑡𝑎𝑙𝑖𝑧𝑒𝑑</m:t>
                          </m:r>
                        </m:num>
                        <m:den>
                          <m:r>
                            <a:rPr lang="en-US" b="0" i="1" smtClean="0">
                              <a:solidFill>
                                <a:schemeClr val="accent1"/>
                              </a:solidFill>
                              <a:latin typeface="Cambria Math" panose="02040503050406030204" pitchFamily="18" charset="0"/>
                            </a:rPr>
                            <m:t>15 </m:t>
                          </m:r>
                          <m:r>
                            <a:rPr lang="en-US" b="0" i="1" smtClean="0">
                              <a:solidFill>
                                <a:schemeClr val="accent1"/>
                              </a:solidFill>
                              <a:latin typeface="Cambria Math" panose="02040503050406030204" pitchFamily="18" charset="0"/>
                            </a:rPr>
                            <m:t>𝑑𝑖𝑠𝑒𝑎𝑠𝑒𝑑</m:t>
                          </m:r>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cxnSp>
        <p:nvCxnSpPr>
          <p:cNvPr id="7" name="Straight Connector 6"/>
          <p:cNvCxnSpPr/>
          <p:nvPr/>
        </p:nvCxnSpPr>
        <p:spPr>
          <a:xfrm flipV="1">
            <a:off x="3790950" y="3399064"/>
            <a:ext cx="109728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5486400" y="3753938"/>
            <a:ext cx="1097280" cy="182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26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Units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14 </m:t>
                              </m:r>
                              <m:r>
                                <a:rPr lang="en-US" b="0" i="1" smtClean="0">
                                  <a:latin typeface="Cambria Math" panose="02040503050406030204" pitchFamily="18" charset="0"/>
                                </a:rPr>
                                <m:t>𝑑𝑖𝑠𝑒𝑎𝑠𝑒𝑑</m:t>
                              </m:r>
                            </m:num>
                            <m:den>
                              <m:r>
                                <a:rPr lang="en-US" b="0" i="1" smtClean="0">
                                  <a:latin typeface="Cambria Math" panose="02040503050406030204" pitchFamily="18" charset="0"/>
                                </a:rPr>
                                <m:t>100 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𝑟𝑖𝑠𝑘</m:t>
                              </m:r>
                            </m:den>
                          </m:f>
                        </m:num>
                        <m:den>
                          <m:f>
                            <m:fPr>
                              <m:ctrlPr>
                                <a:rPr lang="en-US" b="0" i="1" smtClean="0">
                                  <a:latin typeface="Cambria Math" panose="02040503050406030204" pitchFamily="18" charset="0"/>
                                </a:rPr>
                              </m:ctrlPr>
                            </m:fPr>
                            <m:num>
                              <m:r>
                                <a:rPr lang="en-US" b="0" i="1" smtClean="0">
                                  <a:latin typeface="Cambria Math" panose="02040503050406030204" pitchFamily="18" charset="0"/>
                                </a:rPr>
                                <m:t>3 </m:t>
                              </m:r>
                              <m:r>
                                <a:rPr lang="en-US" b="0" i="1" smtClean="0">
                                  <a:latin typeface="Cambria Math" panose="02040503050406030204" pitchFamily="18" charset="0"/>
                                </a:rPr>
                                <m:t>𝑑𝑖𝑠𝑒𝑎𝑠𝑒𝑑</m:t>
                              </m:r>
                            </m:num>
                            <m:den>
                              <m:r>
                                <a:rPr lang="en-US" b="0" i="1" smtClean="0">
                                  <a:latin typeface="Cambria Math" panose="02040503050406030204" pitchFamily="18" charset="0"/>
                                </a:rPr>
                                <m:t>200 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𝑟𝑖𝑠𝑘</m:t>
                              </m:r>
                            </m:den>
                          </m:f>
                        </m:den>
                      </m:f>
                    </m:oMath>
                  </m:oMathPara>
                </a14:m>
                <a:endParaRPr lang="en-US" b="0"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14 </m:t>
                          </m:r>
                          <m:r>
                            <a:rPr lang="en-US" b="0" i="1" smtClean="0">
                              <a:latin typeface="Cambria Math" panose="02040503050406030204" pitchFamily="18" charset="0"/>
                            </a:rPr>
                            <m:t>𝑑𝑖𝑠𝑒𝑎𝑠𝑒𝑑</m:t>
                          </m:r>
                        </m:num>
                        <m:den>
                          <m:r>
                            <a:rPr lang="en-US" b="0" i="1" smtClean="0">
                              <a:latin typeface="Cambria Math" panose="02040503050406030204" pitchFamily="18" charset="0"/>
                            </a:rPr>
                            <m:t>100 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𝑟𝑖𝑠𝑘</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200 </m:t>
                          </m:r>
                          <m:r>
                            <a:rPr lang="en-US" b="0" i="1" smtClean="0">
                              <a:latin typeface="Cambria Math" panose="02040503050406030204" pitchFamily="18" charset="0"/>
                              <a:ea typeface="Cambria Math" panose="02040503050406030204" pitchFamily="18" charset="0"/>
                            </a:rPr>
                            <m:t>𝑎𝑡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𝑟𝑖𝑠𝑘</m:t>
                          </m:r>
                        </m:num>
                        <m:den>
                          <m:r>
                            <a:rPr lang="en-US" b="0" i="1" smtClean="0">
                              <a:latin typeface="Cambria Math" panose="02040503050406030204" pitchFamily="18" charset="0"/>
                              <a:ea typeface="Cambria Math" panose="02040503050406030204" pitchFamily="18" charset="0"/>
                            </a:rPr>
                            <m:t>3 </m:t>
                          </m:r>
                          <m:r>
                            <a:rPr lang="en-US" b="0" i="1" smtClean="0">
                              <a:latin typeface="Cambria Math" panose="02040503050406030204" pitchFamily="18" charset="0"/>
                              <a:ea typeface="Cambria Math" panose="02040503050406030204" pitchFamily="18" charset="0"/>
                            </a:rPr>
                            <m:t>𝑑𝑖𝑠𝑒𝑎𝑠𝑒𝑑</m:t>
                          </m:r>
                        </m:den>
                      </m:f>
                    </m:oMath>
                  </m:oMathPara>
                </a14:m>
                <a:endParaRPr lang="en-US" b="0"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2800</m:t>
                          </m:r>
                        </m:num>
                        <m:den>
                          <m:r>
                            <a:rPr lang="en-US" b="0" i="1" smtClean="0">
                              <a:latin typeface="Cambria Math" panose="02040503050406030204" pitchFamily="18" charset="0"/>
                            </a:rPr>
                            <m:t>300</m:t>
                          </m:r>
                        </m:den>
                      </m:f>
                    </m:oMath>
                  </m:oMathPara>
                </a14:m>
                <a:endParaRPr lang="en-US" b="0"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m:t>
                      </m:r>
                    </m:oMath>
                  </m:oMathPara>
                </a14:m>
                <a:endParaRPr lang="en-US" b="0" dirty="0" smtClean="0"/>
              </a:p>
              <a:p>
                <a:pPr marL="0" indent="0">
                  <a:buNone/>
                </a:pPr>
                <a:endParaRPr lang="en-US" dirty="0"/>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cxnSp>
        <p:nvCxnSpPr>
          <p:cNvPr id="5" name="Straight Connector 4"/>
          <p:cNvCxnSpPr/>
          <p:nvPr/>
        </p:nvCxnSpPr>
        <p:spPr>
          <a:xfrm flipV="1">
            <a:off x="5177712" y="3590181"/>
            <a:ext cx="1005840" cy="1828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5383763" y="4014252"/>
            <a:ext cx="822960" cy="9144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716876" y="3940701"/>
            <a:ext cx="1005840" cy="1828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966858" y="3654951"/>
            <a:ext cx="822960" cy="9144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78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Units</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a:bodyPr>
              <a:lstStyle/>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38 </m:t>
                          </m:r>
                          <m:r>
                            <a:rPr lang="en-US" b="0" i="1" smtClean="0">
                              <a:latin typeface="Cambria Math" panose="02040503050406030204" pitchFamily="18" charset="0"/>
                            </a:rPr>
                            <m:t>𝑑𝑒𝑎𝑑</m:t>
                          </m:r>
                        </m:num>
                        <m:den>
                          <m:r>
                            <a:rPr lang="en-US" b="0" i="1" smtClean="0">
                              <a:latin typeface="Cambria Math" panose="02040503050406030204" pitchFamily="18" charset="0"/>
                            </a:rPr>
                            <m:t>216 </m:t>
                          </m:r>
                          <m:r>
                            <a:rPr lang="en-US" b="0" i="1" smtClean="0">
                              <a:latin typeface="Cambria Math" panose="02040503050406030204" pitchFamily="18" charset="0"/>
                            </a:rPr>
                            <m:t>𝑖𝑙𝑙</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 </m:t>
                          </m:r>
                        </m:num>
                        <m:den>
                          <m:r>
                            <a:rPr lang="en-US" b="0" i="1" smtClean="0">
                              <a:latin typeface="Cambria Math" panose="02040503050406030204" pitchFamily="18" charset="0"/>
                            </a:rPr>
                            <m:t>1,000 </m:t>
                          </m:r>
                          <m:r>
                            <a:rPr lang="en-US" b="0" i="1" smtClean="0">
                              <a:latin typeface="Cambria Math" panose="02040503050406030204" pitchFamily="18" charset="0"/>
                            </a:rPr>
                            <m:t>𝑖𝑙𝑙</m:t>
                          </m:r>
                        </m:den>
                      </m:f>
                    </m:oMath>
                  </m:oMathPara>
                </a14:m>
                <a:endParaRPr lang="en-US" b="0" dirty="0" smtClean="0"/>
              </a:p>
              <a:p>
                <a:pPr marL="0" indent="0">
                  <a:lnSpc>
                    <a:spcPct val="150000"/>
                  </a:lnSpc>
                  <a:buNone/>
                </a:pPr>
                <a14:m>
                  <m:oMathPara xmlns:m="http://schemas.openxmlformats.org/officeDocument/2006/math">
                    <m:oMathParaPr>
                      <m:jc m:val="center"/>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38 </m:t>
                          </m:r>
                          <m:r>
                            <a:rPr lang="en-US" b="0" i="1" smtClean="0">
                              <a:latin typeface="Cambria Math" panose="02040503050406030204" pitchFamily="18" charset="0"/>
                            </a:rPr>
                            <m:t>𝑑𝑒𝑎𝑑</m:t>
                          </m:r>
                        </m:num>
                        <m:den>
                          <m:r>
                            <a:rPr lang="en-US" b="0" i="1" smtClean="0">
                              <a:latin typeface="Cambria Math" panose="02040503050406030204" pitchFamily="18" charset="0"/>
                            </a:rPr>
                            <m:t>216 </m:t>
                          </m:r>
                          <m:r>
                            <a:rPr lang="en-US" b="0" i="1" smtClean="0">
                              <a:latin typeface="Cambria Math" panose="02040503050406030204" pitchFamily="18" charset="0"/>
                            </a:rPr>
                            <m:t>𝑖𝑙𝑙</m:t>
                          </m:r>
                        </m:den>
                      </m:f>
                      <m:r>
                        <a:rPr lang="en-US" b="0" i="1" smtClean="0">
                          <a:latin typeface="Cambria Math" panose="02040503050406030204" pitchFamily="18" charset="0"/>
                          <a:ea typeface="Cambria Math" panose="02040503050406030204" pitchFamily="18" charset="0"/>
                        </a:rPr>
                        <m:t>×1,000 </m:t>
                      </m:r>
                      <m:r>
                        <a:rPr lang="en-US" b="0" i="1" smtClean="0">
                          <a:latin typeface="Cambria Math" panose="02040503050406030204" pitchFamily="18" charset="0"/>
                          <a:ea typeface="Cambria Math" panose="02040503050406030204" pitchFamily="18" charset="0"/>
                        </a:rPr>
                        <m:t>𝑖𝑙𝑙</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1,000 </m:t>
                          </m:r>
                          <m:r>
                            <a:rPr lang="en-US" b="0" i="1" smtClean="0">
                              <a:latin typeface="Cambria Math" panose="02040503050406030204" pitchFamily="18" charset="0"/>
                            </a:rPr>
                            <m:t>𝑖𝑙𝑙</m:t>
                          </m:r>
                        </m:den>
                      </m:f>
                      <m:r>
                        <a:rPr lang="en-US" b="0" i="1" smtClean="0">
                          <a:latin typeface="Cambria Math" panose="02040503050406030204" pitchFamily="18" charset="0"/>
                          <a:ea typeface="Cambria Math" panose="02040503050406030204" pitchFamily="18" charset="0"/>
                        </a:rPr>
                        <m:t>×1,000 </m:t>
                      </m:r>
                      <m:r>
                        <a:rPr lang="en-US" b="0" i="1" smtClean="0">
                          <a:latin typeface="Cambria Math" panose="02040503050406030204" pitchFamily="18" charset="0"/>
                          <a:ea typeface="Cambria Math" panose="02040503050406030204" pitchFamily="18" charset="0"/>
                        </a:rPr>
                        <m:t>𝑖𝑙𝑙</m:t>
                      </m:r>
                    </m:oMath>
                  </m:oMathPara>
                </a14:m>
                <a:endParaRPr lang="en-US" dirty="0" smtClean="0"/>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38,000</m:t>
                          </m:r>
                        </m:num>
                        <m:den>
                          <m:r>
                            <a:rPr lang="en-US" b="0" i="1" smtClean="0">
                              <a:latin typeface="Cambria Math" panose="02040503050406030204" pitchFamily="18" charset="0"/>
                            </a:rPr>
                            <m:t>216</m:t>
                          </m:r>
                        </m:den>
                      </m:f>
                      <m:r>
                        <a:rPr lang="en-US" b="0" i="1" smtClean="0">
                          <a:latin typeface="Cambria Math" panose="02040503050406030204" pitchFamily="18" charset="0"/>
                        </a:rPr>
                        <m:t>𝑑𝑒𝑎𝑑</m:t>
                      </m:r>
                      <m:r>
                        <a:rPr lang="en-US" b="0" i="1" smtClean="0">
                          <a:latin typeface="Cambria Math" panose="02040503050406030204" pitchFamily="18" charset="0"/>
                        </a:rPr>
                        <m:t>=</m:t>
                      </m:r>
                      <m:r>
                        <a:rPr lang="en-US" b="0" i="1" smtClean="0">
                          <a:latin typeface="Cambria Math" panose="02040503050406030204" pitchFamily="18" charset="0"/>
                        </a:rPr>
                        <m:t>𝑥</m:t>
                      </m:r>
                    </m:oMath>
                  </m:oMathPara>
                </a14:m>
                <a:endParaRPr lang="en-US"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𝑥</m:t>
                      </m:r>
                      <m:r>
                        <a:rPr lang="en-US" b="0" i="1" smtClean="0">
                          <a:latin typeface="Cambria Math" panose="02040503050406030204" pitchFamily="18" charset="0"/>
                        </a:rPr>
                        <m:t>=176 </m:t>
                      </m:r>
                      <m:r>
                        <a:rPr lang="en-US" b="0" i="1" smtClean="0">
                          <a:latin typeface="Cambria Math" panose="02040503050406030204" pitchFamily="18" charset="0"/>
                        </a:rPr>
                        <m:t>𝑑𝑒𝑎𝑑</m:t>
                      </m:r>
                    </m:oMath>
                  </m:oMathPara>
                </a14:m>
                <a:endParaRPr lang="en-US" dirty="0" smtClean="0"/>
              </a:p>
              <a:p>
                <a:pPr marL="0" indent="0">
                  <a:lnSpc>
                    <a:spcPct val="200000"/>
                  </a:lnSpc>
                  <a:buNone/>
                </a:pPr>
                <a:endParaRPr lang="en-US" dirty="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cxnSp>
        <p:nvCxnSpPr>
          <p:cNvPr id="14" name="Straight Connector 13"/>
          <p:cNvCxnSpPr/>
          <p:nvPr/>
        </p:nvCxnSpPr>
        <p:spPr>
          <a:xfrm flipV="1">
            <a:off x="4392774" y="3932185"/>
            <a:ext cx="359228" cy="1382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5713056" y="3757081"/>
            <a:ext cx="359228" cy="1382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952084" y="3940070"/>
            <a:ext cx="359228" cy="1382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8163314" y="3790103"/>
            <a:ext cx="359228" cy="1382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84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down)">
                                      <p:cBhvr>
                                        <p:cTn id="14" dur="500"/>
                                        <p:tgtEl>
                                          <p:spTgt spid="17"/>
                                        </p:tgtEl>
                                      </p:cBhvr>
                                    </p:animEffect>
                                  </p:childTnLst>
                                </p:cTn>
                              </p:par>
                              <p:par>
                                <p:cTn id="15" presetID="22" presetClass="entr" presetSubtype="4"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Problem Solving</a:t>
            </a:r>
            <a:endParaRPr lang="en-US" dirty="0"/>
          </a:p>
        </p:txBody>
      </p:sp>
      <p:sp>
        <p:nvSpPr>
          <p:cNvPr id="5" name="Content Placeholder 4"/>
          <p:cNvSpPr>
            <a:spLocks noGrp="1"/>
          </p:cNvSpPr>
          <p:nvPr>
            <p:ph idx="1"/>
          </p:nvPr>
        </p:nvSpPr>
        <p:spPr>
          <a:xfrm>
            <a:off x="838200" y="1825625"/>
            <a:ext cx="6598024" cy="4351338"/>
          </a:xfrm>
        </p:spPr>
        <p:txBody>
          <a:bodyPr/>
          <a:lstStyle/>
          <a:p>
            <a:pPr marL="514350" indent="-514350">
              <a:buFont typeface="+mj-lt"/>
              <a:buAutoNum type="arabicPeriod"/>
            </a:pPr>
            <a:r>
              <a:rPr lang="en-US" dirty="0" smtClean="0"/>
              <a:t>Read the whole problem</a:t>
            </a:r>
          </a:p>
          <a:p>
            <a:pPr marL="514350" indent="-514350">
              <a:buFont typeface="+mj-lt"/>
              <a:buAutoNum type="arabicPeriod"/>
            </a:pPr>
            <a:r>
              <a:rPr lang="en-US" dirty="0" smtClean="0"/>
              <a:t>Identify the question</a:t>
            </a:r>
          </a:p>
          <a:p>
            <a:pPr marL="514350" indent="-514350">
              <a:buFont typeface="+mj-lt"/>
              <a:buAutoNum type="arabicPeriod"/>
            </a:pPr>
            <a:r>
              <a:rPr lang="en-US" dirty="0" smtClean="0"/>
              <a:t>Break down the quantity being asked for</a:t>
            </a:r>
          </a:p>
          <a:p>
            <a:pPr marL="514350" indent="-514350">
              <a:buFont typeface="+mj-lt"/>
              <a:buAutoNum type="arabicPeriod"/>
            </a:pPr>
            <a:r>
              <a:rPr lang="en-US" dirty="0" smtClean="0"/>
              <a:t>Identify useful information</a:t>
            </a:r>
          </a:p>
          <a:p>
            <a:pPr marL="514350" indent="-514350">
              <a:buFont typeface="+mj-lt"/>
              <a:buAutoNum type="arabicPeriod"/>
            </a:pPr>
            <a:r>
              <a:rPr lang="en-US" dirty="0" smtClean="0"/>
              <a:t>Review remaining information</a:t>
            </a:r>
          </a:p>
          <a:p>
            <a:pPr marL="514350" indent="-514350">
              <a:buFont typeface="+mj-lt"/>
              <a:buAutoNum type="arabicPeriod"/>
            </a:pPr>
            <a:r>
              <a:rPr lang="en-US" dirty="0" smtClean="0"/>
              <a:t>Calculate</a:t>
            </a:r>
          </a:p>
          <a:p>
            <a:pPr marL="514350" indent="-514350">
              <a:buFont typeface="+mj-lt"/>
              <a:buAutoNum type="arabicPeriod"/>
            </a:pPr>
            <a:r>
              <a:rPr lang="en-US" dirty="0" smtClean="0"/>
              <a:t>Reflect on your answer</a:t>
            </a:r>
            <a:endParaRPr lang="en-US" dirty="0"/>
          </a:p>
        </p:txBody>
      </p:sp>
      <p:graphicFrame>
        <p:nvGraphicFramePr>
          <p:cNvPr id="6" name="Diagram 5"/>
          <p:cNvGraphicFramePr/>
          <p:nvPr>
            <p:extLst>
              <p:ext uri="{D42A27DB-BD31-4B8C-83A1-F6EECF244321}">
                <p14:modId xmlns:p14="http://schemas.microsoft.com/office/powerpoint/2010/main" val="2564267223"/>
              </p:ext>
            </p:extLst>
          </p:nvPr>
        </p:nvGraphicFramePr>
        <p:xfrm>
          <a:off x="8042835" y="1825625"/>
          <a:ext cx="3467847" cy="35397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urved Left Arrow 6"/>
          <p:cNvSpPr/>
          <p:nvPr/>
        </p:nvSpPr>
        <p:spPr>
          <a:xfrm>
            <a:off x="10529047" y="2178424"/>
            <a:ext cx="537882" cy="298524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8900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Word Problem</a:t>
            </a:r>
            <a:endParaRPr lang="en-US" dirty="0"/>
          </a:p>
        </p:txBody>
      </p:sp>
      <p:sp>
        <p:nvSpPr>
          <p:cNvPr id="5" name="Content Placeholder 4"/>
          <p:cNvSpPr>
            <a:spLocks noGrp="1"/>
          </p:cNvSpPr>
          <p:nvPr>
            <p:ph sz="half" idx="2"/>
          </p:nvPr>
        </p:nvSpPr>
        <p:spPr/>
        <p:txBody>
          <a:bodyPr/>
          <a:lstStyle/>
          <a:p>
            <a:r>
              <a:rPr lang="en-US" dirty="0" smtClean="0"/>
              <a:t>In a population of 500,000 how many deaths would you expect in a year?</a:t>
            </a:r>
            <a:endParaRPr lang="en-US" dirty="0"/>
          </a:p>
        </p:txBody>
      </p:sp>
      <p:pic>
        <p:nvPicPr>
          <p:cNvPr id="6" name="Content Placeholder 5"/>
          <p:cNvPicPr>
            <a:picLocks noGrp="1"/>
          </p:cNvPicPr>
          <p:nvPr>
            <p:ph sz="half" idx="1"/>
          </p:nvPr>
        </p:nvPicPr>
        <p:blipFill rotWithShape="1">
          <a:blip r:embed="rId2"/>
          <a:srcRect t="14356" r="36785"/>
          <a:stretch/>
        </p:blipFill>
        <p:spPr>
          <a:xfrm>
            <a:off x="1523999" y="2171700"/>
            <a:ext cx="4419582" cy="3295666"/>
          </a:xfrm>
          <a:prstGeom prst="rect">
            <a:avLst/>
          </a:prstGeom>
        </p:spPr>
      </p:pic>
      <p:sp>
        <p:nvSpPr>
          <p:cNvPr id="8" name="Content Placeholder 4"/>
          <p:cNvSpPr txBox="1">
            <a:spLocks/>
          </p:cNvSpPr>
          <p:nvPr/>
        </p:nvSpPr>
        <p:spPr>
          <a:xfrm>
            <a:off x="1523999" y="5467367"/>
            <a:ext cx="4447786" cy="40003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1600" dirty="0" smtClean="0"/>
              <a:t>Average annual deaths in a population</a:t>
            </a:r>
            <a:endParaRPr lang="en-US" sz="1600" dirty="0"/>
          </a:p>
        </p:txBody>
      </p:sp>
    </p:spTree>
    <p:extLst>
      <p:ext uri="{BB962C8B-B14F-4D97-AF65-F5344CB8AC3E}">
        <p14:creationId xmlns:p14="http://schemas.microsoft.com/office/powerpoint/2010/main" val="14356366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Word Problem</a:t>
            </a:r>
            <a:endParaRPr lang="en-US" dirty="0"/>
          </a:p>
        </p:txBody>
      </p:sp>
      <p:sp>
        <p:nvSpPr>
          <p:cNvPr id="5" name="Content Placeholder 4"/>
          <p:cNvSpPr>
            <a:spLocks noGrp="1"/>
          </p:cNvSpPr>
          <p:nvPr>
            <p:ph sz="half" idx="2"/>
          </p:nvPr>
        </p:nvSpPr>
        <p:spPr>
          <a:xfrm>
            <a:off x="6525403" y="1523999"/>
            <a:ext cx="4447786" cy="4572001"/>
          </a:xfrm>
        </p:spPr>
        <p:txBody>
          <a:bodyPr>
            <a:normAutofit/>
          </a:bodyPr>
          <a:lstStyle/>
          <a:p>
            <a:pPr marL="514350" indent="-514350">
              <a:buFont typeface="+mj-lt"/>
              <a:buAutoNum type="arabicPeriod"/>
            </a:pPr>
            <a:r>
              <a:rPr lang="en-US" dirty="0"/>
              <a:t>Read the whole problem</a:t>
            </a:r>
          </a:p>
          <a:p>
            <a:pPr marL="514350" indent="-514350">
              <a:buFont typeface="+mj-lt"/>
              <a:buAutoNum type="arabicPeriod"/>
            </a:pPr>
            <a:r>
              <a:rPr lang="en-US" dirty="0"/>
              <a:t>Identify the question</a:t>
            </a:r>
          </a:p>
          <a:p>
            <a:pPr marL="514350" indent="-514350">
              <a:buFont typeface="+mj-lt"/>
              <a:buAutoNum type="arabicPeriod"/>
            </a:pPr>
            <a:r>
              <a:rPr lang="en-US" dirty="0"/>
              <a:t>Break down the quantity being asked </a:t>
            </a:r>
            <a:r>
              <a:rPr lang="en-US" dirty="0" smtClean="0"/>
              <a:t>for</a:t>
            </a:r>
          </a:p>
          <a:p>
            <a:pPr lvl="1"/>
            <a:r>
              <a:rPr lang="en-US" dirty="0" smtClean="0"/>
              <a:t>Expected deaths in a year</a:t>
            </a:r>
            <a:endParaRPr lang="en-US" dirty="0"/>
          </a:p>
          <a:p>
            <a:pPr marL="514350" indent="-514350">
              <a:buFont typeface="+mj-lt"/>
              <a:buAutoNum type="arabicPeriod"/>
            </a:pPr>
            <a:r>
              <a:rPr lang="en-US" dirty="0"/>
              <a:t>Identify useful information</a:t>
            </a:r>
          </a:p>
          <a:p>
            <a:pPr marL="514350" indent="-514350">
              <a:buFont typeface="+mj-lt"/>
              <a:buAutoNum type="arabicPeriod"/>
            </a:pPr>
            <a:r>
              <a:rPr lang="en-US" dirty="0"/>
              <a:t>Review remaining information</a:t>
            </a:r>
          </a:p>
          <a:p>
            <a:pPr marL="514350" indent="-514350">
              <a:buFont typeface="+mj-lt"/>
              <a:buAutoNum type="arabicPeriod"/>
            </a:pPr>
            <a:r>
              <a:rPr lang="en-US" dirty="0" smtClean="0"/>
              <a:t>Calculate</a:t>
            </a:r>
          </a:p>
          <a:p>
            <a:pPr lvl="1"/>
            <a:r>
              <a:rPr lang="en-US" dirty="0" smtClean="0"/>
              <a:t>(18.7/1,960)*500,000</a:t>
            </a:r>
            <a:endParaRPr lang="en-US" dirty="0"/>
          </a:p>
          <a:p>
            <a:pPr marL="514350" indent="-514350">
              <a:buFont typeface="+mj-lt"/>
              <a:buAutoNum type="arabicPeriod"/>
            </a:pPr>
            <a:r>
              <a:rPr lang="en-US" dirty="0"/>
              <a:t>Reflect on your answer</a:t>
            </a:r>
            <a:endParaRPr lang="en-US" dirty="0"/>
          </a:p>
        </p:txBody>
      </p:sp>
      <p:pic>
        <p:nvPicPr>
          <p:cNvPr id="6" name="Content Placeholder 5"/>
          <p:cNvPicPr>
            <a:picLocks noGrp="1"/>
          </p:cNvPicPr>
          <p:nvPr>
            <p:ph sz="half" idx="1"/>
          </p:nvPr>
        </p:nvPicPr>
        <p:blipFill rotWithShape="1">
          <a:blip r:embed="rId2"/>
          <a:srcRect t="14356" r="36785"/>
          <a:stretch/>
        </p:blipFill>
        <p:spPr>
          <a:xfrm>
            <a:off x="1371600" y="2419334"/>
            <a:ext cx="4419582" cy="3295666"/>
          </a:xfrm>
          <a:prstGeom prst="rect">
            <a:avLst/>
          </a:prstGeom>
        </p:spPr>
      </p:pic>
      <p:sp>
        <p:nvSpPr>
          <p:cNvPr id="7" name="Content Placeholder 4"/>
          <p:cNvSpPr txBox="1">
            <a:spLocks/>
          </p:cNvSpPr>
          <p:nvPr/>
        </p:nvSpPr>
        <p:spPr>
          <a:xfrm>
            <a:off x="1371600" y="1523999"/>
            <a:ext cx="4447786" cy="358140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mtClean="0"/>
              <a:t>In a population of 500,000 how many deaths would you expect in a year?</a:t>
            </a:r>
            <a:endParaRPr lang="en-US" dirty="0"/>
          </a:p>
        </p:txBody>
      </p:sp>
      <p:sp>
        <p:nvSpPr>
          <p:cNvPr id="8" name="Content Placeholder 4"/>
          <p:cNvSpPr txBox="1">
            <a:spLocks/>
          </p:cNvSpPr>
          <p:nvPr/>
        </p:nvSpPr>
        <p:spPr>
          <a:xfrm>
            <a:off x="1371600" y="5715000"/>
            <a:ext cx="4447786" cy="40003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1600" dirty="0" smtClean="0"/>
              <a:t>Average annual deaths in a population</a:t>
            </a:r>
            <a:endParaRPr lang="en-US" sz="1600" dirty="0"/>
          </a:p>
        </p:txBody>
      </p:sp>
      <p:sp>
        <p:nvSpPr>
          <p:cNvPr id="3" name="Rounded Rectangle 2"/>
          <p:cNvSpPr/>
          <p:nvPr/>
        </p:nvSpPr>
        <p:spPr>
          <a:xfrm>
            <a:off x="1104900" y="5105400"/>
            <a:ext cx="4343400" cy="99060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ounded Rectangle 8"/>
          <p:cNvSpPr/>
          <p:nvPr/>
        </p:nvSpPr>
        <p:spPr>
          <a:xfrm>
            <a:off x="2210207" y="1466850"/>
            <a:ext cx="2590393" cy="49530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3345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500" fill="hold"/>
                                        <p:tgtEl>
                                          <p:spTgt spid="5">
                                            <p:txEl>
                                              <p:pRg st="1" end="1"/>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500" fill="hold"/>
                                        <p:tgtEl>
                                          <p:spTgt spid="5">
                                            <p:txEl>
                                              <p:pRg st="2" end="2"/>
                                            </p:txEl>
                                          </p:spTgt>
                                        </p:tgtEl>
                                        <p:attrNameLst>
                                          <p:attrName>style.color</p:attrName>
                                        </p:attrNameLst>
                                      </p:cBhvr>
                                      <p:to>
                                        <a:schemeClr val="accent2"/>
                                      </p:to>
                                    </p:animClr>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mph" presetSubtype="2" fill="hold" nodeType="clickEffect">
                                  <p:stCondLst>
                                    <p:cond delay="0"/>
                                  </p:stCondLst>
                                  <p:childTnLst>
                                    <p:animClr clrSpc="rgb" dir="cw">
                                      <p:cBhvr override="childStyle">
                                        <p:cTn id="23" dur="500" fill="hold"/>
                                        <p:tgtEl>
                                          <p:spTgt spid="5">
                                            <p:txEl>
                                              <p:pRg st="4" end="4"/>
                                            </p:txEl>
                                          </p:spTgt>
                                        </p:tgtEl>
                                        <p:attrNameLst>
                                          <p:attrName>style.color</p:attrName>
                                        </p:attrNameLst>
                                      </p:cBhvr>
                                      <p:to>
                                        <a:schemeClr val="accent2"/>
                                      </p:to>
                                    </p:animClr>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grpId="1" nodeType="clickEffect">
                                  <p:stCondLst>
                                    <p:cond delay="0"/>
                                  </p:stCondLst>
                                  <p:childTnLst>
                                    <p:animEffect transition="out" filter="wipe(down)">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22" presetClass="exit" presetSubtype="4" fill="hold" grpId="1" nodeType="withEffect">
                                  <p:stCondLst>
                                    <p:cond delay="0"/>
                                  </p:stCondLst>
                                  <p:childTnLst>
                                    <p:animEffect transition="out" filter="wipe(down)">
                                      <p:cBhvr>
                                        <p:cTn id="38" dur="500"/>
                                        <p:tgtEl>
                                          <p:spTgt spid="3"/>
                                        </p:tgtEl>
                                      </p:cBhvr>
                                    </p:animEffect>
                                    <p:set>
                                      <p:cBhvr>
                                        <p:cTn id="39" dur="1" fill="hold">
                                          <p:stCondLst>
                                            <p:cond delay="499"/>
                                          </p:stCondLst>
                                        </p:cTn>
                                        <p:tgtEl>
                                          <p:spTgt spid="3"/>
                                        </p:tgtEl>
                                        <p:attrNameLst>
                                          <p:attrName>style.visibility</p:attrName>
                                        </p:attrNameLst>
                                      </p:cBhvr>
                                      <p:to>
                                        <p:strVal val="hidden"/>
                                      </p:to>
                                    </p:set>
                                  </p:childTnLst>
                                </p:cTn>
                              </p:par>
                              <p:par>
                                <p:cTn id="40" presetID="3" presetClass="emph" presetSubtype="2" fill="hold" nodeType="withEffect">
                                  <p:stCondLst>
                                    <p:cond delay="0"/>
                                  </p:stCondLst>
                                  <p:childTnLst>
                                    <p:animClr clrSpc="rgb" dir="cw">
                                      <p:cBhvr override="childStyle">
                                        <p:cTn id="41" dur="500" fill="hold"/>
                                        <p:tgtEl>
                                          <p:spTgt spid="5">
                                            <p:txEl>
                                              <p:pRg st="5" end="5"/>
                                            </p:txEl>
                                          </p:spTgt>
                                        </p:tgtEl>
                                        <p:attrNameLst>
                                          <p:attrName>style.color</p:attrName>
                                        </p:attrNameLst>
                                      </p:cBhvr>
                                      <p:to>
                                        <a:schemeClr val="accent2"/>
                                      </p:to>
                                    </p:animClr>
                                  </p:childTnLst>
                                </p:cTn>
                              </p:par>
                            </p:childTnLst>
                          </p:cTn>
                        </p:par>
                      </p:childTnLst>
                    </p:cTn>
                  </p:par>
                  <p:par>
                    <p:cTn id="42" fill="hold">
                      <p:stCondLst>
                        <p:cond delay="indefinite"/>
                      </p:stCondLst>
                      <p:childTnLst>
                        <p:par>
                          <p:cTn id="43" fill="hold">
                            <p:stCondLst>
                              <p:cond delay="0"/>
                            </p:stCondLst>
                            <p:childTnLst>
                              <p:par>
                                <p:cTn id="44" presetID="3" presetClass="emph" presetSubtype="2" fill="hold" nodeType="clickEffect">
                                  <p:stCondLst>
                                    <p:cond delay="0"/>
                                  </p:stCondLst>
                                  <p:childTnLst>
                                    <p:animClr clrSpc="rgb" dir="cw">
                                      <p:cBhvr override="childStyle">
                                        <p:cTn id="45" dur="500" fill="hold"/>
                                        <p:tgtEl>
                                          <p:spTgt spid="5">
                                            <p:txEl>
                                              <p:pRg st="6" end="6"/>
                                            </p:txEl>
                                          </p:spTgt>
                                        </p:tgtEl>
                                        <p:attrNameLst>
                                          <p:attrName>style.color</p:attrName>
                                        </p:attrNameLst>
                                      </p:cBhvr>
                                      <p:to>
                                        <a:schemeClr val="accent2"/>
                                      </p:to>
                                    </p:animClr>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5">
                                            <p:txEl>
                                              <p:pRg st="7" end="7"/>
                                            </p:txEl>
                                          </p:spTgt>
                                        </p:tgtEl>
                                        <p:attrNameLst>
                                          <p:attrName>style.visibility</p:attrName>
                                        </p:attrNameLst>
                                      </p:cBhvr>
                                      <p:to>
                                        <p:strVal val="visible"/>
                                      </p:to>
                                    </p:set>
                                    <p:animEffect transition="in" filter="wipe(left)">
                                      <p:cBhvr>
                                        <p:cTn id="50" dur="500"/>
                                        <p:tgtEl>
                                          <p:spTgt spid="5">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mph" presetSubtype="2" fill="hold" nodeType="clickEffect">
                                  <p:stCondLst>
                                    <p:cond delay="0"/>
                                  </p:stCondLst>
                                  <p:childTnLst>
                                    <p:animClr clrSpc="rgb" dir="cw">
                                      <p:cBhvr override="childStyle">
                                        <p:cTn id="54" dur="500" fill="hold"/>
                                        <p:tgtEl>
                                          <p:spTgt spid="5">
                                            <p:txEl>
                                              <p:pRg st="8" end="8"/>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9" grpId="0" animBg="1"/>
      <p:bldP spid="9"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Word Problem</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sz="half" idx="2"/>
              </p:nvPr>
            </p:nvSpPr>
            <p:spPr>
              <a:xfrm>
                <a:off x="6525402" y="1523999"/>
                <a:ext cx="5076048" cy="5010151"/>
              </a:xfrm>
            </p:spPr>
            <p:txBody>
              <a:bodyPr>
                <a:normAutofit/>
              </a:bodyPr>
              <a:lstStyle/>
              <a:p>
                <a:pPr marL="514350" indent="-514350">
                  <a:buFont typeface="+mj-lt"/>
                  <a:buAutoNum type="arabicPeriod"/>
                </a:pPr>
                <a:r>
                  <a:rPr lang="en-US" dirty="0" smtClean="0"/>
                  <a:t>Read the whole problem</a:t>
                </a:r>
              </a:p>
              <a:p>
                <a:pPr marL="514350" indent="-514350">
                  <a:buFont typeface="+mj-lt"/>
                  <a:buAutoNum type="arabicPeriod"/>
                </a:pPr>
                <a:r>
                  <a:rPr lang="en-US" dirty="0"/>
                  <a:t>Identify the question</a:t>
                </a:r>
              </a:p>
              <a:p>
                <a:pPr marL="514350" indent="-514350">
                  <a:buFont typeface="+mj-lt"/>
                  <a:buAutoNum type="arabicPeriod"/>
                </a:pPr>
                <a:r>
                  <a:rPr lang="en-US" dirty="0"/>
                  <a:t>Break down the quantity being asked </a:t>
                </a:r>
                <a:r>
                  <a:rPr lang="en-US" dirty="0" smtClean="0"/>
                  <a:t>for</a:t>
                </a:r>
              </a:p>
              <a:p>
                <a:pPr lvl="1"/>
                <a14:m>
                  <m:oMath xmlns:m="http://schemas.openxmlformats.org/officeDocument/2006/math">
                    <m:r>
                      <a:rPr lang="en-US" b="0" i="1" dirty="0" smtClean="0">
                        <a:latin typeface="Cambria Math" panose="02040503050406030204" pitchFamily="18" charset="0"/>
                      </a:rPr>
                      <m:t>𝐶𝑜𝑠𝑡𝑠</m:t>
                    </m:r>
                    <m:r>
                      <a:rPr lang="en-US" b="0" i="1" dirty="0" smtClean="0">
                        <a:latin typeface="Cambria Math" panose="02040503050406030204" pitchFamily="18" charset="0"/>
                      </a:rPr>
                      <m:t>=</m:t>
                    </m:r>
                    <m:r>
                      <a:rPr lang="en-US" b="0" i="1" dirty="0" smtClean="0">
                        <a:latin typeface="Cambria Math" panose="02040503050406030204" pitchFamily="18" charset="0"/>
                      </a:rPr>
                      <m:t>𝑅𝑒𝑣𝑒𝑛𝑢𝑒</m:t>
                    </m:r>
                  </m:oMath>
                </a14:m>
                <a:endParaRPr lang="en-US" dirty="0" smtClean="0"/>
              </a:p>
              <a:p>
                <a:pPr lvl="1"/>
                <a14:m>
                  <m:oMath xmlns:m="http://schemas.openxmlformats.org/officeDocument/2006/math">
                    <m:r>
                      <a:rPr lang="en-US" dirty="0">
                        <a:latin typeface="Cambria Math" panose="02040503050406030204" pitchFamily="18" charset="0"/>
                      </a:rPr>
                      <m:t>𝐶𝑜𝑠𝑡𝑠</m:t>
                    </m:r>
                    <m:r>
                      <a:rPr lang="en-US" dirty="0">
                        <a:latin typeface="Cambria Math" panose="02040503050406030204" pitchFamily="18" charset="0"/>
                      </a:rPr>
                      <m:t>=</m:t>
                    </m:r>
                    <m:r>
                      <a:rPr lang="en-US" b="0" i="1" dirty="0" smtClean="0">
                        <a:latin typeface="Cambria Math" panose="02040503050406030204" pitchFamily="18" charset="0"/>
                      </a:rPr>
                      <m:t>𝐹𝑖𝑥𝑒𝑑</m:t>
                    </m:r>
                    <m:r>
                      <a:rPr lang="en-US" b="0" i="1" dirty="0" smtClean="0">
                        <a:latin typeface="Cambria Math" panose="02040503050406030204" pitchFamily="18" charset="0"/>
                      </a:rPr>
                      <m:t>+</m:t>
                    </m:r>
                    <m:r>
                      <a:rPr lang="en-US" b="0" i="1" dirty="0" smtClean="0">
                        <a:latin typeface="Cambria Math" panose="02040503050406030204" pitchFamily="18" charset="0"/>
                      </a:rPr>
                      <m:t>𝑉𝑎𝑟𝑖𝑎𝑏𝑙𝑒</m:t>
                    </m:r>
                    <m:r>
                      <a:rPr lang="en-US" b="0" i="1" dirty="0" smtClean="0">
                        <a:latin typeface="Cambria Math" panose="02040503050406030204" pitchFamily="18" charset="0"/>
                      </a:rPr>
                      <m:t>∗</m:t>
                    </m:r>
                    <m:r>
                      <a:rPr lang="en-US" b="0" i="1" dirty="0" smtClean="0">
                        <a:latin typeface="Cambria Math" panose="02040503050406030204" pitchFamily="18" charset="0"/>
                      </a:rPr>
                      <m:t>𝑈𝑛𝑖𝑡𝑠</m:t>
                    </m:r>
                  </m:oMath>
                </a14:m>
                <a:endParaRPr lang="en-US" b="0" dirty="0" smtClean="0"/>
              </a:p>
              <a:p>
                <a:pPr lvl="1"/>
                <a14:m>
                  <m:oMath xmlns:m="http://schemas.openxmlformats.org/officeDocument/2006/math">
                    <m:r>
                      <a:rPr lang="en-US" b="0" i="1" dirty="0" smtClean="0">
                        <a:latin typeface="Cambria Math" panose="02040503050406030204" pitchFamily="18" charset="0"/>
                      </a:rPr>
                      <m:t>𝑅𝑒𝑣𝑒𝑛𝑢𝑒</m:t>
                    </m:r>
                    <m:r>
                      <a:rPr lang="en-US" dirty="0">
                        <a:latin typeface="Cambria Math" panose="02040503050406030204" pitchFamily="18" charset="0"/>
                      </a:rPr>
                      <m:t>=</m:t>
                    </m:r>
                    <m:r>
                      <a:rPr lang="en-US" b="0" i="1" dirty="0" smtClean="0">
                        <a:latin typeface="Cambria Math" panose="02040503050406030204" pitchFamily="18" charset="0"/>
                      </a:rPr>
                      <m:t>𝑃𝑟𝑖𝑐𝑒</m:t>
                    </m:r>
                    <m:r>
                      <a:rPr lang="en-US" b="0" i="1" dirty="0" smtClean="0">
                        <a:latin typeface="Cambria Math" panose="02040503050406030204" pitchFamily="18" charset="0"/>
                      </a:rPr>
                      <m:t>∗</m:t>
                    </m:r>
                    <m:r>
                      <a:rPr lang="en-US" b="0" i="1" dirty="0" smtClean="0">
                        <a:latin typeface="Cambria Math" panose="02040503050406030204" pitchFamily="18" charset="0"/>
                      </a:rPr>
                      <m:t>𝑈𝑛𝑖𝑡𝑠</m:t>
                    </m:r>
                  </m:oMath>
                </a14:m>
                <a:endParaRPr lang="en-US" dirty="0" smtClean="0"/>
              </a:p>
              <a:p>
                <a:pPr lvl="1"/>
                <a14:m>
                  <m:oMath xmlns:m="http://schemas.openxmlformats.org/officeDocument/2006/math">
                    <m:r>
                      <a:rPr lang="en-US" b="0" i="1" dirty="0" smtClean="0">
                        <a:latin typeface="Cambria Math" panose="02040503050406030204" pitchFamily="18" charset="0"/>
                      </a:rPr>
                      <m:t>𝐹</m:t>
                    </m:r>
                    <m:r>
                      <a:rPr lang="en-US" b="0" i="1" dirty="0" smtClean="0">
                        <a:latin typeface="Cambria Math" panose="02040503050406030204" pitchFamily="18" charset="0"/>
                      </a:rPr>
                      <m:t>+</m:t>
                    </m:r>
                    <m:r>
                      <a:rPr lang="en-US" b="0" i="1" dirty="0" smtClean="0">
                        <a:latin typeface="Cambria Math" panose="02040503050406030204" pitchFamily="18" charset="0"/>
                      </a:rPr>
                      <m:t>𝑉</m:t>
                    </m:r>
                    <m:r>
                      <a:rPr lang="en-US" b="0" i="1" dirty="0" smtClean="0">
                        <a:latin typeface="Cambria Math" panose="02040503050406030204" pitchFamily="18" charset="0"/>
                      </a:rPr>
                      <m:t>∗</m:t>
                    </m:r>
                    <m:r>
                      <a:rPr lang="en-US" b="0" i="1" dirty="0" smtClean="0">
                        <a:latin typeface="Cambria Math" panose="02040503050406030204" pitchFamily="18" charset="0"/>
                      </a:rPr>
                      <m:t>𝑈</m:t>
                    </m:r>
                    <m:r>
                      <a:rPr lang="en-US" dirty="0">
                        <a:latin typeface="Cambria Math" panose="02040503050406030204" pitchFamily="18" charset="0"/>
                      </a:rPr>
                      <m:t>=</m:t>
                    </m:r>
                    <m:r>
                      <a:rPr lang="en-US" b="0" i="1" dirty="0" smtClean="0">
                        <a:latin typeface="Cambria Math" panose="02040503050406030204" pitchFamily="18" charset="0"/>
                      </a:rPr>
                      <m:t>𝑃</m:t>
                    </m:r>
                    <m:r>
                      <a:rPr lang="en-US" b="0" i="1" dirty="0" smtClean="0">
                        <a:latin typeface="Cambria Math" panose="02040503050406030204" pitchFamily="18" charset="0"/>
                      </a:rPr>
                      <m:t>∗</m:t>
                    </m:r>
                    <m:r>
                      <a:rPr lang="en-US" b="0" i="1" dirty="0" smtClean="0">
                        <a:latin typeface="Cambria Math" panose="02040503050406030204" pitchFamily="18" charset="0"/>
                      </a:rPr>
                      <m:t>𝑈</m:t>
                    </m:r>
                  </m:oMath>
                </a14:m>
                <a:endParaRPr lang="en-US" dirty="0"/>
              </a:p>
              <a:p>
                <a:pPr marL="514350" indent="-514350">
                  <a:buFont typeface="+mj-lt"/>
                  <a:buAutoNum type="arabicPeriod"/>
                </a:pPr>
                <a:r>
                  <a:rPr lang="en-US" dirty="0"/>
                  <a:t>Identify useful </a:t>
                </a:r>
                <a:r>
                  <a:rPr lang="en-US" dirty="0" smtClean="0"/>
                  <a:t>information</a:t>
                </a:r>
                <a:endParaRPr lang="en-US" dirty="0"/>
              </a:p>
              <a:p>
                <a:pPr marL="514350" indent="-514350">
                  <a:buFont typeface="+mj-lt"/>
                  <a:buAutoNum type="arabicPeriod"/>
                </a:pPr>
                <a:r>
                  <a:rPr lang="en-US" dirty="0"/>
                  <a:t>Review remaining information</a:t>
                </a:r>
              </a:p>
              <a:p>
                <a:pPr marL="514350" indent="-514350">
                  <a:buFont typeface="+mj-lt"/>
                  <a:buAutoNum type="arabicPeriod"/>
                </a:pPr>
                <a:r>
                  <a:rPr lang="en-US" dirty="0" smtClean="0"/>
                  <a:t>Calculate</a:t>
                </a:r>
              </a:p>
              <a:p>
                <a:pPr marL="514350" indent="-514350">
                  <a:buFont typeface="+mj-lt"/>
                  <a:buAutoNum type="arabicPeriod"/>
                </a:pPr>
                <a:r>
                  <a:rPr lang="en-US" dirty="0" smtClean="0"/>
                  <a:t>Reflect </a:t>
                </a:r>
                <a:r>
                  <a:rPr lang="en-US" dirty="0"/>
                  <a:t>on your answer</a:t>
                </a:r>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sz="half" idx="2"/>
              </p:nvPr>
            </p:nvSpPr>
            <p:spPr>
              <a:xfrm>
                <a:off x="6525402" y="1523999"/>
                <a:ext cx="5076048" cy="5010151"/>
              </a:xfrm>
              <a:blipFill rotWithShape="0">
                <a:blip r:embed="rId2"/>
                <a:stretch>
                  <a:fillRect l="-1080" t="-973" r="-120"/>
                </a:stretch>
              </a:blipFill>
            </p:spPr>
            <p:txBody>
              <a:bodyPr/>
              <a:lstStyle/>
              <a:p>
                <a:r>
                  <a:rPr lang="en-US">
                    <a:noFill/>
                  </a:rPr>
                  <a:t> </a:t>
                </a:r>
              </a:p>
            </p:txBody>
          </p:sp>
        </mc:Fallback>
      </mc:AlternateContent>
      <p:sp>
        <p:nvSpPr>
          <p:cNvPr id="7" name="Content Placeholder 4"/>
          <p:cNvSpPr txBox="1">
            <a:spLocks/>
          </p:cNvSpPr>
          <p:nvPr/>
        </p:nvSpPr>
        <p:spPr>
          <a:xfrm>
            <a:off x="1371600" y="1523999"/>
            <a:ext cx="4447786" cy="485775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smtClean="0"/>
              <a:t>A manufacturer sells products for $5 per unit. </a:t>
            </a:r>
            <a:r>
              <a:rPr lang="en-US" dirty="0"/>
              <a:t>Some retailers add $1 per unit to the price for consumers. </a:t>
            </a:r>
            <a:r>
              <a:rPr lang="en-US" dirty="0" smtClean="0"/>
              <a:t>Fixed costs are constant at $3,000 regardless of the number of units of product involved. Total cost is equal to the sum of fixed costs and variable costs. In this company, variable costs are estimated to be $2 per unit. What is the breakeven point (i.e. how many units must be sold so that the total costs equal total revenues)?</a:t>
            </a:r>
            <a:endParaRPr lang="en-US" dirty="0"/>
          </a:p>
        </p:txBody>
      </p:sp>
      <p:sp>
        <p:nvSpPr>
          <p:cNvPr id="3" name="Rounded Rectangle 2"/>
          <p:cNvSpPr/>
          <p:nvPr/>
        </p:nvSpPr>
        <p:spPr>
          <a:xfrm>
            <a:off x="1661918" y="4029074"/>
            <a:ext cx="3995932" cy="1295401"/>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506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500" fill="hold"/>
                                        <p:tgtEl>
                                          <p:spTgt spid="5">
                                            <p:txEl>
                                              <p:pRg st="1" end="1"/>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grpId="1" nodeType="clickEffect">
                                  <p:stCondLst>
                                    <p:cond delay="0"/>
                                  </p:stCondLst>
                                  <p:childTnLst>
                                    <p:animEffect transition="out" filter="wipe(down)">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par>
                                <p:cTn id="21" presetID="3" presetClass="emph" presetSubtype="2" fill="hold" nodeType="withEffect">
                                  <p:stCondLst>
                                    <p:cond delay="0"/>
                                  </p:stCondLst>
                                  <p:childTnLst>
                                    <p:animClr clrSpc="rgb" dir="cw">
                                      <p:cBhvr override="childStyle">
                                        <p:cTn id="22" dur="500" fill="hold"/>
                                        <p:tgtEl>
                                          <p:spTgt spid="5">
                                            <p:txEl>
                                              <p:pRg st="2" end="2"/>
                                            </p:txEl>
                                          </p:spTgt>
                                        </p:tgtEl>
                                        <p:attrNameLst>
                                          <p:attrName>style.color</p:attrName>
                                        </p:attrNameLst>
                                      </p:cBhvr>
                                      <p:to>
                                        <a:schemeClr val="accent2"/>
                                      </p:to>
                                    </p:animClr>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Rectangle 17"/>
          <p:cNvSpPr/>
          <p:nvPr/>
        </p:nvSpPr>
        <p:spPr>
          <a:xfrm>
            <a:off x="3230881" y="3822192"/>
            <a:ext cx="27432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is a fraction?</a:t>
            </a:r>
            <a:endParaRPr lang="en-US" dirty="0"/>
          </a:p>
        </p:txBody>
      </p:sp>
      <p:sp>
        <p:nvSpPr>
          <p:cNvPr id="4" name="Rectangle 3"/>
          <p:cNvSpPr/>
          <p:nvPr/>
        </p:nvSpPr>
        <p:spPr>
          <a:xfrm>
            <a:off x="299807" y="1673289"/>
            <a:ext cx="27432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99807" y="1673289"/>
            <a:ext cx="2743200" cy="274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8" name="Straight Connector 7"/>
          <p:cNvCxnSpPr>
            <a:stCxn id="4" idx="1"/>
            <a:endCxn id="4" idx="3"/>
          </p:cNvCxnSpPr>
          <p:nvPr/>
        </p:nvCxnSpPr>
        <p:spPr>
          <a:xfrm>
            <a:off x="299807" y="3044889"/>
            <a:ext cx="2743200" cy="0"/>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3793541" y="2169430"/>
                <a:ext cx="808939" cy="6901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2=</m:t>
                      </m:r>
                      <m:f>
                        <m:fPr>
                          <m:ctrlPr>
                            <a:rPr lang="en-US" sz="2400" i="1" smtClean="0">
                              <a:solidFill>
                                <a:srgbClr val="0070C0"/>
                              </a:solidFill>
                              <a:latin typeface="Cambria Math" panose="02040503050406030204" pitchFamily="18" charset="0"/>
                            </a:rPr>
                          </m:ctrlPr>
                        </m:fPr>
                        <m:num>
                          <m:r>
                            <a:rPr lang="en-US" sz="2400" b="0" i="1" smtClean="0">
                              <a:solidFill>
                                <a:srgbClr val="0070C0"/>
                              </a:solidFill>
                              <a:latin typeface="Cambria Math" panose="02040503050406030204" pitchFamily="18" charset="0"/>
                            </a:rPr>
                            <m:t>4</m:t>
                          </m:r>
                        </m:num>
                        <m:den>
                          <m:r>
                            <a:rPr lang="en-US" sz="2400" b="0" i="1" smtClean="0">
                              <a:solidFill>
                                <a:srgbClr val="0070C0"/>
                              </a:solidFill>
                              <a:latin typeface="Cambria Math" panose="02040503050406030204" pitchFamily="18" charset="0"/>
                            </a:rPr>
                            <m:t>2</m:t>
                          </m:r>
                        </m:den>
                      </m:f>
                    </m:oMath>
                  </m:oMathPara>
                </a14:m>
                <a:endParaRPr lang="en-US" sz="2400" dirty="0">
                  <a:solidFill>
                    <a:srgbClr val="0070C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793541" y="2169430"/>
                <a:ext cx="808939" cy="690125"/>
              </a:xfrm>
              <a:prstGeom prst="rect">
                <a:avLst/>
              </a:prstGeom>
              <a:blipFill rotWithShape="0">
                <a:blip r:embed="rId2"/>
                <a:stretch>
                  <a:fillRect/>
                </a:stretch>
              </a:blipFill>
            </p:spPr>
            <p:txBody>
              <a:bodyPr/>
              <a:lstStyle/>
              <a:p>
                <a:r>
                  <a:rPr lang="en-US">
                    <a:noFill/>
                  </a:rPr>
                  <a:t> </a:t>
                </a:r>
              </a:p>
            </p:txBody>
          </p:sp>
        </mc:Fallback>
      </mc:AlternateContent>
      <p:sp>
        <p:nvSpPr>
          <p:cNvPr id="21" name="Rectangle 20"/>
          <p:cNvSpPr/>
          <p:nvPr/>
        </p:nvSpPr>
        <p:spPr>
          <a:xfrm>
            <a:off x="3230880" y="3822192"/>
            <a:ext cx="2743201"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7" name="Straight Arrow Connector 16"/>
          <p:cNvCxnSpPr/>
          <p:nvPr/>
        </p:nvCxnSpPr>
        <p:spPr>
          <a:xfrm>
            <a:off x="6858000" y="3822192"/>
            <a:ext cx="2743200"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8" idx="1"/>
            <a:endCxn id="18" idx="3"/>
          </p:cNvCxnSpPr>
          <p:nvPr/>
        </p:nvCxnSpPr>
        <p:spPr>
          <a:xfrm>
            <a:off x="3230881" y="5193792"/>
            <a:ext cx="2743200" cy="0"/>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5003234" y="2169429"/>
                <a:ext cx="238847" cy="6901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rgbClr val="0070C0"/>
                              </a:solidFill>
                              <a:latin typeface="Cambria Math" panose="02040503050406030204" pitchFamily="18" charset="0"/>
                            </a:rPr>
                          </m:ctrlPr>
                        </m:fPr>
                        <m:num>
                          <m:r>
                            <a:rPr lang="en-US" sz="2400" b="0" i="1" smtClean="0">
                              <a:solidFill>
                                <a:schemeClr val="accent2"/>
                              </a:solidFill>
                              <a:latin typeface="Cambria Math" panose="02040503050406030204" pitchFamily="18" charset="0"/>
                            </a:rPr>
                            <m:t>3</m:t>
                          </m:r>
                        </m:num>
                        <m:den>
                          <m:r>
                            <a:rPr lang="en-US" sz="2400" b="0" i="1" smtClean="0">
                              <a:solidFill>
                                <a:srgbClr val="0070C0"/>
                              </a:solidFill>
                              <a:latin typeface="Cambria Math" panose="02040503050406030204" pitchFamily="18" charset="0"/>
                            </a:rPr>
                            <m:t>2</m:t>
                          </m:r>
                        </m:den>
                      </m:f>
                    </m:oMath>
                  </m:oMathPara>
                </a14:m>
                <a:endParaRPr lang="en-US" sz="2400" dirty="0">
                  <a:solidFill>
                    <a:srgbClr val="0070C0"/>
                  </a:solidFill>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5003234" y="2169429"/>
                <a:ext cx="238847" cy="690125"/>
              </a:xfrm>
              <a:prstGeom prst="rect">
                <a:avLst/>
              </a:prstGeom>
              <a:blipFill rotWithShape="0">
                <a:blip r:embed="rId4"/>
                <a:stretch>
                  <a:fillRect/>
                </a:stretch>
              </a:blipFill>
            </p:spPr>
            <p:txBody>
              <a:bodyPr/>
              <a:lstStyle/>
              <a:p>
                <a:r>
                  <a:rPr lang="en-US">
                    <a:noFill/>
                  </a:rPr>
                  <a:t> </a:t>
                </a:r>
              </a:p>
            </p:txBody>
          </p:sp>
        </mc:Fallback>
      </mc:AlternateContent>
      <p:grpSp>
        <p:nvGrpSpPr>
          <p:cNvPr id="5" name="Group 4"/>
          <p:cNvGrpSpPr/>
          <p:nvPr/>
        </p:nvGrpSpPr>
        <p:grpSpPr>
          <a:xfrm>
            <a:off x="6699380" y="3338297"/>
            <a:ext cx="4181980" cy="853342"/>
            <a:chOff x="6699380" y="3338297"/>
            <a:chExt cx="4181980" cy="853342"/>
          </a:xfrm>
        </p:grpSpPr>
        <p:cxnSp>
          <p:nvCxnSpPr>
            <p:cNvPr id="9" name="Straight Connector 8"/>
            <p:cNvCxnSpPr/>
            <p:nvPr/>
          </p:nvCxnSpPr>
          <p:spPr>
            <a:xfrm>
              <a:off x="6858000" y="3965128"/>
              <a:ext cx="36576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6858000" y="3739896"/>
              <a:ext cx="0" cy="451743"/>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7772400" y="3825240"/>
              <a:ext cx="0" cy="25908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9601200" y="3825240"/>
              <a:ext cx="0" cy="25908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10515600" y="3739896"/>
              <a:ext cx="0" cy="451743"/>
            </a:xfrm>
            <a:prstGeom prst="line">
              <a:avLst/>
            </a:prstGeom>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6699380" y="3338297"/>
              <a:ext cx="4181980" cy="369332"/>
            </a:xfrm>
            <a:prstGeom prst="rect">
              <a:avLst/>
            </a:prstGeom>
            <a:noFill/>
          </p:spPr>
          <p:txBody>
            <a:bodyPr wrap="square" rtlCol="0">
              <a:spAutoFit/>
            </a:bodyPr>
            <a:lstStyle/>
            <a:p>
              <a:r>
                <a:rPr lang="en-US" dirty="0" smtClean="0"/>
                <a:t>0		1		2</a:t>
              </a:r>
              <a:endParaRPr lang="en-US" dirty="0"/>
            </a:p>
          </p:txBody>
        </p:sp>
        <p:cxnSp>
          <p:nvCxnSpPr>
            <p:cNvPr id="23" name="Straight Connector 22"/>
            <p:cNvCxnSpPr/>
            <p:nvPr/>
          </p:nvCxnSpPr>
          <p:spPr>
            <a:xfrm>
              <a:off x="8686800" y="3739896"/>
              <a:ext cx="0" cy="451743"/>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5664716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par>
                                <p:cTn id="11" presetID="1" presetClass="exit"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21" grpId="0" animBg="1"/>
      <p:bldP spid="2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Word Problem</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sz="half" idx="2"/>
              </p:nvPr>
            </p:nvSpPr>
            <p:spPr>
              <a:xfrm>
                <a:off x="6525402" y="1523999"/>
                <a:ext cx="4752197" cy="5010151"/>
              </a:xfrm>
            </p:spPr>
            <p:txBody>
              <a:bodyPr>
                <a:normAutofit lnSpcReduction="10000"/>
              </a:bodyPr>
              <a:lstStyle/>
              <a:p>
                <a:pPr marL="514350" indent="-514350">
                  <a:buFont typeface="+mj-lt"/>
                  <a:buAutoNum type="arabicPeriod"/>
                </a:pPr>
                <a:r>
                  <a:rPr lang="en-US" dirty="0" smtClean="0">
                    <a:solidFill>
                      <a:schemeClr val="accent2"/>
                    </a:solidFill>
                  </a:rPr>
                  <a:t>Read the whole problem</a:t>
                </a:r>
              </a:p>
              <a:p>
                <a:pPr marL="514350" indent="-514350">
                  <a:buFont typeface="+mj-lt"/>
                  <a:buAutoNum type="arabicPeriod"/>
                </a:pPr>
                <a:r>
                  <a:rPr lang="en-US" dirty="0">
                    <a:solidFill>
                      <a:schemeClr val="accent2"/>
                    </a:solidFill>
                  </a:rPr>
                  <a:t>Identify the question</a:t>
                </a:r>
              </a:p>
              <a:p>
                <a:pPr marL="514350" indent="-514350">
                  <a:buFont typeface="+mj-lt"/>
                  <a:buAutoNum type="arabicPeriod"/>
                </a:pPr>
                <a:r>
                  <a:rPr lang="en-US" dirty="0">
                    <a:solidFill>
                      <a:schemeClr val="accent2"/>
                    </a:solidFill>
                  </a:rPr>
                  <a:t>Break down the quantity being asked </a:t>
                </a:r>
                <a:r>
                  <a:rPr lang="en-US" dirty="0" smtClean="0">
                    <a:solidFill>
                      <a:schemeClr val="accent2"/>
                    </a:solidFill>
                  </a:rPr>
                  <a:t>for</a:t>
                </a:r>
              </a:p>
              <a:p>
                <a:pPr lvl="1"/>
                <a14:m>
                  <m:oMath xmlns:m="http://schemas.openxmlformats.org/officeDocument/2006/math">
                    <m:r>
                      <a:rPr lang="en-US" b="0" i="1" dirty="0" smtClean="0">
                        <a:latin typeface="Cambria Math" panose="02040503050406030204" pitchFamily="18" charset="0"/>
                      </a:rPr>
                      <m:t>𝐹</m:t>
                    </m:r>
                    <m:r>
                      <a:rPr lang="en-US" b="0" i="1" dirty="0" smtClean="0">
                        <a:latin typeface="Cambria Math" panose="02040503050406030204" pitchFamily="18" charset="0"/>
                      </a:rPr>
                      <m:t>+</m:t>
                    </m:r>
                    <m:r>
                      <a:rPr lang="en-US" b="0" i="1" dirty="0" smtClean="0">
                        <a:latin typeface="Cambria Math" panose="02040503050406030204" pitchFamily="18" charset="0"/>
                      </a:rPr>
                      <m:t>𝑉</m:t>
                    </m:r>
                    <m:r>
                      <a:rPr lang="en-US" b="0" i="1" dirty="0" smtClean="0">
                        <a:latin typeface="Cambria Math" panose="02040503050406030204" pitchFamily="18" charset="0"/>
                      </a:rPr>
                      <m:t>∗</m:t>
                    </m:r>
                    <m:r>
                      <a:rPr lang="en-US" b="0" i="1" dirty="0" smtClean="0">
                        <a:latin typeface="Cambria Math" panose="02040503050406030204" pitchFamily="18" charset="0"/>
                      </a:rPr>
                      <m:t>𝑈</m:t>
                    </m:r>
                    <m:r>
                      <a:rPr lang="en-US" dirty="0">
                        <a:latin typeface="Cambria Math" panose="02040503050406030204" pitchFamily="18" charset="0"/>
                      </a:rPr>
                      <m:t>=</m:t>
                    </m:r>
                    <m:r>
                      <a:rPr lang="en-US" b="0" i="1" dirty="0" smtClean="0">
                        <a:latin typeface="Cambria Math" panose="02040503050406030204" pitchFamily="18" charset="0"/>
                      </a:rPr>
                      <m:t>𝑃</m:t>
                    </m:r>
                    <m:r>
                      <a:rPr lang="en-US" b="0" i="1" dirty="0" smtClean="0">
                        <a:latin typeface="Cambria Math" panose="02040503050406030204" pitchFamily="18" charset="0"/>
                      </a:rPr>
                      <m:t>∗</m:t>
                    </m:r>
                    <m:r>
                      <a:rPr lang="en-US" b="0" i="1" dirty="0" smtClean="0">
                        <a:latin typeface="Cambria Math" panose="02040503050406030204" pitchFamily="18" charset="0"/>
                      </a:rPr>
                      <m:t>𝑈</m:t>
                    </m:r>
                  </m:oMath>
                </a14:m>
                <a:endParaRPr lang="en-US" dirty="0"/>
              </a:p>
              <a:p>
                <a:pPr marL="514350" indent="-514350">
                  <a:buFont typeface="+mj-lt"/>
                  <a:buAutoNum type="arabicPeriod"/>
                </a:pPr>
                <a:r>
                  <a:rPr lang="en-US" dirty="0">
                    <a:solidFill>
                      <a:schemeClr val="accent2"/>
                    </a:solidFill>
                  </a:rPr>
                  <a:t>Identify useful </a:t>
                </a:r>
                <a:r>
                  <a:rPr lang="en-US" dirty="0" smtClean="0">
                    <a:solidFill>
                      <a:schemeClr val="accent2"/>
                    </a:solidFill>
                  </a:rPr>
                  <a:t>information</a:t>
                </a:r>
              </a:p>
              <a:p>
                <a:pPr lvl="1"/>
                <a14:m>
                  <m:oMath xmlns:m="http://schemas.openxmlformats.org/officeDocument/2006/math">
                    <m:r>
                      <a:rPr lang="en-US" b="0" i="1" dirty="0" smtClean="0">
                        <a:latin typeface="Cambria Math" panose="02040503050406030204" pitchFamily="18" charset="0"/>
                      </a:rPr>
                      <m:t>𝐹</m:t>
                    </m:r>
                    <m:r>
                      <a:rPr lang="en-US" b="0" i="1" dirty="0" smtClean="0">
                        <a:latin typeface="Cambria Math" panose="02040503050406030204" pitchFamily="18" charset="0"/>
                      </a:rPr>
                      <m:t>=$3,000</m:t>
                    </m:r>
                  </m:oMath>
                </a14:m>
                <a:endParaRPr lang="en-US" b="0" dirty="0" smtClean="0"/>
              </a:p>
              <a:p>
                <a:pPr lvl="1"/>
                <a14:m>
                  <m:oMath xmlns:m="http://schemas.openxmlformats.org/officeDocument/2006/math">
                    <m:r>
                      <a:rPr lang="en-US" b="0" i="1" dirty="0" smtClean="0">
                        <a:latin typeface="Cambria Math" panose="02040503050406030204" pitchFamily="18" charset="0"/>
                      </a:rPr>
                      <m:t>𝑉</m:t>
                    </m:r>
                    <m:r>
                      <a:rPr lang="en-US" dirty="0">
                        <a:latin typeface="Cambria Math" panose="02040503050406030204" pitchFamily="18" charset="0"/>
                      </a:rPr>
                      <m:t>=$</m:t>
                    </m:r>
                    <m:r>
                      <a:rPr lang="en-US" b="0" i="1" dirty="0" smtClean="0">
                        <a:latin typeface="Cambria Math" panose="02040503050406030204" pitchFamily="18" charset="0"/>
                      </a:rPr>
                      <m:t>2</m:t>
                    </m:r>
                  </m:oMath>
                </a14:m>
                <a:endParaRPr lang="en-US" b="0" dirty="0" smtClean="0"/>
              </a:p>
              <a:p>
                <a:pPr lvl="1"/>
                <a14:m>
                  <m:oMath xmlns:m="http://schemas.openxmlformats.org/officeDocument/2006/math">
                    <m:r>
                      <a:rPr lang="en-US" b="0" i="1" dirty="0" smtClean="0">
                        <a:latin typeface="Cambria Math" panose="02040503050406030204" pitchFamily="18" charset="0"/>
                      </a:rPr>
                      <m:t>𝑃</m:t>
                    </m:r>
                    <m:r>
                      <a:rPr lang="en-US" dirty="0">
                        <a:latin typeface="Cambria Math" panose="02040503050406030204" pitchFamily="18" charset="0"/>
                      </a:rPr>
                      <m:t>=$</m:t>
                    </m:r>
                    <m:r>
                      <a:rPr lang="en-US" b="0" i="1" dirty="0" smtClean="0">
                        <a:latin typeface="Cambria Math" panose="02040503050406030204" pitchFamily="18" charset="0"/>
                      </a:rPr>
                      <m:t>5</m:t>
                    </m:r>
                  </m:oMath>
                </a14:m>
                <a:endParaRPr lang="en-US" dirty="0"/>
              </a:p>
              <a:p>
                <a:pPr marL="514350" indent="-514350">
                  <a:buFont typeface="+mj-lt"/>
                  <a:buAutoNum type="arabicPeriod"/>
                </a:pPr>
                <a:r>
                  <a:rPr lang="en-US" dirty="0"/>
                  <a:t>Review remaining information</a:t>
                </a:r>
              </a:p>
              <a:p>
                <a:pPr marL="514350" indent="-514350">
                  <a:buFont typeface="+mj-lt"/>
                  <a:buAutoNum type="arabicPeriod"/>
                </a:pPr>
                <a:r>
                  <a:rPr lang="en-US" dirty="0" smtClean="0"/>
                  <a:t>Calculate</a:t>
                </a:r>
              </a:p>
              <a:p>
                <a:pPr lvl="1"/>
                <a14:m>
                  <m:oMath xmlns:m="http://schemas.openxmlformats.org/officeDocument/2006/math">
                    <m:r>
                      <a:rPr lang="en-US" b="0" i="1" dirty="0" smtClean="0">
                        <a:latin typeface="Cambria Math" panose="02040503050406030204" pitchFamily="18" charset="0"/>
                      </a:rPr>
                      <m:t>$3,000</m:t>
                    </m:r>
                    <m:r>
                      <a:rPr lang="en-US" dirty="0">
                        <a:latin typeface="Cambria Math" panose="02040503050406030204" pitchFamily="18" charset="0"/>
                      </a:rPr>
                      <m:t>+</m:t>
                    </m:r>
                    <m:r>
                      <a:rPr lang="en-US" b="0" i="1" dirty="0" smtClean="0">
                        <a:latin typeface="Cambria Math" panose="02040503050406030204" pitchFamily="18" charset="0"/>
                      </a:rPr>
                      <m:t>$2</m:t>
                    </m:r>
                    <m:r>
                      <a:rPr lang="en-US" dirty="0">
                        <a:latin typeface="Cambria Math" panose="02040503050406030204" pitchFamily="18" charset="0"/>
                      </a:rPr>
                      <m:t>𝑈</m:t>
                    </m:r>
                    <m:r>
                      <a:rPr lang="en-US" dirty="0">
                        <a:latin typeface="Cambria Math" panose="02040503050406030204" pitchFamily="18" charset="0"/>
                      </a:rPr>
                      <m:t>=</m:t>
                    </m:r>
                    <m:r>
                      <a:rPr lang="en-US" b="0" i="1" dirty="0" smtClean="0">
                        <a:latin typeface="Cambria Math" panose="02040503050406030204" pitchFamily="18" charset="0"/>
                      </a:rPr>
                      <m:t>$5</m:t>
                    </m:r>
                    <m:r>
                      <a:rPr lang="en-US" dirty="0">
                        <a:latin typeface="Cambria Math" panose="02040503050406030204" pitchFamily="18" charset="0"/>
                      </a:rPr>
                      <m:t>𝑈</m:t>
                    </m:r>
                  </m:oMath>
                </a14:m>
                <a:endParaRPr lang="en-US" dirty="0"/>
              </a:p>
              <a:p>
                <a:pPr marL="514350" indent="-514350">
                  <a:buFont typeface="+mj-lt"/>
                  <a:buAutoNum type="arabicPeriod"/>
                </a:pPr>
                <a:r>
                  <a:rPr lang="en-US" dirty="0"/>
                  <a:t>Reflect on your answer</a:t>
                </a:r>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sz="half" idx="2"/>
              </p:nvPr>
            </p:nvSpPr>
            <p:spPr>
              <a:xfrm>
                <a:off x="6525402" y="1523999"/>
                <a:ext cx="4752197" cy="5010151"/>
              </a:xfrm>
              <a:blipFill rotWithShape="0">
                <a:blip r:embed="rId2"/>
                <a:stretch>
                  <a:fillRect l="-1154" t="-1582" r="-769" b="-608"/>
                </a:stretch>
              </a:blipFill>
            </p:spPr>
            <p:txBody>
              <a:bodyPr/>
              <a:lstStyle/>
              <a:p>
                <a:r>
                  <a:rPr lang="en-US">
                    <a:noFill/>
                  </a:rPr>
                  <a:t> </a:t>
                </a:r>
              </a:p>
            </p:txBody>
          </p:sp>
        </mc:Fallback>
      </mc:AlternateContent>
      <p:sp>
        <p:nvSpPr>
          <p:cNvPr id="7" name="Content Placeholder 4"/>
          <p:cNvSpPr txBox="1">
            <a:spLocks/>
          </p:cNvSpPr>
          <p:nvPr/>
        </p:nvSpPr>
        <p:spPr>
          <a:xfrm>
            <a:off x="1371600" y="1523999"/>
            <a:ext cx="4447786" cy="424815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smtClean="0"/>
              <a:t>A manufacturer sells products for $5 per unit. Some retailers add $1 per unit to the price for consumers. Fixed costs are constant at $3,000 regardless of the number of units of product involved. Total cost is equal to the sum of fixed costs and variable costs. In this company, variable costs are estimated to be $2 per unit. What is the breakeven point (i.e. how many units must be sold so that the total costs equal total revenues)?</a:t>
            </a:r>
            <a:endParaRPr lang="en-US" dirty="0"/>
          </a:p>
        </p:txBody>
      </p:sp>
      <p:sp>
        <p:nvSpPr>
          <p:cNvPr id="3" name="Rounded Rectangle 2"/>
          <p:cNvSpPr/>
          <p:nvPr/>
        </p:nvSpPr>
        <p:spPr>
          <a:xfrm>
            <a:off x="1676400" y="2409823"/>
            <a:ext cx="4142986" cy="942977"/>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ounded Rectangle 8"/>
          <p:cNvSpPr/>
          <p:nvPr/>
        </p:nvSpPr>
        <p:spPr>
          <a:xfrm>
            <a:off x="1676400" y="1523998"/>
            <a:ext cx="3867150" cy="647701"/>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ounded Rectangle 7"/>
          <p:cNvSpPr/>
          <p:nvPr/>
        </p:nvSpPr>
        <p:spPr>
          <a:xfrm>
            <a:off x="1676400" y="3824287"/>
            <a:ext cx="4000500" cy="652464"/>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1479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grpId="1" nodeType="clickEffect">
                                  <p:stCondLst>
                                    <p:cond delay="0"/>
                                  </p:stCondLst>
                                  <p:childTnLst>
                                    <p:animEffect transition="out" filter="wipe(down)">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par>
                                <p:cTn id="35" presetID="22" presetClass="exit" presetSubtype="4" fill="hold" grpId="1" nodeType="withEffect">
                                  <p:stCondLst>
                                    <p:cond delay="0"/>
                                  </p:stCondLst>
                                  <p:childTnLst>
                                    <p:animEffect transition="out" filter="wipe(down)">
                                      <p:cBhvr>
                                        <p:cTn id="36" dur="500"/>
                                        <p:tgtEl>
                                          <p:spTgt spid="3"/>
                                        </p:tgtEl>
                                      </p:cBhvr>
                                    </p:animEffect>
                                    <p:set>
                                      <p:cBhvr>
                                        <p:cTn id="37" dur="1" fill="hold">
                                          <p:stCondLst>
                                            <p:cond delay="499"/>
                                          </p:stCondLst>
                                        </p:cTn>
                                        <p:tgtEl>
                                          <p:spTgt spid="3"/>
                                        </p:tgtEl>
                                        <p:attrNameLst>
                                          <p:attrName>style.visibility</p:attrName>
                                        </p:attrNameLst>
                                      </p:cBhvr>
                                      <p:to>
                                        <p:strVal val="hidden"/>
                                      </p:to>
                                    </p:set>
                                  </p:childTnLst>
                                </p:cTn>
                              </p:par>
                              <p:par>
                                <p:cTn id="38" presetID="22" presetClass="exit" presetSubtype="4" fill="hold" grpId="1" nodeType="withEffect">
                                  <p:stCondLst>
                                    <p:cond delay="0"/>
                                  </p:stCondLst>
                                  <p:childTnLst>
                                    <p:animEffect transition="out" filter="wipe(down)">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par>
                                <p:cTn id="41" presetID="3" presetClass="emph" presetSubtype="2" fill="hold" nodeType="withEffect">
                                  <p:stCondLst>
                                    <p:cond delay="0"/>
                                  </p:stCondLst>
                                  <p:childTnLst>
                                    <p:animClr clrSpc="rgb" dir="cw">
                                      <p:cBhvr override="childStyle">
                                        <p:cTn id="42" dur="500" fill="hold"/>
                                        <p:tgtEl>
                                          <p:spTgt spid="5">
                                            <p:txEl>
                                              <p:pRg st="8" end="8"/>
                                            </p:txEl>
                                          </p:spTgt>
                                        </p:tgtEl>
                                        <p:attrNameLst>
                                          <p:attrName>style.color</p:attrName>
                                        </p:attrNameLst>
                                      </p:cBhvr>
                                      <p:to>
                                        <a:schemeClr val="accent2"/>
                                      </p:to>
                                    </p:animClr>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nodeType="clickEffect">
                                  <p:stCondLst>
                                    <p:cond delay="0"/>
                                  </p:stCondLst>
                                  <p:childTnLst>
                                    <p:animClr clrSpc="rgb" dir="cw">
                                      <p:cBhvr override="childStyle">
                                        <p:cTn id="46" dur="500" fill="hold"/>
                                        <p:tgtEl>
                                          <p:spTgt spid="5">
                                            <p:txEl>
                                              <p:pRg st="9" end="9"/>
                                            </p:txEl>
                                          </p:spTgt>
                                        </p:tgtEl>
                                        <p:attrNameLst>
                                          <p:attrName>style.color</p:attrName>
                                        </p:attrNameLst>
                                      </p:cBhvr>
                                      <p:to>
                                        <a:schemeClr val="accent2"/>
                                      </p:to>
                                    </p:animClr>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9" grpId="0" animBg="1"/>
      <p:bldP spid="9" grpId="1" animBg="1"/>
      <p:bldP spid="8" grpId="0" animBg="1"/>
      <p:bldP spid="8"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Word Problem</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sz="half" idx="2"/>
              </p:nvPr>
            </p:nvSpPr>
            <p:spPr>
              <a:xfrm>
                <a:off x="6525402" y="1523999"/>
                <a:ext cx="5076048" cy="5334001"/>
              </a:xfrm>
            </p:spPr>
            <p:txBody>
              <a:bodyPr>
                <a:normAutofit/>
              </a:bodyPr>
              <a:lstStyle/>
              <a:p>
                <a:pPr marL="514350" indent="-514350">
                  <a:buFont typeface="+mj-lt"/>
                  <a:buAutoNum type="arabicPeriod"/>
                </a:pPr>
                <a:r>
                  <a:rPr lang="en-US" dirty="0" smtClean="0">
                    <a:solidFill>
                      <a:schemeClr val="accent2"/>
                    </a:solidFill>
                  </a:rPr>
                  <a:t>Read the whole problem</a:t>
                </a:r>
              </a:p>
              <a:p>
                <a:pPr marL="514350" indent="-514350">
                  <a:buFont typeface="+mj-lt"/>
                  <a:buAutoNum type="arabicPeriod"/>
                </a:pPr>
                <a:r>
                  <a:rPr lang="en-US" dirty="0">
                    <a:solidFill>
                      <a:schemeClr val="accent2"/>
                    </a:solidFill>
                  </a:rPr>
                  <a:t>Identify the question</a:t>
                </a:r>
              </a:p>
              <a:p>
                <a:pPr marL="514350" indent="-514350">
                  <a:buFont typeface="+mj-lt"/>
                  <a:buAutoNum type="arabicPeriod"/>
                </a:pPr>
                <a:r>
                  <a:rPr lang="en-US" dirty="0">
                    <a:solidFill>
                      <a:schemeClr val="accent2"/>
                    </a:solidFill>
                  </a:rPr>
                  <a:t>Break down the quantity being asked </a:t>
                </a:r>
                <a:r>
                  <a:rPr lang="en-US" dirty="0" smtClean="0">
                    <a:solidFill>
                      <a:schemeClr val="accent2"/>
                    </a:solidFill>
                  </a:rPr>
                  <a:t>for</a:t>
                </a:r>
              </a:p>
              <a:p>
                <a:pPr marL="514350" indent="-514350">
                  <a:buFont typeface="+mj-lt"/>
                  <a:buAutoNum type="arabicPeriod"/>
                </a:pPr>
                <a:r>
                  <a:rPr lang="en-US" dirty="0" smtClean="0">
                    <a:solidFill>
                      <a:schemeClr val="accent2"/>
                    </a:solidFill>
                  </a:rPr>
                  <a:t>Identify </a:t>
                </a:r>
                <a:r>
                  <a:rPr lang="en-US" dirty="0">
                    <a:solidFill>
                      <a:schemeClr val="accent2"/>
                    </a:solidFill>
                  </a:rPr>
                  <a:t>useful </a:t>
                </a:r>
                <a:r>
                  <a:rPr lang="en-US" dirty="0" smtClean="0">
                    <a:solidFill>
                      <a:schemeClr val="accent2"/>
                    </a:solidFill>
                  </a:rPr>
                  <a:t>information</a:t>
                </a:r>
              </a:p>
              <a:p>
                <a:pPr marL="514350" indent="-514350">
                  <a:buFont typeface="+mj-lt"/>
                  <a:buAutoNum type="arabicPeriod"/>
                </a:pPr>
                <a:r>
                  <a:rPr lang="en-US" dirty="0" smtClean="0">
                    <a:solidFill>
                      <a:schemeClr val="accent2"/>
                    </a:solidFill>
                  </a:rPr>
                  <a:t>Review </a:t>
                </a:r>
                <a:r>
                  <a:rPr lang="en-US" dirty="0">
                    <a:solidFill>
                      <a:schemeClr val="accent2"/>
                    </a:solidFill>
                  </a:rPr>
                  <a:t>remaining information</a:t>
                </a:r>
              </a:p>
              <a:p>
                <a:pPr marL="514350" indent="-514350">
                  <a:buFont typeface="+mj-lt"/>
                  <a:buAutoNum type="arabicPeriod"/>
                </a:pPr>
                <a:r>
                  <a:rPr lang="en-US" dirty="0" smtClean="0">
                    <a:solidFill>
                      <a:schemeClr val="accent2"/>
                    </a:solidFill>
                  </a:rPr>
                  <a:t>Calculate</a:t>
                </a:r>
              </a:p>
              <a:p>
                <a:pPr lvl="1"/>
                <a14:m>
                  <m:oMath xmlns:m="http://schemas.openxmlformats.org/officeDocument/2006/math">
                    <m:r>
                      <a:rPr lang="en-US" b="0" i="1" dirty="0" smtClean="0">
                        <a:latin typeface="Cambria Math" panose="02040503050406030204" pitchFamily="18" charset="0"/>
                      </a:rPr>
                      <m:t>$3,000</m:t>
                    </m:r>
                    <m:r>
                      <a:rPr lang="en-US" dirty="0">
                        <a:latin typeface="Cambria Math" panose="02040503050406030204" pitchFamily="18" charset="0"/>
                      </a:rPr>
                      <m:t>+</m:t>
                    </m:r>
                    <m:r>
                      <a:rPr lang="en-US" b="0" i="1" dirty="0" smtClean="0">
                        <a:latin typeface="Cambria Math" panose="02040503050406030204" pitchFamily="18" charset="0"/>
                      </a:rPr>
                      <m:t>$2</m:t>
                    </m:r>
                    <m:r>
                      <a:rPr lang="en-US" dirty="0">
                        <a:latin typeface="Cambria Math" panose="02040503050406030204" pitchFamily="18" charset="0"/>
                      </a:rPr>
                      <m:t>𝑈</m:t>
                    </m:r>
                    <m:r>
                      <a:rPr lang="en-US" dirty="0">
                        <a:latin typeface="Cambria Math" panose="02040503050406030204" pitchFamily="18" charset="0"/>
                      </a:rPr>
                      <m:t>=</m:t>
                    </m:r>
                    <m:r>
                      <a:rPr lang="en-US" b="0" i="1" dirty="0" smtClean="0">
                        <a:latin typeface="Cambria Math" panose="02040503050406030204" pitchFamily="18" charset="0"/>
                      </a:rPr>
                      <m:t>$5</m:t>
                    </m:r>
                    <m:r>
                      <a:rPr lang="en-US" dirty="0">
                        <a:latin typeface="Cambria Math" panose="02040503050406030204" pitchFamily="18" charset="0"/>
                      </a:rPr>
                      <m:t>𝑈</m:t>
                    </m:r>
                  </m:oMath>
                </a14:m>
                <a:endParaRPr lang="en-US" dirty="0" smtClean="0"/>
              </a:p>
              <a:p>
                <a:pPr lvl="1"/>
                <a14:m>
                  <m:oMath xmlns:m="http://schemas.openxmlformats.org/officeDocument/2006/math">
                    <m:r>
                      <a:rPr lang="en-US" dirty="0">
                        <a:latin typeface="Cambria Math" panose="02040503050406030204" pitchFamily="18" charset="0"/>
                      </a:rPr>
                      <m:t>$3,000</m:t>
                    </m:r>
                    <m:r>
                      <a:rPr lang="en-US" dirty="0" smtClean="0">
                        <a:latin typeface="Cambria Math" panose="02040503050406030204" pitchFamily="18" charset="0"/>
                      </a:rPr>
                      <m:t>+$2</m:t>
                    </m:r>
                    <m:r>
                      <a:rPr lang="en-US" dirty="0" smtClean="0">
                        <a:latin typeface="Cambria Math" panose="02040503050406030204" pitchFamily="18" charset="0"/>
                      </a:rPr>
                      <m:t>𝑈</m:t>
                    </m:r>
                    <m:r>
                      <a:rPr lang="en-US" b="0" i="1" dirty="0" smtClean="0">
                        <a:latin typeface="Cambria Math" panose="02040503050406030204" pitchFamily="18" charset="0"/>
                      </a:rPr>
                      <m:t>−$2</m:t>
                    </m:r>
                    <m:r>
                      <a:rPr lang="en-US" b="0" i="1" dirty="0" smtClean="0">
                        <a:latin typeface="Cambria Math" panose="02040503050406030204" pitchFamily="18" charset="0"/>
                      </a:rPr>
                      <m:t>𝑈</m:t>
                    </m:r>
                    <m:r>
                      <a:rPr lang="en-US" dirty="0">
                        <a:latin typeface="Cambria Math" panose="02040503050406030204" pitchFamily="18" charset="0"/>
                      </a:rPr>
                      <m:t>=</m:t>
                    </m:r>
                    <m:r>
                      <a:rPr lang="en-US" dirty="0">
                        <a:latin typeface="Cambria Math" panose="02040503050406030204" pitchFamily="18" charset="0"/>
                      </a:rPr>
                      <m:t>$</m:t>
                    </m:r>
                    <m:r>
                      <a:rPr lang="en-US" dirty="0" smtClean="0">
                        <a:latin typeface="Cambria Math" panose="02040503050406030204" pitchFamily="18" charset="0"/>
                      </a:rPr>
                      <m:t>5</m:t>
                    </m:r>
                    <m:r>
                      <a:rPr lang="en-US" dirty="0">
                        <a:latin typeface="Cambria Math" panose="02040503050406030204" pitchFamily="18" charset="0"/>
                      </a:rPr>
                      <m:t>𝑈</m:t>
                    </m:r>
                    <m:r>
                      <a:rPr lang="en-US" b="0" i="1" dirty="0" smtClean="0">
                        <a:latin typeface="Cambria Math" panose="02040503050406030204" pitchFamily="18" charset="0"/>
                      </a:rPr>
                      <m:t>−$2</m:t>
                    </m:r>
                    <m:r>
                      <a:rPr lang="en-US" b="0" i="1" dirty="0" smtClean="0">
                        <a:latin typeface="Cambria Math" panose="02040503050406030204" pitchFamily="18" charset="0"/>
                      </a:rPr>
                      <m:t>𝑈</m:t>
                    </m:r>
                  </m:oMath>
                </a14:m>
                <a:endParaRPr lang="en-US" dirty="0" smtClean="0"/>
              </a:p>
              <a:p>
                <a:pPr lvl="1"/>
                <a14:m>
                  <m:oMath xmlns:m="http://schemas.openxmlformats.org/officeDocument/2006/math">
                    <m:r>
                      <a:rPr lang="en-US" dirty="0">
                        <a:latin typeface="Cambria Math" panose="02040503050406030204" pitchFamily="18" charset="0"/>
                      </a:rPr>
                      <m:t>$3,000</m:t>
                    </m:r>
                    <m:r>
                      <a:rPr lang="en-US" b="0" i="1" dirty="0" smtClean="0">
                        <a:latin typeface="Cambria Math" panose="02040503050406030204" pitchFamily="18" charset="0"/>
                      </a:rPr>
                      <m:t>=</m:t>
                    </m:r>
                    <m:r>
                      <a:rPr lang="en-US" dirty="0">
                        <a:latin typeface="Cambria Math" panose="02040503050406030204" pitchFamily="18" charset="0"/>
                      </a:rPr>
                      <m:t>$</m:t>
                    </m:r>
                    <m:r>
                      <a:rPr lang="en-US" b="0" i="1" dirty="0" smtClean="0">
                        <a:latin typeface="Cambria Math" panose="02040503050406030204" pitchFamily="18" charset="0"/>
                      </a:rPr>
                      <m:t>3</m:t>
                    </m:r>
                    <m:r>
                      <a:rPr lang="en-US" dirty="0">
                        <a:latin typeface="Cambria Math" panose="02040503050406030204" pitchFamily="18" charset="0"/>
                      </a:rPr>
                      <m:t>𝑈</m:t>
                    </m:r>
                  </m:oMath>
                </a14:m>
                <a:endParaRPr lang="en-US" dirty="0" smtClean="0"/>
              </a:p>
              <a:p>
                <a:pPr lvl="1"/>
                <a14:m>
                  <m:oMath xmlns:m="http://schemas.openxmlformats.org/officeDocument/2006/math">
                    <m:f>
                      <m:fPr>
                        <m:ctrlPr>
                          <a:rPr lang="en-US" b="0" i="1" dirty="0" smtClean="0">
                            <a:latin typeface="Cambria Math" panose="02040503050406030204" pitchFamily="18" charset="0"/>
                          </a:rPr>
                        </m:ctrlPr>
                      </m:fPr>
                      <m:num>
                        <m:r>
                          <a:rPr lang="en-US" dirty="0">
                            <a:latin typeface="Cambria Math" panose="02040503050406030204" pitchFamily="18" charset="0"/>
                          </a:rPr>
                          <m:t>$3,000</m:t>
                        </m:r>
                      </m:num>
                      <m:den>
                        <m:r>
                          <a:rPr lang="en-US" b="0" i="1" dirty="0" smtClean="0">
                            <a:latin typeface="Cambria Math" panose="02040503050406030204" pitchFamily="18" charset="0"/>
                          </a:rPr>
                          <m:t>$3</m:t>
                        </m:r>
                      </m:den>
                    </m:f>
                    <m:r>
                      <a:rPr lang="en-US" dirty="0">
                        <a:latin typeface="Cambria Math" panose="02040503050406030204" pitchFamily="18" charset="0"/>
                      </a:rPr>
                      <m:t>=</m:t>
                    </m:r>
                    <m:f>
                      <m:fPr>
                        <m:ctrlPr>
                          <a:rPr lang="en-US" b="0" i="1" dirty="0" smtClean="0">
                            <a:latin typeface="Cambria Math" panose="02040503050406030204" pitchFamily="18" charset="0"/>
                          </a:rPr>
                        </m:ctrlPr>
                      </m:fPr>
                      <m:num>
                        <m:r>
                          <a:rPr lang="en-US" dirty="0">
                            <a:latin typeface="Cambria Math" panose="02040503050406030204" pitchFamily="18" charset="0"/>
                          </a:rPr>
                          <m:t>$</m:t>
                        </m:r>
                        <m:r>
                          <a:rPr lang="en-US" b="0" i="1" dirty="0" smtClean="0">
                            <a:latin typeface="Cambria Math" panose="02040503050406030204" pitchFamily="18" charset="0"/>
                          </a:rPr>
                          <m:t>3</m:t>
                        </m:r>
                        <m:r>
                          <a:rPr lang="en-US" dirty="0">
                            <a:latin typeface="Cambria Math" panose="02040503050406030204" pitchFamily="18" charset="0"/>
                          </a:rPr>
                          <m:t>𝑈</m:t>
                        </m:r>
                      </m:num>
                      <m:den>
                        <m:r>
                          <a:rPr lang="en-US" b="0" i="1" dirty="0" smtClean="0">
                            <a:latin typeface="Cambria Math" panose="02040503050406030204" pitchFamily="18" charset="0"/>
                          </a:rPr>
                          <m:t>$3</m:t>
                        </m:r>
                      </m:den>
                    </m:f>
                  </m:oMath>
                </a14:m>
                <a:endParaRPr lang="en-US" b="0" dirty="0" smtClean="0"/>
              </a:p>
              <a:p>
                <a:pPr lvl="1"/>
                <a14:m>
                  <m:oMath xmlns:m="http://schemas.openxmlformats.org/officeDocument/2006/math">
                    <m:r>
                      <a:rPr lang="en-US" b="0" i="1" dirty="0" smtClean="0">
                        <a:latin typeface="Cambria Math" panose="02040503050406030204" pitchFamily="18" charset="0"/>
                      </a:rPr>
                      <m:t>1</m:t>
                    </m:r>
                    <m:r>
                      <a:rPr lang="en-US" dirty="0">
                        <a:latin typeface="Cambria Math" panose="02040503050406030204" pitchFamily="18" charset="0"/>
                      </a:rPr>
                      <m:t>,000</m:t>
                    </m:r>
                    <m:r>
                      <a:rPr lang="en-US" dirty="0">
                        <a:latin typeface="Cambria Math" panose="02040503050406030204" pitchFamily="18" charset="0"/>
                      </a:rPr>
                      <m:t>=</m:t>
                    </m:r>
                    <m:r>
                      <a:rPr lang="en-US" dirty="0">
                        <a:latin typeface="Cambria Math" panose="02040503050406030204" pitchFamily="18" charset="0"/>
                      </a:rPr>
                      <m:t>𝑈</m:t>
                    </m:r>
                  </m:oMath>
                </a14:m>
                <a:endParaRPr lang="en-US" dirty="0"/>
              </a:p>
              <a:p>
                <a:pPr marL="514350" indent="-514350">
                  <a:buFont typeface="+mj-lt"/>
                  <a:buAutoNum type="arabicPeriod"/>
                </a:pPr>
                <a:r>
                  <a:rPr lang="en-US" dirty="0"/>
                  <a:t>Reflect on your answer</a:t>
                </a:r>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sz="half" idx="2"/>
              </p:nvPr>
            </p:nvSpPr>
            <p:spPr>
              <a:xfrm>
                <a:off x="6525402" y="1523999"/>
                <a:ext cx="5076048" cy="5334001"/>
              </a:xfrm>
              <a:blipFill rotWithShape="0">
                <a:blip r:embed="rId3"/>
                <a:stretch>
                  <a:fillRect l="-1080" t="-914" r="-120"/>
                </a:stretch>
              </a:blipFill>
            </p:spPr>
            <p:txBody>
              <a:bodyPr/>
              <a:lstStyle/>
              <a:p>
                <a:r>
                  <a:rPr lang="en-US">
                    <a:noFill/>
                  </a:rPr>
                  <a:t> </a:t>
                </a:r>
              </a:p>
            </p:txBody>
          </p:sp>
        </mc:Fallback>
      </mc:AlternateContent>
      <p:sp>
        <p:nvSpPr>
          <p:cNvPr id="7" name="Content Placeholder 4"/>
          <p:cNvSpPr txBox="1">
            <a:spLocks/>
          </p:cNvSpPr>
          <p:nvPr/>
        </p:nvSpPr>
        <p:spPr>
          <a:xfrm>
            <a:off x="1371600" y="1523999"/>
            <a:ext cx="4447786" cy="424815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smtClean="0"/>
              <a:t>A manufacturer sells products for $5 per unit. Some retailers add $1 per unit to the price for consumers. Fixed costs are constant at $3,000 regardless of the number of units of product involved. Total cost is equal to the sum of fixed costs and variable costs. In this company, variable costs are estimated to be $2 per unit. What is the breakeven point (i.e. how many units must be sold so that the total costs equal total revenues)?</a:t>
            </a:r>
            <a:endParaRPr lang="en-US" dirty="0"/>
          </a:p>
        </p:txBody>
      </p:sp>
    </p:spTree>
    <p:extLst>
      <p:ext uri="{BB962C8B-B14F-4D97-AF65-F5344CB8AC3E}">
        <p14:creationId xmlns:p14="http://schemas.microsoft.com/office/powerpoint/2010/main" val="383895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
                                            <p:txEl>
                                              <p:pRg st="11" end="1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Exercise: Word Problem</a:t>
            </a:r>
            <a:endParaRPr lang="en-US" dirty="0"/>
          </a:p>
        </p:txBody>
      </p:sp>
      <p:sp>
        <p:nvSpPr>
          <p:cNvPr id="6" name="Content Placeholder 5"/>
          <p:cNvSpPr>
            <a:spLocks noGrp="1"/>
          </p:cNvSpPr>
          <p:nvPr>
            <p:ph sz="half" idx="1"/>
          </p:nvPr>
        </p:nvSpPr>
        <p:spPr>
          <a:xfrm>
            <a:off x="1371600" y="1371601"/>
            <a:ext cx="4447786" cy="4495800"/>
          </a:xfrm>
        </p:spPr>
        <p:txBody>
          <a:bodyPr/>
          <a:lstStyle/>
          <a:p>
            <a:r>
              <a:rPr lang="en-US" dirty="0" smtClean="0"/>
              <a:t>The following data were obtained for children 6 months through 4 years from the Second NHANES survey, conducted February 1976-February 1980, among 27,801 persons in the United States.</a:t>
            </a:r>
          </a:p>
          <a:p>
            <a:pPr marL="0" indent="0">
              <a:buNone/>
            </a:pPr>
            <a:endParaRPr lang="en-US" dirty="0"/>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4286662400"/>
              </p:ext>
            </p:extLst>
          </p:nvPr>
        </p:nvGraphicFramePr>
        <p:xfrm>
          <a:off x="1371600" y="3296920"/>
          <a:ext cx="4857750" cy="2565986"/>
        </p:xfrm>
        <a:graphic>
          <a:graphicData uri="http://schemas.openxmlformats.org/drawingml/2006/table">
            <a:tbl>
              <a:tblPr firstRow="1" bandRow="1">
                <a:tableStyleId>{5C22544A-7EE6-4342-B048-85BDC9FD1C3A}</a:tableStyleId>
              </a:tblPr>
              <a:tblGrid>
                <a:gridCol w="1619250"/>
                <a:gridCol w="1619250"/>
                <a:gridCol w="1619250"/>
              </a:tblGrid>
              <a:tr h="1332230">
                <a:tc>
                  <a:txBody>
                    <a:bodyPr/>
                    <a:lstStyle/>
                    <a:p>
                      <a:r>
                        <a:rPr lang="en-US" dirty="0" smtClean="0"/>
                        <a:t>Blood lead</a:t>
                      </a:r>
                      <a:r>
                        <a:rPr lang="en-US" baseline="0" dirty="0" smtClean="0"/>
                        <a:t> level (micrograms/deciliter)</a:t>
                      </a:r>
                      <a:endParaRPr lang="en-US" dirty="0"/>
                    </a:p>
                  </a:txBody>
                  <a:tcPr/>
                </a:tc>
                <a:tc>
                  <a:txBody>
                    <a:bodyPr/>
                    <a:lstStyle/>
                    <a:p>
                      <a:r>
                        <a:rPr lang="en-US" dirty="0" smtClean="0"/>
                        <a:t>No. examined</a:t>
                      </a:r>
                      <a:endParaRPr lang="en-US" dirty="0"/>
                    </a:p>
                  </a:txBody>
                  <a:tcPr/>
                </a:tc>
                <a:tc>
                  <a:txBody>
                    <a:bodyPr/>
                    <a:lstStyle/>
                    <a:p>
                      <a:r>
                        <a:rPr lang="en-US" dirty="0" smtClean="0"/>
                        <a:t>% with history of eating unusual substances</a:t>
                      </a:r>
                      <a:endParaRPr lang="en-US" dirty="0"/>
                    </a:p>
                  </a:txBody>
                  <a:tcPr/>
                </a:tc>
              </a:tr>
              <a:tr h="411252">
                <a:tc>
                  <a:txBody>
                    <a:bodyPr/>
                    <a:lstStyle/>
                    <a:p>
                      <a:r>
                        <a:rPr lang="en-US" dirty="0" smtClean="0"/>
                        <a:t>≥30</a:t>
                      </a:r>
                      <a:endParaRPr lang="en-US" dirty="0"/>
                    </a:p>
                  </a:txBody>
                  <a:tcPr/>
                </a:tc>
                <a:tc>
                  <a:txBody>
                    <a:bodyPr/>
                    <a:lstStyle/>
                    <a:p>
                      <a:r>
                        <a:rPr lang="en-US" dirty="0" smtClean="0"/>
                        <a:t>117</a:t>
                      </a:r>
                      <a:endParaRPr lang="en-US" dirty="0"/>
                    </a:p>
                  </a:txBody>
                  <a:tcPr/>
                </a:tc>
                <a:tc>
                  <a:txBody>
                    <a:bodyPr/>
                    <a:lstStyle/>
                    <a:p>
                      <a:r>
                        <a:rPr lang="en-US" dirty="0" smtClean="0"/>
                        <a:t>16.2</a:t>
                      </a:r>
                      <a:endParaRPr lang="en-US" dirty="0"/>
                    </a:p>
                  </a:txBody>
                  <a:tcPr/>
                </a:tc>
              </a:tr>
              <a:tr h="411252">
                <a:tc>
                  <a:txBody>
                    <a:bodyPr/>
                    <a:lstStyle/>
                    <a:p>
                      <a:r>
                        <a:rPr lang="en-US" dirty="0" smtClean="0"/>
                        <a:t>20-29</a:t>
                      </a:r>
                      <a:endParaRPr lang="en-US" dirty="0"/>
                    </a:p>
                  </a:txBody>
                  <a:tcPr/>
                </a:tc>
                <a:tc>
                  <a:txBody>
                    <a:bodyPr/>
                    <a:lstStyle/>
                    <a:p>
                      <a:r>
                        <a:rPr lang="en-US" dirty="0" smtClean="0"/>
                        <a:t>503</a:t>
                      </a:r>
                      <a:endParaRPr lang="en-US" dirty="0"/>
                    </a:p>
                  </a:txBody>
                  <a:tcPr/>
                </a:tc>
                <a:tc>
                  <a:txBody>
                    <a:bodyPr/>
                    <a:lstStyle/>
                    <a:p>
                      <a:r>
                        <a:rPr lang="en-US" dirty="0" smtClean="0"/>
                        <a:t>14.1</a:t>
                      </a:r>
                      <a:endParaRPr lang="en-US" dirty="0"/>
                    </a:p>
                  </a:txBody>
                  <a:tcPr/>
                </a:tc>
              </a:tr>
              <a:tr h="411252">
                <a:tc>
                  <a:txBody>
                    <a:bodyPr/>
                    <a:lstStyle/>
                    <a:p>
                      <a:r>
                        <a:rPr lang="en-US" dirty="0" smtClean="0"/>
                        <a:t>&lt;20</a:t>
                      </a:r>
                      <a:endParaRPr lang="en-US" dirty="0"/>
                    </a:p>
                  </a:txBody>
                  <a:tcPr/>
                </a:tc>
                <a:tc>
                  <a:txBody>
                    <a:bodyPr/>
                    <a:lstStyle/>
                    <a:p>
                      <a:r>
                        <a:rPr lang="en-US" dirty="0" smtClean="0"/>
                        <a:t>1,752</a:t>
                      </a:r>
                      <a:endParaRPr lang="en-US" dirty="0"/>
                    </a:p>
                  </a:txBody>
                  <a:tcPr/>
                </a:tc>
                <a:tc>
                  <a:txBody>
                    <a:bodyPr/>
                    <a:lstStyle/>
                    <a:p>
                      <a:r>
                        <a:rPr lang="en-US" dirty="0" smtClean="0"/>
                        <a:t>5.2</a:t>
                      </a:r>
                      <a:endParaRPr lang="en-US" dirty="0"/>
                    </a:p>
                  </a:txBody>
                  <a:tcPr/>
                </a:tc>
              </a:tr>
            </a:tbl>
          </a:graphicData>
        </a:graphic>
      </p:graphicFrame>
      <p:sp>
        <p:nvSpPr>
          <p:cNvPr id="9" name="TextBox 8"/>
          <p:cNvSpPr txBox="1"/>
          <p:nvPr/>
        </p:nvSpPr>
        <p:spPr>
          <a:xfrm>
            <a:off x="7315200" y="6400800"/>
            <a:ext cx="4876800" cy="307777"/>
          </a:xfrm>
          <a:prstGeom prst="rect">
            <a:avLst/>
          </a:prstGeom>
          <a:noFill/>
        </p:spPr>
        <p:txBody>
          <a:bodyPr wrap="square" rtlCol="0">
            <a:spAutoFit/>
          </a:bodyPr>
          <a:lstStyle/>
          <a:p>
            <a:r>
              <a:rPr lang="en-US" sz="1400" i="1" dirty="0" smtClean="0"/>
              <a:t>Adapted from </a:t>
            </a:r>
            <a:r>
              <a:rPr lang="en-US" sz="1400" dirty="0" smtClean="0"/>
              <a:t>Exercises in Epidemiology </a:t>
            </a:r>
            <a:r>
              <a:rPr lang="en-US" sz="1400" i="1" dirty="0" smtClean="0"/>
              <a:t>by Noel Weiss, 2012.</a:t>
            </a:r>
            <a:endParaRPr lang="en-US" i="1" dirty="0"/>
          </a:p>
        </p:txBody>
      </p:sp>
      <p:sp>
        <p:nvSpPr>
          <p:cNvPr id="11" name="Content Placeholder 5"/>
          <p:cNvSpPr txBox="1">
            <a:spLocks/>
          </p:cNvSpPr>
          <p:nvPr/>
        </p:nvSpPr>
        <p:spPr>
          <a:xfrm>
            <a:off x="6525209" y="1371601"/>
            <a:ext cx="4447786" cy="44958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smtClean="0"/>
              <a:t>How many children examined with blood lead levels greater than or equal to 20 micrograms/deciliter had a history of eating unusual substances? </a:t>
            </a:r>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26109065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Solution: Word Problem</a:t>
            </a:r>
            <a:endParaRPr lang="en-US" dirty="0"/>
          </a:p>
        </p:txBody>
      </p:sp>
      <p:sp>
        <p:nvSpPr>
          <p:cNvPr id="6" name="Content Placeholder 5"/>
          <p:cNvSpPr>
            <a:spLocks noGrp="1"/>
          </p:cNvSpPr>
          <p:nvPr>
            <p:ph sz="half" idx="1"/>
          </p:nvPr>
        </p:nvSpPr>
        <p:spPr>
          <a:xfrm>
            <a:off x="1371600" y="1371601"/>
            <a:ext cx="4447786" cy="4495800"/>
          </a:xfrm>
        </p:spPr>
        <p:txBody>
          <a:bodyPr/>
          <a:lstStyle/>
          <a:p>
            <a:r>
              <a:rPr lang="en-US" dirty="0" smtClean="0"/>
              <a:t>The following data were obtained for children 6 months through 4 years from the Second NHANES survey, conducted February 1976-February 1980, among 27,801 persons in the United States.</a:t>
            </a:r>
          </a:p>
          <a:p>
            <a:pPr marL="0" indent="0">
              <a:buNone/>
            </a:pPr>
            <a:endParaRPr lang="en-US" dirty="0"/>
          </a:p>
        </p:txBody>
      </p:sp>
      <p:graphicFrame>
        <p:nvGraphicFramePr>
          <p:cNvPr id="10" name="Content Placeholder 9"/>
          <p:cNvGraphicFramePr>
            <a:graphicFrameLocks noGrp="1"/>
          </p:cNvGraphicFramePr>
          <p:nvPr>
            <p:ph sz="half" idx="2"/>
          </p:nvPr>
        </p:nvGraphicFramePr>
        <p:xfrm>
          <a:off x="1371600" y="3296920"/>
          <a:ext cx="4857750" cy="2565986"/>
        </p:xfrm>
        <a:graphic>
          <a:graphicData uri="http://schemas.openxmlformats.org/drawingml/2006/table">
            <a:tbl>
              <a:tblPr firstRow="1" bandRow="1">
                <a:tableStyleId>{5C22544A-7EE6-4342-B048-85BDC9FD1C3A}</a:tableStyleId>
              </a:tblPr>
              <a:tblGrid>
                <a:gridCol w="1619250"/>
                <a:gridCol w="1619250"/>
                <a:gridCol w="1619250"/>
              </a:tblGrid>
              <a:tr h="1332230">
                <a:tc>
                  <a:txBody>
                    <a:bodyPr/>
                    <a:lstStyle/>
                    <a:p>
                      <a:r>
                        <a:rPr lang="en-US" dirty="0" smtClean="0"/>
                        <a:t>Blood lead</a:t>
                      </a:r>
                      <a:r>
                        <a:rPr lang="en-US" baseline="0" dirty="0" smtClean="0"/>
                        <a:t> level (micrograms/deciliter)</a:t>
                      </a:r>
                      <a:endParaRPr lang="en-US" dirty="0"/>
                    </a:p>
                  </a:txBody>
                  <a:tcPr/>
                </a:tc>
                <a:tc>
                  <a:txBody>
                    <a:bodyPr/>
                    <a:lstStyle/>
                    <a:p>
                      <a:r>
                        <a:rPr lang="en-US" dirty="0" smtClean="0"/>
                        <a:t>No. examined</a:t>
                      </a:r>
                      <a:endParaRPr lang="en-US" dirty="0"/>
                    </a:p>
                  </a:txBody>
                  <a:tcPr/>
                </a:tc>
                <a:tc>
                  <a:txBody>
                    <a:bodyPr/>
                    <a:lstStyle/>
                    <a:p>
                      <a:r>
                        <a:rPr lang="en-US" dirty="0" smtClean="0"/>
                        <a:t>% with history of eating unusual substances</a:t>
                      </a:r>
                      <a:endParaRPr lang="en-US" dirty="0"/>
                    </a:p>
                  </a:txBody>
                  <a:tcPr/>
                </a:tc>
              </a:tr>
              <a:tr h="411252">
                <a:tc>
                  <a:txBody>
                    <a:bodyPr/>
                    <a:lstStyle/>
                    <a:p>
                      <a:r>
                        <a:rPr lang="en-US" dirty="0" smtClean="0"/>
                        <a:t>≥30</a:t>
                      </a:r>
                      <a:endParaRPr lang="en-US" dirty="0"/>
                    </a:p>
                  </a:txBody>
                  <a:tcPr/>
                </a:tc>
                <a:tc>
                  <a:txBody>
                    <a:bodyPr/>
                    <a:lstStyle/>
                    <a:p>
                      <a:r>
                        <a:rPr lang="en-US" dirty="0" smtClean="0"/>
                        <a:t>117</a:t>
                      </a:r>
                      <a:endParaRPr lang="en-US" dirty="0"/>
                    </a:p>
                  </a:txBody>
                  <a:tcPr/>
                </a:tc>
                <a:tc>
                  <a:txBody>
                    <a:bodyPr/>
                    <a:lstStyle/>
                    <a:p>
                      <a:r>
                        <a:rPr lang="en-US" dirty="0" smtClean="0"/>
                        <a:t>16.2</a:t>
                      </a:r>
                      <a:endParaRPr lang="en-US" dirty="0"/>
                    </a:p>
                  </a:txBody>
                  <a:tcPr/>
                </a:tc>
              </a:tr>
              <a:tr h="411252">
                <a:tc>
                  <a:txBody>
                    <a:bodyPr/>
                    <a:lstStyle/>
                    <a:p>
                      <a:r>
                        <a:rPr lang="en-US" dirty="0" smtClean="0"/>
                        <a:t>20-29</a:t>
                      </a:r>
                      <a:endParaRPr lang="en-US" dirty="0"/>
                    </a:p>
                  </a:txBody>
                  <a:tcPr/>
                </a:tc>
                <a:tc>
                  <a:txBody>
                    <a:bodyPr/>
                    <a:lstStyle/>
                    <a:p>
                      <a:r>
                        <a:rPr lang="en-US" dirty="0" smtClean="0"/>
                        <a:t>503</a:t>
                      </a:r>
                      <a:endParaRPr lang="en-US" dirty="0"/>
                    </a:p>
                  </a:txBody>
                  <a:tcPr/>
                </a:tc>
                <a:tc>
                  <a:txBody>
                    <a:bodyPr/>
                    <a:lstStyle/>
                    <a:p>
                      <a:r>
                        <a:rPr lang="en-US" dirty="0" smtClean="0"/>
                        <a:t>14.1</a:t>
                      </a:r>
                      <a:endParaRPr lang="en-US" dirty="0"/>
                    </a:p>
                  </a:txBody>
                  <a:tcPr/>
                </a:tc>
              </a:tr>
              <a:tr h="411252">
                <a:tc>
                  <a:txBody>
                    <a:bodyPr/>
                    <a:lstStyle/>
                    <a:p>
                      <a:r>
                        <a:rPr lang="en-US" dirty="0" smtClean="0"/>
                        <a:t>&lt;20</a:t>
                      </a:r>
                      <a:endParaRPr lang="en-US" dirty="0"/>
                    </a:p>
                  </a:txBody>
                  <a:tcPr/>
                </a:tc>
                <a:tc>
                  <a:txBody>
                    <a:bodyPr/>
                    <a:lstStyle/>
                    <a:p>
                      <a:r>
                        <a:rPr lang="en-US" dirty="0" smtClean="0"/>
                        <a:t>1,752</a:t>
                      </a:r>
                      <a:endParaRPr lang="en-US" dirty="0"/>
                    </a:p>
                  </a:txBody>
                  <a:tcPr/>
                </a:tc>
                <a:tc>
                  <a:txBody>
                    <a:bodyPr/>
                    <a:lstStyle/>
                    <a:p>
                      <a:r>
                        <a:rPr lang="en-US" dirty="0" smtClean="0"/>
                        <a:t>5.2</a:t>
                      </a:r>
                      <a:endParaRPr lang="en-US" dirty="0"/>
                    </a:p>
                  </a:txBody>
                  <a:tcPr/>
                </a:tc>
              </a:tr>
            </a:tbl>
          </a:graphicData>
        </a:graphic>
      </p:graphicFrame>
      <p:sp>
        <p:nvSpPr>
          <p:cNvPr id="9" name="TextBox 8"/>
          <p:cNvSpPr txBox="1"/>
          <p:nvPr/>
        </p:nvSpPr>
        <p:spPr>
          <a:xfrm>
            <a:off x="7315200" y="6400800"/>
            <a:ext cx="4876800" cy="307777"/>
          </a:xfrm>
          <a:prstGeom prst="rect">
            <a:avLst/>
          </a:prstGeom>
          <a:noFill/>
        </p:spPr>
        <p:txBody>
          <a:bodyPr wrap="square" rtlCol="0">
            <a:spAutoFit/>
          </a:bodyPr>
          <a:lstStyle/>
          <a:p>
            <a:r>
              <a:rPr lang="en-US" sz="1400" i="1" dirty="0" smtClean="0"/>
              <a:t>Adapted from </a:t>
            </a:r>
            <a:r>
              <a:rPr lang="en-US" sz="1400" dirty="0" smtClean="0"/>
              <a:t>Exercises in Epidemiology </a:t>
            </a:r>
            <a:r>
              <a:rPr lang="en-US" sz="1400" i="1" dirty="0" smtClean="0"/>
              <a:t>by Noel Weiss, 2012.</a:t>
            </a:r>
            <a:endParaRPr lang="en-US" i="1" dirty="0"/>
          </a:p>
        </p:txBody>
      </p:sp>
      <mc:AlternateContent xmlns:mc="http://schemas.openxmlformats.org/markup-compatibility/2006">
        <mc:Choice xmlns:a14="http://schemas.microsoft.com/office/drawing/2010/main" Requires="a14">
          <p:sp>
            <p:nvSpPr>
              <p:cNvPr id="11" name="Content Placeholder 5"/>
              <p:cNvSpPr txBox="1">
                <a:spLocks/>
              </p:cNvSpPr>
              <p:nvPr/>
            </p:nvSpPr>
            <p:spPr>
              <a:xfrm>
                <a:off x="6525209" y="1371601"/>
                <a:ext cx="4447786" cy="44958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smtClean="0"/>
                  <a:t>How many children examined with blood lead levels greater than or equal to 20 micrograms/deciliter had a history of eating unusual substances? </a:t>
                </a:r>
              </a:p>
              <a:p>
                <a:pPr marL="0" indent="0">
                  <a:lnSpc>
                    <a:spcPct val="150000"/>
                  </a:lnSpc>
                  <a:buFont typeface="Franklin Gothic Book" panose="020B0503020102020204" pitchFamily="34" charse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𝐸𝑎𝑡𝑖𝑛𝑔</m:t>
                      </m:r>
                      <m:r>
                        <a:rPr lang="en-US" b="0" i="1" smtClean="0">
                          <a:latin typeface="Cambria Math" panose="02040503050406030204" pitchFamily="18" charset="0"/>
                        </a:rPr>
                        <m:t>=#</m:t>
                      </m:r>
                      <m:r>
                        <a:rPr lang="en-US" b="0" i="1" smtClean="0">
                          <a:latin typeface="Cambria Math" panose="02040503050406030204" pitchFamily="18" charset="0"/>
                        </a:rPr>
                        <m:t>𝐸𝑥𝑎𝑚𝑖𝑛𝑒𝑑</m:t>
                      </m:r>
                      <m:r>
                        <a:rPr lang="en-US" b="0" i="1" smtClean="0">
                          <a:latin typeface="Cambria Math" panose="02040503050406030204" pitchFamily="18" charset="0"/>
                        </a:rPr>
                        <m:t>∗%</m:t>
                      </m:r>
                      <m:r>
                        <a:rPr lang="en-US" b="0" i="1" smtClean="0">
                          <a:latin typeface="Cambria Math" panose="02040503050406030204" pitchFamily="18" charset="0"/>
                        </a:rPr>
                        <m:t>𝐸𝑎𝑡𝑖𝑛𝑔</m:t>
                      </m:r>
                    </m:oMath>
                  </m:oMathPara>
                </a14:m>
                <a:endParaRPr lang="en-US" b="0"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𝐸𝑎𝑡</m:t>
                          </m:r>
                        </m:e>
                        <m: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20</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𝐸𝑎𝑡</m:t>
                          </m:r>
                        </m:e>
                        <m:sub>
                          <m:r>
                            <a:rPr lang="en-US" b="0" i="1" smtClean="0">
                              <a:latin typeface="Cambria Math" panose="02040503050406030204" pitchFamily="18" charset="0"/>
                            </a:rPr>
                            <m:t>20−29</m:t>
                          </m:r>
                        </m:sub>
                      </m:sSub>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r>
                            <a:rPr lang="en-US" b="0" i="1" smtClean="0">
                              <a:latin typeface="Cambria Math" panose="02040503050406030204" pitchFamily="18" charset="0"/>
                            </a:rPr>
                            <m:t>𝑎𝑡</m:t>
                          </m:r>
                        </m:e>
                        <m: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30</m:t>
                          </m:r>
                        </m:sub>
                      </m:sSub>
                    </m:oMath>
                  </m:oMathPara>
                </a14:m>
                <a:endParaRPr lang="en-US"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𝐸𝑎𝑡</m:t>
                          </m:r>
                        </m:e>
                        <m:sub>
                          <m:r>
                            <a:rPr lang="en-US" i="1">
                              <a:latin typeface="Cambria Math" panose="02040503050406030204" pitchFamily="18" charset="0"/>
                              <a:ea typeface="Cambria Math" panose="02040503050406030204" pitchFamily="18" charset="0"/>
                            </a:rPr>
                            <m:t>20</m:t>
                          </m:r>
                          <m:r>
                            <a:rPr lang="en-US" b="0" i="1" smtClean="0">
                              <a:latin typeface="Cambria Math" panose="02040503050406030204" pitchFamily="18" charset="0"/>
                              <a:ea typeface="Cambria Math" panose="02040503050406030204" pitchFamily="18" charset="0"/>
                            </a:rPr>
                            <m:t>−29</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𝐸𝑥</m:t>
                          </m:r>
                        </m:e>
                        <m:sub>
                          <m:r>
                            <a:rPr lang="en-US" i="1">
                              <a:latin typeface="Cambria Math" panose="02040503050406030204" pitchFamily="18" charset="0"/>
                            </a:rPr>
                            <m:t>20−29</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𝐸𝑎𝑡</m:t>
                          </m:r>
                        </m:e>
                        <m:sub>
                          <m:r>
                            <a:rPr lang="en-US" i="1">
                              <a:latin typeface="Cambria Math" panose="02040503050406030204" pitchFamily="18" charset="0"/>
                            </a:rPr>
                            <m:t>20−29</m:t>
                          </m:r>
                        </m:sub>
                      </m:sSub>
                    </m:oMath>
                  </m:oMathPara>
                </a14:m>
                <a:endParaRPr lang="en-US"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𝐸𝑎𝑡</m:t>
                          </m:r>
                        </m:e>
                        <m: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𝐸𝑥</m:t>
                          </m:r>
                        </m:e>
                        <m:sub>
                          <m:r>
                            <a:rPr lang="en-US" i="1">
                              <a:latin typeface="Cambria Math" panose="02040503050406030204" pitchFamily="18" charset="0"/>
                              <a:ea typeface="Cambria Math" panose="02040503050406030204" pitchFamily="18" charset="0"/>
                            </a:rPr>
                            <m:t>≥30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𝐸𝑎𝑡</m:t>
                          </m:r>
                        </m:e>
                        <m:sub>
                          <m:r>
                            <a:rPr lang="en-US" i="1">
                              <a:latin typeface="Cambria Math" panose="02040503050406030204" pitchFamily="18" charset="0"/>
                              <a:ea typeface="Cambria Math" panose="02040503050406030204" pitchFamily="18" charset="0"/>
                            </a:rPr>
                            <m:t>≥30</m:t>
                          </m:r>
                        </m:sub>
                      </m:sSub>
                    </m:oMath>
                  </m:oMathPara>
                </a14:m>
                <a:endParaRPr lang="en-US"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𝐸𝑎𝑡</m:t>
                          </m:r>
                        </m:e>
                        <m:sub>
                          <m:r>
                            <a:rPr lang="en-US" i="1">
                              <a:latin typeface="Cambria Math" panose="02040503050406030204" pitchFamily="18" charset="0"/>
                              <a:ea typeface="Cambria Math" panose="02040503050406030204" pitchFamily="18" charset="0"/>
                            </a:rPr>
                            <m:t>≥20</m:t>
                          </m:r>
                        </m:sub>
                      </m:sSub>
                      <m:r>
                        <a:rPr lang="en-US" i="1">
                          <a:latin typeface="Cambria Math" panose="02040503050406030204" pitchFamily="18" charset="0"/>
                        </a:rPr>
                        <m:t>=</m:t>
                      </m:r>
                      <m:r>
                        <a:rPr lang="en-US" b="0" i="1" smtClean="0">
                          <a:latin typeface="Cambria Math" panose="02040503050406030204" pitchFamily="18" charset="0"/>
                        </a:rPr>
                        <m:t>503∗0.141+117∗0.162</m:t>
                      </m:r>
                    </m:oMath>
                  </m:oMathPara>
                </a14:m>
                <a:endParaRPr lang="en-US" b="0"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𝐸𝑎𝑡</m:t>
                          </m:r>
                        </m:e>
                        <m:sub>
                          <m:r>
                            <a:rPr lang="en-US" i="1">
                              <a:latin typeface="Cambria Math" panose="02040503050406030204" pitchFamily="18" charset="0"/>
                              <a:ea typeface="Cambria Math" panose="02040503050406030204" pitchFamily="18" charset="0"/>
                            </a:rPr>
                            <m:t>≥20</m:t>
                          </m:r>
                        </m:sub>
                      </m:sSub>
                      <m:r>
                        <a:rPr lang="en-US" i="1">
                          <a:latin typeface="Cambria Math" panose="02040503050406030204" pitchFamily="18" charset="0"/>
                        </a:rPr>
                        <m:t>=</m:t>
                      </m:r>
                      <m:r>
                        <a:rPr lang="en-US" b="0" i="1" smtClean="0">
                          <a:latin typeface="Cambria Math" panose="02040503050406030204" pitchFamily="18" charset="0"/>
                        </a:rPr>
                        <m:t>90</m:t>
                      </m:r>
                    </m:oMath>
                  </m:oMathPara>
                </a14:m>
                <a:endParaRPr lang="en-US" dirty="0"/>
              </a:p>
            </p:txBody>
          </p:sp>
        </mc:Choice>
        <mc:Fallback>
          <p:sp>
            <p:nvSpPr>
              <p:cNvPr id="11" name="Content Placeholder 5"/>
              <p:cNvSpPr txBox="1">
                <a:spLocks noRot="1" noChangeAspect="1" noMove="1" noResize="1" noEditPoints="1" noAdjustHandles="1" noChangeArrowheads="1" noChangeShapeType="1" noTextEdit="1"/>
              </p:cNvSpPr>
              <p:nvPr/>
            </p:nvSpPr>
            <p:spPr>
              <a:xfrm>
                <a:off x="6525209" y="1371601"/>
                <a:ext cx="4447786" cy="4495800"/>
              </a:xfrm>
              <a:prstGeom prst="rect">
                <a:avLst/>
              </a:prstGeom>
              <a:blipFill rotWithShape="0">
                <a:blip r:embed="rId3"/>
                <a:stretch>
                  <a:fillRect l="-1233" t="-1084"/>
                </a:stretch>
              </a:blipFill>
            </p:spPr>
            <p:txBody>
              <a:bodyPr/>
              <a:lstStyle/>
              <a:p>
                <a:r>
                  <a:rPr lang="en-US">
                    <a:noFill/>
                  </a:rPr>
                  <a:t> </a:t>
                </a:r>
              </a:p>
            </p:txBody>
          </p:sp>
        </mc:Fallback>
      </mc:AlternateContent>
      <p:cxnSp>
        <p:nvCxnSpPr>
          <p:cNvPr id="3" name="Straight Connector 2"/>
          <p:cNvCxnSpPr/>
          <p:nvPr/>
        </p:nvCxnSpPr>
        <p:spPr>
          <a:xfrm>
            <a:off x="7010400" y="1638300"/>
            <a:ext cx="1981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58250" y="1905000"/>
            <a:ext cx="164592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010400" y="2209800"/>
            <a:ext cx="356616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2203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Exercise: Word Problem</a:t>
            </a:r>
            <a:endParaRPr lang="en-US" dirty="0"/>
          </a:p>
        </p:txBody>
      </p:sp>
      <p:sp>
        <p:nvSpPr>
          <p:cNvPr id="6" name="Content Placeholder 5"/>
          <p:cNvSpPr>
            <a:spLocks noGrp="1"/>
          </p:cNvSpPr>
          <p:nvPr>
            <p:ph sz="half" idx="1"/>
          </p:nvPr>
        </p:nvSpPr>
        <p:spPr>
          <a:xfrm>
            <a:off x="1371600" y="1371601"/>
            <a:ext cx="4447786" cy="4495800"/>
          </a:xfrm>
        </p:spPr>
        <p:txBody>
          <a:bodyPr/>
          <a:lstStyle/>
          <a:p>
            <a:r>
              <a:rPr lang="en-US" dirty="0" smtClean="0"/>
              <a:t>The following data were obtained for children 6 months through 4 years from the Second NHANES survey, conducted February 1976-February 1980, among 27,801 persons in the United States.</a:t>
            </a:r>
          </a:p>
          <a:p>
            <a:pPr marL="0" indent="0">
              <a:buNone/>
            </a:pPr>
            <a:endParaRPr lang="en-US" dirty="0"/>
          </a:p>
        </p:txBody>
      </p:sp>
      <p:graphicFrame>
        <p:nvGraphicFramePr>
          <p:cNvPr id="10" name="Content Placeholder 9"/>
          <p:cNvGraphicFramePr>
            <a:graphicFrameLocks noGrp="1"/>
          </p:cNvGraphicFramePr>
          <p:nvPr>
            <p:ph sz="half" idx="2"/>
          </p:nvPr>
        </p:nvGraphicFramePr>
        <p:xfrm>
          <a:off x="1371600" y="3296920"/>
          <a:ext cx="4857750" cy="2565986"/>
        </p:xfrm>
        <a:graphic>
          <a:graphicData uri="http://schemas.openxmlformats.org/drawingml/2006/table">
            <a:tbl>
              <a:tblPr firstRow="1" bandRow="1">
                <a:tableStyleId>{5C22544A-7EE6-4342-B048-85BDC9FD1C3A}</a:tableStyleId>
              </a:tblPr>
              <a:tblGrid>
                <a:gridCol w="1619250"/>
                <a:gridCol w="1619250"/>
                <a:gridCol w="1619250"/>
              </a:tblGrid>
              <a:tr h="1332230">
                <a:tc>
                  <a:txBody>
                    <a:bodyPr/>
                    <a:lstStyle/>
                    <a:p>
                      <a:r>
                        <a:rPr lang="en-US" dirty="0" smtClean="0"/>
                        <a:t>Blood lead</a:t>
                      </a:r>
                      <a:r>
                        <a:rPr lang="en-US" baseline="0" dirty="0" smtClean="0"/>
                        <a:t> level (micrograms/deciliter)</a:t>
                      </a:r>
                      <a:endParaRPr lang="en-US" dirty="0"/>
                    </a:p>
                  </a:txBody>
                  <a:tcPr/>
                </a:tc>
                <a:tc>
                  <a:txBody>
                    <a:bodyPr/>
                    <a:lstStyle/>
                    <a:p>
                      <a:r>
                        <a:rPr lang="en-US" dirty="0" smtClean="0"/>
                        <a:t>No. examined</a:t>
                      </a:r>
                      <a:endParaRPr lang="en-US" dirty="0"/>
                    </a:p>
                  </a:txBody>
                  <a:tcPr/>
                </a:tc>
                <a:tc>
                  <a:txBody>
                    <a:bodyPr/>
                    <a:lstStyle/>
                    <a:p>
                      <a:r>
                        <a:rPr lang="en-US" dirty="0" smtClean="0"/>
                        <a:t>% with history of eating unusual substances</a:t>
                      </a:r>
                      <a:endParaRPr lang="en-US" dirty="0"/>
                    </a:p>
                  </a:txBody>
                  <a:tcPr/>
                </a:tc>
              </a:tr>
              <a:tr h="411252">
                <a:tc>
                  <a:txBody>
                    <a:bodyPr/>
                    <a:lstStyle/>
                    <a:p>
                      <a:r>
                        <a:rPr lang="en-US" dirty="0" smtClean="0"/>
                        <a:t>≥30</a:t>
                      </a:r>
                      <a:endParaRPr lang="en-US" dirty="0"/>
                    </a:p>
                  </a:txBody>
                  <a:tcPr/>
                </a:tc>
                <a:tc>
                  <a:txBody>
                    <a:bodyPr/>
                    <a:lstStyle/>
                    <a:p>
                      <a:r>
                        <a:rPr lang="en-US" dirty="0" smtClean="0"/>
                        <a:t>117</a:t>
                      </a:r>
                      <a:endParaRPr lang="en-US" dirty="0"/>
                    </a:p>
                  </a:txBody>
                  <a:tcPr/>
                </a:tc>
                <a:tc>
                  <a:txBody>
                    <a:bodyPr/>
                    <a:lstStyle/>
                    <a:p>
                      <a:r>
                        <a:rPr lang="en-US" dirty="0" smtClean="0"/>
                        <a:t>16.2</a:t>
                      </a:r>
                      <a:endParaRPr lang="en-US" dirty="0"/>
                    </a:p>
                  </a:txBody>
                  <a:tcPr/>
                </a:tc>
              </a:tr>
              <a:tr h="411252">
                <a:tc>
                  <a:txBody>
                    <a:bodyPr/>
                    <a:lstStyle/>
                    <a:p>
                      <a:r>
                        <a:rPr lang="en-US" dirty="0" smtClean="0"/>
                        <a:t>20-29</a:t>
                      </a:r>
                      <a:endParaRPr lang="en-US" dirty="0"/>
                    </a:p>
                  </a:txBody>
                  <a:tcPr/>
                </a:tc>
                <a:tc>
                  <a:txBody>
                    <a:bodyPr/>
                    <a:lstStyle/>
                    <a:p>
                      <a:r>
                        <a:rPr lang="en-US" dirty="0" smtClean="0"/>
                        <a:t>503</a:t>
                      </a:r>
                      <a:endParaRPr lang="en-US" dirty="0"/>
                    </a:p>
                  </a:txBody>
                  <a:tcPr/>
                </a:tc>
                <a:tc>
                  <a:txBody>
                    <a:bodyPr/>
                    <a:lstStyle/>
                    <a:p>
                      <a:r>
                        <a:rPr lang="en-US" dirty="0" smtClean="0"/>
                        <a:t>14.1</a:t>
                      </a:r>
                      <a:endParaRPr lang="en-US" dirty="0"/>
                    </a:p>
                  </a:txBody>
                  <a:tcPr/>
                </a:tc>
              </a:tr>
              <a:tr h="411252">
                <a:tc>
                  <a:txBody>
                    <a:bodyPr/>
                    <a:lstStyle/>
                    <a:p>
                      <a:r>
                        <a:rPr lang="en-US" dirty="0" smtClean="0"/>
                        <a:t>&lt;20</a:t>
                      </a:r>
                      <a:endParaRPr lang="en-US" dirty="0"/>
                    </a:p>
                  </a:txBody>
                  <a:tcPr/>
                </a:tc>
                <a:tc>
                  <a:txBody>
                    <a:bodyPr/>
                    <a:lstStyle/>
                    <a:p>
                      <a:r>
                        <a:rPr lang="en-US" dirty="0" smtClean="0"/>
                        <a:t>1,752</a:t>
                      </a:r>
                      <a:endParaRPr lang="en-US" dirty="0"/>
                    </a:p>
                  </a:txBody>
                  <a:tcPr/>
                </a:tc>
                <a:tc>
                  <a:txBody>
                    <a:bodyPr/>
                    <a:lstStyle/>
                    <a:p>
                      <a:r>
                        <a:rPr lang="en-US" dirty="0" smtClean="0"/>
                        <a:t>5.2</a:t>
                      </a:r>
                      <a:endParaRPr lang="en-US" dirty="0"/>
                    </a:p>
                  </a:txBody>
                  <a:tcPr/>
                </a:tc>
              </a:tr>
            </a:tbl>
          </a:graphicData>
        </a:graphic>
      </p:graphicFrame>
      <p:sp>
        <p:nvSpPr>
          <p:cNvPr id="9" name="TextBox 8"/>
          <p:cNvSpPr txBox="1"/>
          <p:nvPr/>
        </p:nvSpPr>
        <p:spPr>
          <a:xfrm>
            <a:off x="7315200" y="6400800"/>
            <a:ext cx="4876800" cy="307777"/>
          </a:xfrm>
          <a:prstGeom prst="rect">
            <a:avLst/>
          </a:prstGeom>
          <a:noFill/>
        </p:spPr>
        <p:txBody>
          <a:bodyPr wrap="square" rtlCol="0">
            <a:spAutoFit/>
          </a:bodyPr>
          <a:lstStyle/>
          <a:p>
            <a:r>
              <a:rPr lang="en-US" sz="1400" i="1" dirty="0" smtClean="0"/>
              <a:t>Adapted from </a:t>
            </a:r>
            <a:r>
              <a:rPr lang="en-US" sz="1400" dirty="0" smtClean="0"/>
              <a:t>Exercises in Epidemiology </a:t>
            </a:r>
            <a:r>
              <a:rPr lang="en-US" sz="1400" i="1" dirty="0" smtClean="0"/>
              <a:t>by Noel Weiss, 2012.</a:t>
            </a:r>
            <a:endParaRPr lang="en-US" i="1" dirty="0"/>
          </a:p>
        </p:txBody>
      </p:sp>
      <p:sp>
        <p:nvSpPr>
          <p:cNvPr id="11" name="Content Placeholder 5"/>
          <p:cNvSpPr txBox="1">
            <a:spLocks/>
          </p:cNvSpPr>
          <p:nvPr/>
        </p:nvSpPr>
        <p:spPr>
          <a:xfrm>
            <a:off x="6525209" y="1371601"/>
            <a:ext cx="4447786" cy="44958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smtClean="0"/>
              <a:t>What proportion of children examined had a history of eating unusual substances?</a:t>
            </a:r>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12877699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Solution: Word Problem</a:t>
            </a:r>
            <a:endParaRPr lang="en-US" dirty="0"/>
          </a:p>
        </p:txBody>
      </p:sp>
      <p:sp>
        <p:nvSpPr>
          <p:cNvPr id="6" name="Content Placeholder 5"/>
          <p:cNvSpPr>
            <a:spLocks noGrp="1"/>
          </p:cNvSpPr>
          <p:nvPr>
            <p:ph sz="half" idx="1"/>
          </p:nvPr>
        </p:nvSpPr>
        <p:spPr>
          <a:xfrm>
            <a:off x="1371600" y="1371601"/>
            <a:ext cx="4447786" cy="4495800"/>
          </a:xfrm>
        </p:spPr>
        <p:txBody>
          <a:bodyPr/>
          <a:lstStyle/>
          <a:p>
            <a:r>
              <a:rPr lang="en-US" dirty="0" smtClean="0"/>
              <a:t>The following data were obtained for children 6 months through 4 years from the Second NHANES survey, conducted February 1976-February 1980, among 27,801 persons in the United States.</a:t>
            </a:r>
          </a:p>
          <a:p>
            <a:pPr marL="0" indent="0">
              <a:buNone/>
            </a:pPr>
            <a:endParaRPr lang="en-US" dirty="0"/>
          </a:p>
        </p:txBody>
      </p:sp>
      <p:graphicFrame>
        <p:nvGraphicFramePr>
          <p:cNvPr id="10" name="Content Placeholder 9"/>
          <p:cNvGraphicFramePr>
            <a:graphicFrameLocks noGrp="1"/>
          </p:cNvGraphicFramePr>
          <p:nvPr>
            <p:ph sz="half" idx="2"/>
          </p:nvPr>
        </p:nvGraphicFramePr>
        <p:xfrm>
          <a:off x="1371600" y="3296920"/>
          <a:ext cx="4857750" cy="2565986"/>
        </p:xfrm>
        <a:graphic>
          <a:graphicData uri="http://schemas.openxmlformats.org/drawingml/2006/table">
            <a:tbl>
              <a:tblPr firstRow="1" bandRow="1">
                <a:tableStyleId>{5C22544A-7EE6-4342-B048-85BDC9FD1C3A}</a:tableStyleId>
              </a:tblPr>
              <a:tblGrid>
                <a:gridCol w="1619250"/>
                <a:gridCol w="1619250"/>
                <a:gridCol w="1619250"/>
              </a:tblGrid>
              <a:tr h="1332230">
                <a:tc>
                  <a:txBody>
                    <a:bodyPr/>
                    <a:lstStyle/>
                    <a:p>
                      <a:r>
                        <a:rPr lang="en-US" dirty="0" smtClean="0"/>
                        <a:t>Blood lead</a:t>
                      </a:r>
                      <a:r>
                        <a:rPr lang="en-US" baseline="0" dirty="0" smtClean="0"/>
                        <a:t> level (micrograms/deciliter)</a:t>
                      </a:r>
                      <a:endParaRPr lang="en-US" dirty="0"/>
                    </a:p>
                  </a:txBody>
                  <a:tcPr/>
                </a:tc>
                <a:tc>
                  <a:txBody>
                    <a:bodyPr/>
                    <a:lstStyle/>
                    <a:p>
                      <a:r>
                        <a:rPr lang="en-US" dirty="0" smtClean="0"/>
                        <a:t>No. examined</a:t>
                      </a:r>
                      <a:endParaRPr lang="en-US" dirty="0"/>
                    </a:p>
                  </a:txBody>
                  <a:tcPr/>
                </a:tc>
                <a:tc>
                  <a:txBody>
                    <a:bodyPr/>
                    <a:lstStyle/>
                    <a:p>
                      <a:r>
                        <a:rPr lang="en-US" dirty="0" smtClean="0"/>
                        <a:t>% with history of eating unusual substances</a:t>
                      </a:r>
                      <a:endParaRPr lang="en-US" dirty="0"/>
                    </a:p>
                  </a:txBody>
                  <a:tcPr/>
                </a:tc>
              </a:tr>
              <a:tr h="411252">
                <a:tc>
                  <a:txBody>
                    <a:bodyPr/>
                    <a:lstStyle/>
                    <a:p>
                      <a:r>
                        <a:rPr lang="en-US" dirty="0" smtClean="0"/>
                        <a:t>≥30</a:t>
                      </a:r>
                      <a:endParaRPr lang="en-US" dirty="0"/>
                    </a:p>
                  </a:txBody>
                  <a:tcPr/>
                </a:tc>
                <a:tc>
                  <a:txBody>
                    <a:bodyPr/>
                    <a:lstStyle/>
                    <a:p>
                      <a:r>
                        <a:rPr lang="en-US" dirty="0" smtClean="0"/>
                        <a:t>117</a:t>
                      </a:r>
                      <a:endParaRPr lang="en-US" dirty="0"/>
                    </a:p>
                  </a:txBody>
                  <a:tcPr/>
                </a:tc>
                <a:tc>
                  <a:txBody>
                    <a:bodyPr/>
                    <a:lstStyle/>
                    <a:p>
                      <a:r>
                        <a:rPr lang="en-US" dirty="0" smtClean="0"/>
                        <a:t>16.2</a:t>
                      </a:r>
                      <a:endParaRPr lang="en-US" dirty="0"/>
                    </a:p>
                  </a:txBody>
                  <a:tcPr/>
                </a:tc>
              </a:tr>
              <a:tr h="411252">
                <a:tc>
                  <a:txBody>
                    <a:bodyPr/>
                    <a:lstStyle/>
                    <a:p>
                      <a:r>
                        <a:rPr lang="en-US" dirty="0" smtClean="0"/>
                        <a:t>20-29</a:t>
                      </a:r>
                      <a:endParaRPr lang="en-US" dirty="0"/>
                    </a:p>
                  </a:txBody>
                  <a:tcPr/>
                </a:tc>
                <a:tc>
                  <a:txBody>
                    <a:bodyPr/>
                    <a:lstStyle/>
                    <a:p>
                      <a:r>
                        <a:rPr lang="en-US" dirty="0" smtClean="0"/>
                        <a:t>503</a:t>
                      </a:r>
                      <a:endParaRPr lang="en-US" dirty="0"/>
                    </a:p>
                  </a:txBody>
                  <a:tcPr/>
                </a:tc>
                <a:tc>
                  <a:txBody>
                    <a:bodyPr/>
                    <a:lstStyle/>
                    <a:p>
                      <a:r>
                        <a:rPr lang="en-US" dirty="0" smtClean="0"/>
                        <a:t>14.1</a:t>
                      </a:r>
                      <a:endParaRPr lang="en-US" dirty="0"/>
                    </a:p>
                  </a:txBody>
                  <a:tcPr/>
                </a:tc>
              </a:tr>
              <a:tr h="411252">
                <a:tc>
                  <a:txBody>
                    <a:bodyPr/>
                    <a:lstStyle/>
                    <a:p>
                      <a:r>
                        <a:rPr lang="en-US" dirty="0" smtClean="0"/>
                        <a:t>&lt;20</a:t>
                      </a:r>
                      <a:endParaRPr lang="en-US" dirty="0"/>
                    </a:p>
                  </a:txBody>
                  <a:tcPr/>
                </a:tc>
                <a:tc>
                  <a:txBody>
                    <a:bodyPr/>
                    <a:lstStyle/>
                    <a:p>
                      <a:r>
                        <a:rPr lang="en-US" dirty="0" smtClean="0"/>
                        <a:t>1,752</a:t>
                      </a:r>
                      <a:endParaRPr lang="en-US" dirty="0"/>
                    </a:p>
                  </a:txBody>
                  <a:tcPr/>
                </a:tc>
                <a:tc>
                  <a:txBody>
                    <a:bodyPr/>
                    <a:lstStyle/>
                    <a:p>
                      <a:r>
                        <a:rPr lang="en-US" dirty="0" smtClean="0"/>
                        <a:t>5.2</a:t>
                      </a:r>
                      <a:endParaRPr lang="en-US" dirty="0"/>
                    </a:p>
                  </a:txBody>
                  <a:tcPr/>
                </a:tc>
              </a:tr>
            </a:tbl>
          </a:graphicData>
        </a:graphic>
      </p:graphicFrame>
      <p:sp>
        <p:nvSpPr>
          <p:cNvPr id="9" name="TextBox 8"/>
          <p:cNvSpPr txBox="1"/>
          <p:nvPr/>
        </p:nvSpPr>
        <p:spPr>
          <a:xfrm>
            <a:off x="7315200" y="6400800"/>
            <a:ext cx="4876800" cy="307777"/>
          </a:xfrm>
          <a:prstGeom prst="rect">
            <a:avLst/>
          </a:prstGeom>
          <a:noFill/>
        </p:spPr>
        <p:txBody>
          <a:bodyPr wrap="square" rtlCol="0">
            <a:spAutoFit/>
          </a:bodyPr>
          <a:lstStyle/>
          <a:p>
            <a:r>
              <a:rPr lang="en-US" sz="1400" i="1" dirty="0" smtClean="0"/>
              <a:t>Adapted from </a:t>
            </a:r>
            <a:r>
              <a:rPr lang="en-US" sz="1400" dirty="0" smtClean="0"/>
              <a:t>Exercises in Epidemiology </a:t>
            </a:r>
            <a:r>
              <a:rPr lang="en-US" sz="1400" i="1" dirty="0" smtClean="0"/>
              <a:t>by Noel Weiss, 2012.</a:t>
            </a:r>
            <a:endParaRPr lang="en-US" i="1" dirty="0"/>
          </a:p>
        </p:txBody>
      </p:sp>
      <mc:AlternateContent xmlns:mc="http://schemas.openxmlformats.org/markup-compatibility/2006">
        <mc:Choice xmlns:a14="http://schemas.microsoft.com/office/drawing/2010/main" Requires="a14">
          <p:sp>
            <p:nvSpPr>
              <p:cNvPr id="11" name="Content Placeholder 5"/>
              <p:cNvSpPr txBox="1">
                <a:spLocks/>
              </p:cNvSpPr>
              <p:nvPr/>
            </p:nvSpPr>
            <p:spPr>
              <a:xfrm>
                <a:off x="6525209" y="1371601"/>
                <a:ext cx="4447786" cy="44958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smtClean="0"/>
                  <a:t>What proportion of children examined had a history of eating unusual substances?</a:t>
                </a:r>
              </a:p>
              <a:p>
                <a:pPr marL="0" indent="0">
                  <a:lnSpc>
                    <a:spcPct val="15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𝐸𝑎𝑡</m:t>
                          </m:r>
                        </m:e>
                        <m:sub>
                          <m:r>
                            <a:rPr lang="en-US" i="1">
                              <a:latin typeface="Cambria Math" panose="02040503050406030204" pitchFamily="18" charset="0"/>
                            </a:rPr>
                            <m:t>𝑡𝑜𝑡</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𝐸𝑎𝑡</m:t>
                              </m:r>
                            </m:e>
                            <m:sub>
                              <m:r>
                                <a:rPr lang="en-US" i="1">
                                  <a:latin typeface="Cambria Math" panose="02040503050406030204" pitchFamily="18" charset="0"/>
                                </a:rPr>
                                <m:t>𝑡𝑜𝑡</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r>
                                <a:rPr lang="en-US" i="1">
                                  <a:latin typeface="Cambria Math" panose="02040503050406030204" pitchFamily="18" charset="0"/>
                                </a:rPr>
                                <m:t>𝑥</m:t>
                              </m:r>
                            </m:e>
                            <m:sub>
                              <m:r>
                                <a:rPr lang="en-US" i="1">
                                  <a:latin typeface="Cambria Math" panose="02040503050406030204" pitchFamily="18" charset="0"/>
                                </a:rPr>
                                <m:t>𝑡𝑜𝑡</m:t>
                              </m:r>
                            </m:sub>
                          </m:sSub>
                        </m:den>
                      </m:f>
                    </m:oMath>
                  </m:oMathPara>
                </a14:m>
                <a:endParaRPr lang="en-US" dirty="0"/>
              </a:p>
              <a:p>
                <a:pPr marL="0" indent="0">
                  <a:buFont typeface="Franklin Gothic Book" panose="020B0503020102020204" pitchFamily="34" charset="0"/>
                  <a:buNone/>
                </a:pPr>
                <a:endParaRPr lang="en-US" dirty="0"/>
              </a:p>
            </p:txBody>
          </p:sp>
        </mc:Choice>
        <mc:Fallback>
          <p:sp>
            <p:nvSpPr>
              <p:cNvPr id="11" name="Content Placeholder 5"/>
              <p:cNvSpPr txBox="1">
                <a:spLocks noRot="1" noChangeAspect="1" noMove="1" noResize="1" noEditPoints="1" noAdjustHandles="1" noChangeArrowheads="1" noChangeShapeType="1" noTextEdit="1"/>
              </p:cNvSpPr>
              <p:nvPr/>
            </p:nvSpPr>
            <p:spPr>
              <a:xfrm>
                <a:off x="6525209" y="1371601"/>
                <a:ext cx="4447786" cy="4495800"/>
              </a:xfrm>
              <a:prstGeom prst="rect">
                <a:avLst/>
              </a:prstGeom>
              <a:blipFill rotWithShape="0">
                <a:blip r:embed="rId3"/>
                <a:stretch>
                  <a:fillRect l="-1233" t="-1084"/>
                </a:stretch>
              </a:blipFill>
            </p:spPr>
            <p:txBody>
              <a:bodyPr/>
              <a:lstStyle/>
              <a:p>
                <a:r>
                  <a:rPr lang="en-US">
                    <a:noFill/>
                  </a:rPr>
                  <a:t> </a:t>
                </a:r>
              </a:p>
            </p:txBody>
          </p:sp>
        </mc:Fallback>
      </mc:AlternateContent>
      <p:cxnSp>
        <p:nvCxnSpPr>
          <p:cNvPr id="7" name="Straight Connector 6"/>
          <p:cNvCxnSpPr/>
          <p:nvPr/>
        </p:nvCxnSpPr>
        <p:spPr>
          <a:xfrm>
            <a:off x="7620000" y="1638300"/>
            <a:ext cx="2286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02433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Solution: Word Problem</a:t>
            </a:r>
            <a:endParaRPr lang="en-US" dirty="0"/>
          </a:p>
        </p:txBody>
      </p:sp>
      <mc:AlternateContent xmlns:mc="http://schemas.openxmlformats.org/markup-compatibility/2006">
        <mc:Choice xmlns:a14="http://schemas.microsoft.com/office/drawing/2010/main" Requires="a14">
          <p:sp>
            <p:nvSpPr>
              <p:cNvPr id="6" name="Content Placeholder 5"/>
              <p:cNvSpPr>
                <a:spLocks noGrp="1"/>
              </p:cNvSpPr>
              <p:nvPr>
                <p:ph sz="half" idx="1"/>
              </p:nvPr>
            </p:nvSpPr>
            <p:spPr>
              <a:xfrm>
                <a:off x="1371600" y="1371601"/>
                <a:ext cx="4447786" cy="1880185"/>
              </a:xfrm>
            </p:spPr>
            <p:txBody>
              <a:bodyPr>
                <a:normAutofit lnSpcReduction="10000"/>
              </a:bodyPr>
              <a:lstStyle/>
              <a:p>
                <a:r>
                  <a:rPr lang="en-US" dirty="0" smtClean="0"/>
                  <a:t>What proportion of children examined had a history of eating unusual substances?</a:t>
                </a:r>
              </a:p>
              <a:p>
                <a:pPr marL="0" indent="0">
                  <a:lnSpc>
                    <a:spcPct val="15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𝐸𝑎𝑡</m:t>
                          </m:r>
                        </m:e>
                        <m:sub>
                          <m:r>
                            <a:rPr lang="en-US" b="0" i="1" smtClean="0">
                              <a:latin typeface="Cambria Math" panose="02040503050406030204" pitchFamily="18" charset="0"/>
                            </a:rPr>
                            <m:t>𝑡𝑜𝑡</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𝐸𝑎𝑡</m:t>
                              </m:r>
                            </m:e>
                            <m:sub>
                              <m:r>
                                <a:rPr lang="en-US" i="1">
                                  <a:latin typeface="Cambria Math" panose="02040503050406030204" pitchFamily="18" charset="0"/>
                                </a:rPr>
                                <m:t>𝑡𝑜𝑡</m:t>
                              </m:r>
                            </m:sub>
                          </m:sSub>
                        </m:num>
                        <m:den>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𝐸</m:t>
                              </m:r>
                              <m:r>
                                <a:rPr lang="en-US" b="0" i="1" smtClean="0">
                                  <a:latin typeface="Cambria Math" panose="02040503050406030204" pitchFamily="18" charset="0"/>
                                </a:rPr>
                                <m:t>𝑥</m:t>
                              </m:r>
                            </m:e>
                            <m:sub>
                              <m:r>
                                <a:rPr lang="en-US" i="1">
                                  <a:latin typeface="Cambria Math" panose="02040503050406030204" pitchFamily="18" charset="0"/>
                                </a:rPr>
                                <m:t>𝑡𝑜𝑡</m:t>
                              </m:r>
                            </m:sub>
                          </m:sSub>
                        </m:den>
                      </m:f>
                    </m:oMath>
                  </m:oMathPara>
                </a14:m>
                <a:endParaRPr lang="en-US" dirty="0"/>
              </a:p>
            </p:txBody>
          </p:sp>
        </mc:Choice>
        <mc:Fallback>
          <p:sp>
            <p:nvSpPr>
              <p:cNvPr id="6" name="Content Placeholder 5"/>
              <p:cNvSpPr>
                <a:spLocks noGrp="1" noRot="1" noChangeAspect="1" noMove="1" noResize="1" noEditPoints="1" noAdjustHandles="1" noChangeArrowheads="1" noChangeShapeType="1" noTextEdit="1"/>
              </p:cNvSpPr>
              <p:nvPr>
                <p:ph sz="half" idx="1"/>
              </p:nvPr>
            </p:nvSpPr>
            <p:spPr>
              <a:xfrm>
                <a:off x="1371600" y="1371601"/>
                <a:ext cx="4447786" cy="1880185"/>
              </a:xfrm>
              <a:blipFill rotWithShape="0">
                <a:blip r:embed="rId3"/>
                <a:stretch>
                  <a:fillRect l="-1233" t="-4221"/>
                </a:stretch>
              </a:blipFill>
            </p:spPr>
            <p:txBody>
              <a:bodyPr/>
              <a:lstStyle/>
              <a:p>
                <a:r>
                  <a:rPr lang="en-US">
                    <a:noFill/>
                  </a:rPr>
                  <a:t> </a:t>
                </a:r>
              </a:p>
            </p:txBody>
          </p:sp>
        </mc:Fallback>
      </mc:AlternateContent>
      <p:graphicFrame>
        <p:nvGraphicFramePr>
          <p:cNvPr id="10" name="Content Placeholder 9"/>
          <p:cNvGraphicFramePr>
            <a:graphicFrameLocks noGrp="1"/>
          </p:cNvGraphicFramePr>
          <p:nvPr>
            <p:ph sz="half" idx="2"/>
            <p:extLst>
              <p:ext uri="{D42A27DB-BD31-4B8C-83A1-F6EECF244321}">
                <p14:modId xmlns:p14="http://schemas.microsoft.com/office/powerpoint/2010/main" val="3706490147"/>
              </p:ext>
            </p:extLst>
          </p:nvPr>
        </p:nvGraphicFramePr>
        <p:xfrm>
          <a:off x="7067550" y="685800"/>
          <a:ext cx="4857750" cy="2565986"/>
        </p:xfrm>
        <a:graphic>
          <a:graphicData uri="http://schemas.openxmlformats.org/drawingml/2006/table">
            <a:tbl>
              <a:tblPr firstRow="1" bandRow="1">
                <a:tableStyleId>{5C22544A-7EE6-4342-B048-85BDC9FD1C3A}</a:tableStyleId>
              </a:tblPr>
              <a:tblGrid>
                <a:gridCol w="1619250"/>
                <a:gridCol w="1619250"/>
                <a:gridCol w="1619250"/>
              </a:tblGrid>
              <a:tr h="1332230">
                <a:tc>
                  <a:txBody>
                    <a:bodyPr/>
                    <a:lstStyle/>
                    <a:p>
                      <a:r>
                        <a:rPr lang="en-US" dirty="0" smtClean="0"/>
                        <a:t>Blood lead</a:t>
                      </a:r>
                      <a:r>
                        <a:rPr lang="en-US" baseline="0" dirty="0" smtClean="0"/>
                        <a:t> level (micrograms/deciliter)</a:t>
                      </a:r>
                      <a:endParaRPr lang="en-US" dirty="0"/>
                    </a:p>
                  </a:txBody>
                  <a:tcPr/>
                </a:tc>
                <a:tc>
                  <a:txBody>
                    <a:bodyPr/>
                    <a:lstStyle/>
                    <a:p>
                      <a:r>
                        <a:rPr lang="en-US" dirty="0" smtClean="0"/>
                        <a:t>No. examined</a:t>
                      </a:r>
                      <a:endParaRPr lang="en-US" dirty="0"/>
                    </a:p>
                  </a:txBody>
                  <a:tcPr/>
                </a:tc>
                <a:tc>
                  <a:txBody>
                    <a:bodyPr/>
                    <a:lstStyle/>
                    <a:p>
                      <a:r>
                        <a:rPr lang="en-US" dirty="0" smtClean="0"/>
                        <a:t>% with history of eating unusual substances</a:t>
                      </a:r>
                      <a:endParaRPr lang="en-US" dirty="0"/>
                    </a:p>
                  </a:txBody>
                  <a:tcPr/>
                </a:tc>
              </a:tr>
              <a:tr h="411252">
                <a:tc>
                  <a:txBody>
                    <a:bodyPr/>
                    <a:lstStyle/>
                    <a:p>
                      <a:r>
                        <a:rPr lang="en-US" dirty="0" smtClean="0"/>
                        <a:t>≥30</a:t>
                      </a:r>
                      <a:endParaRPr lang="en-US" dirty="0"/>
                    </a:p>
                  </a:txBody>
                  <a:tcPr/>
                </a:tc>
                <a:tc>
                  <a:txBody>
                    <a:bodyPr/>
                    <a:lstStyle/>
                    <a:p>
                      <a:r>
                        <a:rPr lang="en-US" dirty="0" smtClean="0"/>
                        <a:t>117</a:t>
                      </a:r>
                      <a:endParaRPr lang="en-US" dirty="0"/>
                    </a:p>
                  </a:txBody>
                  <a:tcPr/>
                </a:tc>
                <a:tc>
                  <a:txBody>
                    <a:bodyPr/>
                    <a:lstStyle/>
                    <a:p>
                      <a:r>
                        <a:rPr lang="en-US" dirty="0" smtClean="0"/>
                        <a:t>16.2</a:t>
                      </a:r>
                      <a:endParaRPr lang="en-US" dirty="0"/>
                    </a:p>
                  </a:txBody>
                  <a:tcPr/>
                </a:tc>
              </a:tr>
              <a:tr h="411252">
                <a:tc>
                  <a:txBody>
                    <a:bodyPr/>
                    <a:lstStyle/>
                    <a:p>
                      <a:r>
                        <a:rPr lang="en-US" dirty="0" smtClean="0"/>
                        <a:t>20-29</a:t>
                      </a:r>
                      <a:endParaRPr lang="en-US" dirty="0"/>
                    </a:p>
                  </a:txBody>
                  <a:tcPr/>
                </a:tc>
                <a:tc>
                  <a:txBody>
                    <a:bodyPr/>
                    <a:lstStyle/>
                    <a:p>
                      <a:r>
                        <a:rPr lang="en-US" dirty="0" smtClean="0"/>
                        <a:t>503</a:t>
                      </a:r>
                      <a:endParaRPr lang="en-US" dirty="0"/>
                    </a:p>
                  </a:txBody>
                  <a:tcPr/>
                </a:tc>
                <a:tc>
                  <a:txBody>
                    <a:bodyPr/>
                    <a:lstStyle/>
                    <a:p>
                      <a:r>
                        <a:rPr lang="en-US" dirty="0" smtClean="0"/>
                        <a:t>14.1</a:t>
                      </a:r>
                      <a:endParaRPr lang="en-US" dirty="0"/>
                    </a:p>
                  </a:txBody>
                  <a:tcPr/>
                </a:tc>
              </a:tr>
              <a:tr h="411252">
                <a:tc>
                  <a:txBody>
                    <a:bodyPr/>
                    <a:lstStyle/>
                    <a:p>
                      <a:r>
                        <a:rPr lang="en-US" dirty="0" smtClean="0"/>
                        <a:t>&lt;20</a:t>
                      </a:r>
                      <a:endParaRPr lang="en-US" dirty="0"/>
                    </a:p>
                  </a:txBody>
                  <a:tcPr/>
                </a:tc>
                <a:tc>
                  <a:txBody>
                    <a:bodyPr/>
                    <a:lstStyle/>
                    <a:p>
                      <a:r>
                        <a:rPr lang="en-US" dirty="0" smtClean="0"/>
                        <a:t>1,752</a:t>
                      </a:r>
                      <a:endParaRPr lang="en-US" dirty="0"/>
                    </a:p>
                  </a:txBody>
                  <a:tcPr/>
                </a:tc>
                <a:tc>
                  <a:txBody>
                    <a:bodyPr/>
                    <a:lstStyle/>
                    <a:p>
                      <a:r>
                        <a:rPr lang="en-US" dirty="0" smtClean="0"/>
                        <a:t>5.2</a:t>
                      </a:r>
                      <a:endParaRPr lang="en-US" dirty="0"/>
                    </a:p>
                  </a:txBody>
                  <a:tcPr/>
                </a:tc>
              </a:tr>
            </a:tbl>
          </a:graphicData>
        </a:graphic>
      </p:graphicFrame>
      <p:sp>
        <p:nvSpPr>
          <p:cNvPr id="9" name="TextBox 8"/>
          <p:cNvSpPr txBox="1"/>
          <p:nvPr/>
        </p:nvSpPr>
        <p:spPr>
          <a:xfrm>
            <a:off x="7315200" y="6400800"/>
            <a:ext cx="4876800" cy="307777"/>
          </a:xfrm>
          <a:prstGeom prst="rect">
            <a:avLst/>
          </a:prstGeom>
          <a:noFill/>
        </p:spPr>
        <p:txBody>
          <a:bodyPr wrap="square" rtlCol="0">
            <a:spAutoFit/>
          </a:bodyPr>
          <a:lstStyle/>
          <a:p>
            <a:r>
              <a:rPr lang="en-US" sz="1400" i="1" dirty="0" smtClean="0"/>
              <a:t>Adapted from </a:t>
            </a:r>
            <a:r>
              <a:rPr lang="en-US" sz="1400" dirty="0" smtClean="0"/>
              <a:t>Exercises in Epidemiology </a:t>
            </a:r>
            <a:r>
              <a:rPr lang="en-US" sz="1400" i="1" dirty="0" smtClean="0"/>
              <a:t>by Noel Weiss, 2012.</a:t>
            </a:r>
            <a:endParaRPr lang="en-US" i="1" dirty="0"/>
          </a:p>
        </p:txBody>
      </p:sp>
      <mc:AlternateContent xmlns:mc="http://schemas.openxmlformats.org/markup-compatibility/2006">
        <mc:Choice xmlns:a14="http://schemas.microsoft.com/office/drawing/2010/main" Requires="a14">
          <p:sp>
            <p:nvSpPr>
              <p:cNvPr id="8" name="Content Placeholder 5"/>
              <p:cNvSpPr txBox="1">
                <a:spLocks/>
              </p:cNvSpPr>
              <p:nvPr/>
            </p:nvSpPr>
            <p:spPr>
              <a:xfrm>
                <a:off x="1371600" y="3251786"/>
                <a:ext cx="10553700" cy="3149014"/>
              </a:xfrm>
              <a:prstGeom prst="rect">
                <a:avLst/>
              </a:prstGeom>
            </p:spPr>
            <p:txBody>
              <a:bodyPr vert="horz" lIns="91440" tIns="45720" rIns="91440" bIns="45720" numCol="1"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nSpc>
                    <a:spcPct val="150000"/>
                  </a:lnSpc>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r>
                            <a:rPr lang="en-US" i="1">
                              <a:latin typeface="Cambria Math" panose="02040503050406030204" pitchFamily="18" charset="0"/>
                            </a:rPr>
                            <m:t>𝑥</m:t>
                          </m:r>
                        </m:e>
                        <m:sub>
                          <m:r>
                            <a:rPr lang="en-US" i="1">
                              <a:latin typeface="Cambria Math" panose="02040503050406030204" pitchFamily="18" charset="0"/>
                            </a:rPr>
                            <m:t>𝑡𝑜𝑡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𝐸𝑥</m:t>
                          </m:r>
                        </m:e>
                        <m:sub>
                          <m:r>
                            <a:rPr lang="en-US" i="1">
                              <a:latin typeface="Cambria Math" panose="02040503050406030204" pitchFamily="18" charset="0"/>
                            </a:rPr>
                            <m:t>≥30</m:t>
                          </m:r>
                        </m:sub>
                      </m:sSub>
                      <m:r>
                        <a:rPr lang="en-US" i="1">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𝐸𝑥</m:t>
                          </m:r>
                        </m:e>
                        <m:sub>
                          <m:r>
                            <a:rPr lang="en-US" i="1">
                              <a:latin typeface="Cambria Math" panose="02040503050406030204" pitchFamily="18" charset="0"/>
                            </a:rPr>
                            <m:t>20−29</m:t>
                          </m:r>
                        </m:sub>
                      </m:sSub>
                      <m:r>
                        <a:rPr lang="en-US" i="1">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𝐸𝑥</m:t>
                          </m:r>
                        </m:e>
                        <m:sub>
                          <m:r>
                            <a:rPr lang="en-US" i="1">
                              <a:latin typeface="Cambria Math" panose="02040503050406030204" pitchFamily="18" charset="0"/>
                            </a:rPr>
                            <m:t>&lt;20</m:t>
                          </m:r>
                        </m:sub>
                      </m:sSub>
                      <m:r>
                        <a:rPr lang="en-US" i="1">
                          <a:latin typeface="Cambria Math" panose="02040503050406030204" pitchFamily="18" charset="0"/>
                        </a:rPr>
                        <m:t>=117+503+1752=2372</m:t>
                      </m:r>
                    </m:oMath>
                  </m:oMathPara>
                </a14:m>
                <a:endParaRPr lang="en-US" i="1" dirty="0" smtClean="0">
                  <a:latin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𝐸𝑎𝑡</m:t>
                          </m:r>
                        </m:e>
                        <m:sub>
                          <m:r>
                            <a:rPr lang="en-US" i="1">
                              <a:latin typeface="Cambria Math" panose="02040503050406030204" pitchFamily="18" charset="0"/>
                            </a:rPr>
                            <m:t>𝑡𝑜𝑡</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r>
                                <a:rPr lang="en-US" b="0" i="1" smtClean="0">
                                  <a:latin typeface="Cambria Math" panose="02040503050406030204" pitchFamily="18" charset="0"/>
                                </a:rPr>
                                <m:t>𝑥</m:t>
                              </m:r>
                            </m:e>
                            <m:sub>
                              <m:r>
                                <a:rPr lang="en-US" i="1">
                                  <a:latin typeface="Cambria Math" panose="02040503050406030204" pitchFamily="18" charset="0"/>
                                </a:rPr>
                                <m:t>≥30</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r>
                                <a:rPr lang="en-US" i="1">
                                  <a:latin typeface="Cambria Math" panose="02040503050406030204" pitchFamily="18" charset="0"/>
                                </a:rPr>
                                <m:t>𝑥</m:t>
                              </m:r>
                            </m:e>
                            <m:sub>
                              <m:r>
                                <a:rPr lang="en-US" i="1">
                                  <a:latin typeface="Cambria Math" panose="02040503050406030204" pitchFamily="18" charset="0"/>
                                </a:rPr>
                                <m:t>𝑡𝑜𝑡</m:t>
                              </m:r>
                            </m:sub>
                          </m:sSub>
                        </m:den>
                      </m:f>
                      <m:d>
                        <m:dPr>
                          <m:ctrlPr>
                            <a:rPr lang="en-US" b="0" i="1" smtClean="0">
                              <a:latin typeface="Cambria Math" panose="02040503050406030204" pitchFamily="18" charset="0"/>
                            </a:rPr>
                          </m:ctrlPr>
                        </m:dPr>
                        <m:e>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r>
                                <a:rPr lang="en-US" i="1">
                                  <a:latin typeface="Cambria Math" panose="02040503050406030204" pitchFamily="18" charset="0"/>
                                </a:rPr>
                                <m:t>𝑎𝑡</m:t>
                              </m:r>
                            </m:e>
                            <m:sub>
                              <m:r>
                                <a:rPr lang="en-US" i="1">
                                  <a:latin typeface="Cambria Math" panose="02040503050406030204" pitchFamily="18" charset="0"/>
                                </a:rPr>
                                <m:t>≥30</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r>
                                <a:rPr lang="en-US" b="0" i="1" smtClean="0">
                                  <a:latin typeface="Cambria Math" panose="02040503050406030204" pitchFamily="18" charset="0"/>
                                </a:rPr>
                                <m:t>𝑥</m:t>
                              </m:r>
                            </m:e>
                            <m:sub>
                              <m:r>
                                <a:rPr lang="en-US" i="1">
                                  <a:latin typeface="Cambria Math" panose="02040503050406030204" pitchFamily="18" charset="0"/>
                                </a:rPr>
                                <m:t>20−29</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𝐸𝑥</m:t>
                              </m:r>
                            </m:e>
                            <m:sub>
                              <m:r>
                                <a:rPr lang="en-US" i="1">
                                  <a:latin typeface="Cambria Math" panose="02040503050406030204" pitchFamily="18" charset="0"/>
                                </a:rPr>
                                <m:t>𝑡𝑜𝑡</m:t>
                              </m:r>
                            </m:sub>
                          </m:sSub>
                        </m:den>
                      </m:f>
                      <m:d>
                        <m:dPr>
                          <m:ctrlPr>
                            <a:rPr lang="en-US" b="0" i="0" smtClean="0">
                              <a:latin typeface="Cambria Math" panose="02040503050406030204" pitchFamily="18" charset="0"/>
                            </a:rPr>
                          </m:ctrlPr>
                        </m:dPr>
                        <m:e>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r>
                                <a:rPr lang="en-US" b="0" i="1" smtClean="0">
                                  <a:latin typeface="Cambria Math" panose="02040503050406030204" pitchFamily="18" charset="0"/>
                                </a:rPr>
                                <m:t>𝑎𝑡</m:t>
                              </m:r>
                            </m:e>
                            <m:sub>
                              <m:r>
                                <a:rPr lang="en-US" i="1">
                                  <a:latin typeface="Cambria Math" panose="02040503050406030204" pitchFamily="18" charset="0"/>
                                </a:rPr>
                                <m:t>20−29</m:t>
                              </m:r>
                            </m:sub>
                          </m:sSub>
                        </m:e>
                      </m:d>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r>
                                <a:rPr lang="en-US" b="0" i="1" smtClean="0">
                                  <a:latin typeface="Cambria Math" panose="02040503050406030204" pitchFamily="18" charset="0"/>
                                </a:rPr>
                                <m:t>𝑥</m:t>
                              </m:r>
                            </m:e>
                            <m:sub>
                              <m:r>
                                <a:rPr lang="en-US" i="1">
                                  <a:latin typeface="Cambria Math" panose="02040503050406030204" pitchFamily="18" charset="0"/>
                                </a:rPr>
                                <m:t>&lt;20</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𝐸𝑥</m:t>
                              </m:r>
                            </m:e>
                            <m:sub>
                              <m:r>
                                <a:rPr lang="en-US" i="1">
                                  <a:latin typeface="Cambria Math" panose="02040503050406030204" pitchFamily="18" charset="0"/>
                                </a:rPr>
                                <m:t>𝑡𝑜𝑡</m:t>
                              </m:r>
                            </m:sub>
                          </m:sSub>
                        </m:den>
                      </m:f>
                      <m:d>
                        <m:dPr>
                          <m:ctrlPr>
                            <a:rPr lang="en-US" b="0" i="1" smtClean="0">
                              <a:latin typeface="Cambria Math" panose="02040503050406030204" pitchFamily="18" charset="0"/>
                            </a:rPr>
                          </m:ctrlPr>
                        </m:dPr>
                        <m:e>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𝐸𝑎𝑡</m:t>
                              </m:r>
                            </m:e>
                            <m:sub>
                              <m:r>
                                <a:rPr lang="en-US" i="1">
                                  <a:latin typeface="Cambria Math" panose="02040503050406030204" pitchFamily="18" charset="0"/>
                                </a:rPr>
                                <m:t>&lt;20</m:t>
                              </m:r>
                            </m:sub>
                          </m:sSub>
                        </m:e>
                      </m:d>
                    </m:oMath>
                  </m:oMathPara>
                </a14:m>
                <a:endParaRPr lang="en-US" b="0"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𝐸𝑎𝑡</m:t>
                          </m:r>
                        </m:e>
                        <m:sub>
                          <m:r>
                            <a:rPr lang="en-US" i="1">
                              <a:latin typeface="Cambria Math" panose="02040503050406030204" pitchFamily="18" charset="0"/>
                            </a:rPr>
                            <m:t>𝑡𝑜𝑡</m:t>
                          </m:r>
                        </m:sub>
                      </m:sSub>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117</m:t>
                          </m:r>
                        </m:num>
                        <m:den>
                          <m:r>
                            <a:rPr lang="en-US" b="0" i="1" smtClean="0">
                              <a:latin typeface="Cambria Math" panose="02040503050406030204" pitchFamily="18" charset="0"/>
                            </a:rPr>
                            <m:t>2372</m:t>
                          </m:r>
                        </m:den>
                      </m:f>
                      <m:d>
                        <m:dPr>
                          <m:ctrlPr>
                            <a:rPr lang="en-US" i="1">
                              <a:latin typeface="Cambria Math" panose="02040503050406030204" pitchFamily="18" charset="0"/>
                            </a:rPr>
                          </m:ctrlPr>
                        </m:dPr>
                        <m:e>
                          <m:r>
                            <a:rPr lang="en-US" b="0" i="1" smtClean="0">
                              <a:latin typeface="Cambria Math" panose="02040503050406030204" pitchFamily="18" charset="0"/>
                            </a:rPr>
                            <m:t>0.162</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503</m:t>
                          </m:r>
                        </m:num>
                        <m:den>
                          <m:r>
                            <a:rPr lang="en-US" b="0" i="1" smtClean="0">
                              <a:latin typeface="Cambria Math" panose="02040503050406030204" pitchFamily="18" charset="0"/>
                            </a:rPr>
                            <m:t>2372</m:t>
                          </m:r>
                        </m:den>
                      </m:f>
                      <m:d>
                        <m:dPr>
                          <m:ctrlPr>
                            <a:rPr lang="en-US" i="1">
                              <a:latin typeface="Cambria Math" panose="02040503050406030204" pitchFamily="18" charset="0"/>
                            </a:rPr>
                          </m:ctrlPr>
                        </m:dPr>
                        <m:e>
                          <m:r>
                            <a:rPr lang="en-US" b="0" i="1" smtClean="0">
                              <a:latin typeface="Cambria Math" panose="02040503050406030204" pitchFamily="18" charset="0"/>
                            </a:rPr>
                            <m:t>0.141</m:t>
                          </m:r>
                        </m:e>
                      </m:d>
                      <m:r>
                        <a:rPr lang="en-US">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1752</m:t>
                          </m:r>
                        </m:num>
                        <m:den>
                          <m:r>
                            <a:rPr lang="en-US" b="0" i="1" smtClean="0">
                              <a:latin typeface="Cambria Math" panose="02040503050406030204" pitchFamily="18" charset="0"/>
                            </a:rPr>
                            <m:t>2372</m:t>
                          </m:r>
                        </m:den>
                      </m:f>
                      <m:d>
                        <m:dPr>
                          <m:ctrlPr>
                            <a:rPr lang="en-US" i="1">
                              <a:latin typeface="Cambria Math" panose="02040503050406030204" pitchFamily="18" charset="0"/>
                            </a:rPr>
                          </m:ctrlPr>
                        </m:dPr>
                        <m:e>
                          <m:r>
                            <a:rPr lang="en-US" b="0" i="1" smtClean="0">
                              <a:latin typeface="Cambria Math" panose="02040503050406030204" pitchFamily="18" charset="0"/>
                            </a:rPr>
                            <m:t>0.052</m:t>
                          </m:r>
                        </m:e>
                      </m:d>
                      <m:r>
                        <a:rPr lang="en-US" b="0" i="1" smtClean="0">
                          <a:latin typeface="Cambria Math" panose="02040503050406030204" pitchFamily="18" charset="0"/>
                        </a:rPr>
                        <m:t>=0.076=7.6%</m:t>
                      </m:r>
                    </m:oMath>
                  </m:oMathPara>
                </a14:m>
                <a:endParaRPr lang="en-US" dirty="0"/>
              </a:p>
            </p:txBody>
          </p:sp>
        </mc:Choice>
        <mc:Fallback>
          <p:sp>
            <p:nvSpPr>
              <p:cNvPr id="8" name="Content Placeholder 5"/>
              <p:cNvSpPr txBox="1">
                <a:spLocks noRot="1" noChangeAspect="1" noMove="1" noResize="1" noEditPoints="1" noAdjustHandles="1" noChangeArrowheads="1" noChangeShapeType="1" noTextEdit="1"/>
              </p:cNvSpPr>
              <p:nvPr/>
            </p:nvSpPr>
            <p:spPr>
              <a:xfrm>
                <a:off x="1371600" y="3251786"/>
                <a:ext cx="10553700" cy="3149014"/>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6887739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Exercise: Word Problem</a:t>
            </a:r>
            <a:endParaRPr lang="en-US" dirty="0"/>
          </a:p>
        </p:txBody>
      </p:sp>
      <p:sp>
        <p:nvSpPr>
          <p:cNvPr id="6" name="Content Placeholder 5"/>
          <p:cNvSpPr>
            <a:spLocks noGrp="1"/>
          </p:cNvSpPr>
          <p:nvPr>
            <p:ph sz="half" idx="1"/>
          </p:nvPr>
        </p:nvSpPr>
        <p:spPr>
          <a:xfrm>
            <a:off x="1371600" y="1371601"/>
            <a:ext cx="4447786" cy="4495800"/>
          </a:xfrm>
        </p:spPr>
        <p:txBody>
          <a:bodyPr/>
          <a:lstStyle/>
          <a:p>
            <a:r>
              <a:rPr lang="en-US" dirty="0" smtClean="0"/>
              <a:t>The following data were obtained for children 6 months through 4 years from the Second NHANES survey, conducted February 1976-February 1980, among 27,801 persons in the United States.</a:t>
            </a:r>
          </a:p>
          <a:p>
            <a:pPr marL="0" indent="0">
              <a:buNone/>
            </a:pPr>
            <a:endParaRPr lang="en-US" dirty="0"/>
          </a:p>
        </p:txBody>
      </p:sp>
      <p:graphicFrame>
        <p:nvGraphicFramePr>
          <p:cNvPr id="10" name="Content Placeholder 9"/>
          <p:cNvGraphicFramePr>
            <a:graphicFrameLocks noGrp="1"/>
          </p:cNvGraphicFramePr>
          <p:nvPr>
            <p:ph sz="half" idx="2"/>
          </p:nvPr>
        </p:nvGraphicFramePr>
        <p:xfrm>
          <a:off x="1371600" y="3296920"/>
          <a:ext cx="4857750" cy="2565986"/>
        </p:xfrm>
        <a:graphic>
          <a:graphicData uri="http://schemas.openxmlformats.org/drawingml/2006/table">
            <a:tbl>
              <a:tblPr firstRow="1" bandRow="1">
                <a:tableStyleId>{5C22544A-7EE6-4342-B048-85BDC9FD1C3A}</a:tableStyleId>
              </a:tblPr>
              <a:tblGrid>
                <a:gridCol w="1619250"/>
                <a:gridCol w="1619250"/>
                <a:gridCol w="1619250"/>
              </a:tblGrid>
              <a:tr h="1332230">
                <a:tc>
                  <a:txBody>
                    <a:bodyPr/>
                    <a:lstStyle/>
                    <a:p>
                      <a:r>
                        <a:rPr lang="en-US" dirty="0" smtClean="0"/>
                        <a:t>Blood lead</a:t>
                      </a:r>
                      <a:r>
                        <a:rPr lang="en-US" baseline="0" dirty="0" smtClean="0"/>
                        <a:t> level (micrograms/deciliter)</a:t>
                      </a:r>
                      <a:endParaRPr lang="en-US" dirty="0"/>
                    </a:p>
                  </a:txBody>
                  <a:tcPr/>
                </a:tc>
                <a:tc>
                  <a:txBody>
                    <a:bodyPr/>
                    <a:lstStyle/>
                    <a:p>
                      <a:r>
                        <a:rPr lang="en-US" dirty="0" smtClean="0"/>
                        <a:t>No. examined</a:t>
                      </a:r>
                      <a:endParaRPr lang="en-US" dirty="0"/>
                    </a:p>
                  </a:txBody>
                  <a:tcPr/>
                </a:tc>
                <a:tc>
                  <a:txBody>
                    <a:bodyPr/>
                    <a:lstStyle/>
                    <a:p>
                      <a:r>
                        <a:rPr lang="en-US" dirty="0" smtClean="0"/>
                        <a:t>% with history of eating unusual substances</a:t>
                      </a:r>
                      <a:endParaRPr lang="en-US" dirty="0"/>
                    </a:p>
                  </a:txBody>
                  <a:tcPr/>
                </a:tc>
              </a:tr>
              <a:tr h="411252">
                <a:tc>
                  <a:txBody>
                    <a:bodyPr/>
                    <a:lstStyle/>
                    <a:p>
                      <a:r>
                        <a:rPr lang="en-US" dirty="0" smtClean="0"/>
                        <a:t>≥30</a:t>
                      </a:r>
                      <a:endParaRPr lang="en-US" dirty="0"/>
                    </a:p>
                  </a:txBody>
                  <a:tcPr/>
                </a:tc>
                <a:tc>
                  <a:txBody>
                    <a:bodyPr/>
                    <a:lstStyle/>
                    <a:p>
                      <a:r>
                        <a:rPr lang="en-US" dirty="0" smtClean="0"/>
                        <a:t>117</a:t>
                      </a:r>
                      <a:endParaRPr lang="en-US" dirty="0"/>
                    </a:p>
                  </a:txBody>
                  <a:tcPr/>
                </a:tc>
                <a:tc>
                  <a:txBody>
                    <a:bodyPr/>
                    <a:lstStyle/>
                    <a:p>
                      <a:r>
                        <a:rPr lang="en-US" dirty="0" smtClean="0"/>
                        <a:t>16.2</a:t>
                      </a:r>
                      <a:endParaRPr lang="en-US" dirty="0"/>
                    </a:p>
                  </a:txBody>
                  <a:tcPr/>
                </a:tc>
              </a:tr>
              <a:tr h="411252">
                <a:tc>
                  <a:txBody>
                    <a:bodyPr/>
                    <a:lstStyle/>
                    <a:p>
                      <a:r>
                        <a:rPr lang="en-US" dirty="0" smtClean="0"/>
                        <a:t>20-29</a:t>
                      </a:r>
                      <a:endParaRPr lang="en-US" dirty="0"/>
                    </a:p>
                  </a:txBody>
                  <a:tcPr/>
                </a:tc>
                <a:tc>
                  <a:txBody>
                    <a:bodyPr/>
                    <a:lstStyle/>
                    <a:p>
                      <a:r>
                        <a:rPr lang="en-US" dirty="0" smtClean="0"/>
                        <a:t>503</a:t>
                      </a:r>
                      <a:endParaRPr lang="en-US" dirty="0"/>
                    </a:p>
                  </a:txBody>
                  <a:tcPr/>
                </a:tc>
                <a:tc>
                  <a:txBody>
                    <a:bodyPr/>
                    <a:lstStyle/>
                    <a:p>
                      <a:r>
                        <a:rPr lang="en-US" dirty="0" smtClean="0"/>
                        <a:t>14.1</a:t>
                      </a:r>
                      <a:endParaRPr lang="en-US" dirty="0"/>
                    </a:p>
                  </a:txBody>
                  <a:tcPr/>
                </a:tc>
              </a:tr>
              <a:tr h="411252">
                <a:tc>
                  <a:txBody>
                    <a:bodyPr/>
                    <a:lstStyle/>
                    <a:p>
                      <a:r>
                        <a:rPr lang="en-US" dirty="0" smtClean="0"/>
                        <a:t>&lt;20</a:t>
                      </a:r>
                      <a:endParaRPr lang="en-US" dirty="0"/>
                    </a:p>
                  </a:txBody>
                  <a:tcPr/>
                </a:tc>
                <a:tc>
                  <a:txBody>
                    <a:bodyPr/>
                    <a:lstStyle/>
                    <a:p>
                      <a:r>
                        <a:rPr lang="en-US" dirty="0" smtClean="0"/>
                        <a:t>1,752</a:t>
                      </a:r>
                      <a:endParaRPr lang="en-US" dirty="0"/>
                    </a:p>
                  </a:txBody>
                  <a:tcPr/>
                </a:tc>
                <a:tc>
                  <a:txBody>
                    <a:bodyPr/>
                    <a:lstStyle/>
                    <a:p>
                      <a:r>
                        <a:rPr lang="en-US" dirty="0" smtClean="0"/>
                        <a:t>5.2</a:t>
                      </a:r>
                      <a:endParaRPr lang="en-US" dirty="0"/>
                    </a:p>
                  </a:txBody>
                  <a:tcPr/>
                </a:tc>
              </a:tr>
            </a:tbl>
          </a:graphicData>
        </a:graphic>
      </p:graphicFrame>
      <p:sp>
        <p:nvSpPr>
          <p:cNvPr id="9" name="TextBox 8"/>
          <p:cNvSpPr txBox="1"/>
          <p:nvPr/>
        </p:nvSpPr>
        <p:spPr>
          <a:xfrm>
            <a:off x="7315200" y="6400800"/>
            <a:ext cx="4876800" cy="307777"/>
          </a:xfrm>
          <a:prstGeom prst="rect">
            <a:avLst/>
          </a:prstGeom>
          <a:noFill/>
        </p:spPr>
        <p:txBody>
          <a:bodyPr wrap="square" rtlCol="0">
            <a:spAutoFit/>
          </a:bodyPr>
          <a:lstStyle/>
          <a:p>
            <a:r>
              <a:rPr lang="en-US" sz="1400" i="1" dirty="0" smtClean="0"/>
              <a:t>Adapted from </a:t>
            </a:r>
            <a:r>
              <a:rPr lang="en-US" sz="1400" dirty="0" smtClean="0"/>
              <a:t>Exercises in Epidemiology </a:t>
            </a:r>
            <a:r>
              <a:rPr lang="en-US" sz="1400" i="1" dirty="0" smtClean="0"/>
              <a:t>by Noel Weiss, 2012.</a:t>
            </a:r>
            <a:endParaRPr lang="en-US" i="1" dirty="0"/>
          </a:p>
        </p:txBody>
      </p:sp>
      <p:sp>
        <p:nvSpPr>
          <p:cNvPr id="11" name="Content Placeholder 5"/>
          <p:cNvSpPr txBox="1">
            <a:spLocks/>
          </p:cNvSpPr>
          <p:nvPr/>
        </p:nvSpPr>
        <p:spPr>
          <a:xfrm>
            <a:off x="6525209" y="1371601"/>
            <a:ext cx="4447786" cy="44958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smtClean="0"/>
              <a:t>What proportion of children with a history of eating unusual substances had a blood lead level ≥30 micrograms/deciliter?</a:t>
            </a:r>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27404702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Solution: Word Problem</a:t>
            </a:r>
            <a:endParaRPr lang="en-US" dirty="0"/>
          </a:p>
        </p:txBody>
      </p:sp>
      <p:sp>
        <p:nvSpPr>
          <p:cNvPr id="6" name="Content Placeholder 5"/>
          <p:cNvSpPr>
            <a:spLocks noGrp="1"/>
          </p:cNvSpPr>
          <p:nvPr>
            <p:ph sz="half" idx="1"/>
          </p:nvPr>
        </p:nvSpPr>
        <p:spPr>
          <a:xfrm>
            <a:off x="1371600" y="1371601"/>
            <a:ext cx="4447786" cy="4495800"/>
          </a:xfrm>
        </p:spPr>
        <p:txBody>
          <a:bodyPr/>
          <a:lstStyle/>
          <a:p>
            <a:r>
              <a:rPr lang="en-US" dirty="0" smtClean="0"/>
              <a:t>The following data were obtained for children 6 months through 4 years from the Second NHANES survey, conducted February 1976-February 1980, among 27,801 persons in the United States.</a:t>
            </a:r>
          </a:p>
          <a:p>
            <a:pPr marL="0" indent="0">
              <a:buNone/>
            </a:pPr>
            <a:endParaRPr lang="en-US" dirty="0"/>
          </a:p>
        </p:txBody>
      </p:sp>
      <p:graphicFrame>
        <p:nvGraphicFramePr>
          <p:cNvPr id="10" name="Content Placeholder 9"/>
          <p:cNvGraphicFramePr>
            <a:graphicFrameLocks noGrp="1"/>
          </p:cNvGraphicFramePr>
          <p:nvPr>
            <p:ph sz="half" idx="2"/>
          </p:nvPr>
        </p:nvGraphicFramePr>
        <p:xfrm>
          <a:off x="1371600" y="3296920"/>
          <a:ext cx="4857750" cy="2565986"/>
        </p:xfrm>
        <a:graphic>
          <a:graphicData uri="http://schemas.openxmlformats.org/drawingml/2006/table">
            <a:tbl>
              <a:tblPr firstRow="1" bandRow="1">
                <a:tableStyleId>{5C22544A-7EE6-4342-B048-85BDC9FD1C3A}</a:tableStyleId>
              </a:tblPr>
              <a:tblGrid>
                <a:gridCol w="1619250"/>
                <a:gridCol w="1619250"/>
                <a:gridCol w="1619250"/>
              </a:tblGrid>
              <a:tr h="1332230">
                <a:tc>
                  <a:txBody>
                    <a:bodyPr/>
                    <a:lstStyle/>
                    <a:p>
                      <a:r>
                        <a:rPr lang="en-US" dirty="0" smtClean="0"/>
                        <a:t>Blood lead</a:t>
                      </a:r>
                      <a:r>
                        <a:rPr lang="en-US" baseline="0" dirty="0" smtClean="0"/>
                        <a:t> level (micrograms/deciliter)</a:t>
                      </a:r>
                      <a:endParaRPr lang="en-US" dirty="0"/>
                    </a:p>
                  </a:txBody>
                  <a:tcPr/>
                </a:tc>
                <a:tc>
                  <a:txBody>
                    <a:bodyPr/>
                    <a:lstStyle/>
                    <a:p>
                      <a:r>
                        <a:rPr lang="en-US" dirty="0" smtClean="0"/>
                        <a:t>No. examined</a:t>
                      </a:r>
                      <a:endParaRPr lang="en-US" dirty="0"/>
                    </a:p>
                  </a:txBody>
                  <a:tcPr/>
                </a:tc>
                <a:tc>
                  <a:txBody>
                    <a:bodyPr/>
                    <a:lstStyle/>
                    <a:p>
                      <a:r>
                        <a:rPr lang="en-US" dirty="0" smtClean="0"/>
                        <a:t>% with history of eating unusual substances</a:t>
                      </a:r>
                      <a:endParaRPr lang="en-US" dirty="0"/>
                    </a:p>
                  </a:txBody>
                  <a:tcPr/>
                </a:tc>
              </a:tr>
              <a:tr h="411252">
                <a:tc>
                  <a:txBody>
                    <a:bodyPr/>
                    <a:lstStyle/>
                    <a:p>
                      <a:r>
                        <a:rPr lang="en-US" dirty="0" smtClean="0"/>
                        <a:t>≥30</a:t>
                      </a:r>
                      <a:endParaRPr lang="en-US" dirty="0"/>
                    </a:p>
                  </a:txBody>
                  <a:tcPr/>
                </a:tc>
                <a:tc>
                  <a:txBody>
                    <a:bodyPr/>
                    <a:lstStyle/>
                    <a:p>
                      <a:r>
                        <a:rPr lang="en-US" dirty="0" smtClean="0"/>
                        <a:t>117</a:t>
                      </a:r>
                      <a:endParaRPr lang="en-US" dirty="0"/>
                    </a:p>
                  </a:txBody>
                  <a:tcPr/>
                </a:tc>
                <a:tc>
                  <a:txBody>
                    <a:bodyPr/>
                    <a:lstStyle/>
                    <a:p>
                      <a:r>
                        <a:rPr lang="en-US" dirty="0" smtClean="0"/>
                        <a:t>16.2</a:t>
                      </a:r>
                      <a:endParaRPr lang="en-US" dirty="0"/>
                    </a:p>
                  </a:txBody>
                  <a:tcPr/>
                </a:tc>
              </a:tr>
              <a:tr h="411252">
                <a:tc>
                  <a:txBody>
                    <a:bodyPr/>
                    <a:lstStyle/>
                    <a:p>
                      <a:r>
                        <a:rPr lang="en-US" dirty="0" smtClean="0"/>
                        <a:t>20-29</a:t>
                      </a:r>
                      <a:endParaRPr lang="en-US" dirty="0"/>
                    </a:p>
                  </a:txBody>
                  <a:tcPr/>
                </a:tc>
                <a:tc>
                  <a:txBody>
                    <a:bodyPr/>
                    <a:lstStyle/>
                    <a:p>
                      <a:r>
                        <a:rPr lang="en-US" dirty="0" smtClean="0"/>
                        <a:t>503</a:t>
                      </a:r>
                      <a:endParaRPr lang="en-US" dirty="0"/>
                    </a:p>
                  </a:txBody>
                  <a:tcPr/>
                </a:tc>
                <a:tc>
                  <a:txBody>
                    <a:bodyPr/>
                    <a:lstStyle/>
                    <a:p>
                      <a:r>
                        <a:rPr lang="en-US" dirty="0" smtClean="0"/>
                        <a:t>14.1</a:t>
                      </a:r>
                      <a:endParaRPr lang="en-US" dirty="0"/>
                    </a:p>
                  </a:txBody>
                  <a:tcPr/>
                </a:tc>
              </a:tr>
              <a:tr h="411252">
                <a:tc>
                  <a:txBody>
                    <a:bodyPr/>
                    <a:lstStyle/>
                    <a:p>
                      <a:r>
                        <a:rPr lang="en-US" dirty="0" smtClean="0"/>
                        <a:t>&lt;20</a:t>
                      </a:r>
                      <a:endParaRPr lang="en-US" dirty="0"/>
                    </a:p>
                  </a:txBody>
                  <a:tcPr/>
                </a:tc>
                <a:tc>
                  <a:txBody>
                    <a:bodyPr/>
                    <a:lstStyle/>
                    <a:p>
                      <a:r>
                        <a:rPr lang="en-US" dirty="0" smtClean="0"/>
                        <a:t>1,752</a:t>
                      </a:r>
                      <a:endParaRPr lang="en-US" dirty="0"/>
                    </a:p>
                  </a:txBody>
                  <a:tcPr/>
                </a:tc>
                <a:tc>
                  <a:txBody>
                    <a:bodyPr/>
                    <a:lstStyle/>
                    <a:p>
                      <a:r>
                        <a:rPr lang="en-US" dirty="0" smtClean="0"/>
                        <a:t>5.2</a:t>
                      </a:r>
                      <a:endParaRPr lang="en-US" dirty="0"/>
                    </a:p>
                  </a:txBody>
                  <a:tcPr/>
                </a:tc>
              </a:tr>
            </a:tbl>
          </a:graphicData>
        </a:graphic>
      </p:graphicFrame>
      <p:sp>
        <p:nvSpPr>
          <p:cNvPr id="9" name="TextBox 8"/>
          <p:cNvSpPr txBox="1"/>
          <p:nvPr/>
        </p:nvSpPr>
        <p:spPr>
          <a:xfrm>
            <a:off x="7315200" y="6400800"/>
            <a:ext cx="4876800" cy="307777"/>
          </a:xfrm>
          <a:prstGeom prst="rect">
            <a:avLst/>
          </a:prstGeom>
          <a:noFill/>
        </p:spPr>
        <p:txBody>
          <a:bodyPr wrap="square" rtlCol="0">
            <a:spAutoFit/>
          </a:bodyPr>
          <a:lstStyle/>
          <a:p>
            <a:r>
              <a:rPr lang="en-US" sz="1400" i="1" dirty="0" smtClean="0"/>
              <a:t>Adapted from </a:t>
            </a:r>
            <a:r>
              <a:rPr lang="en-US" sz="1400" dirty="0" smtClean="0"/>
              <a:t>Exercises in Epidemiology </a:t>
            </a:r>
            <a:r>
              <a:rPr lang="en-US" sz="1400" i="1" dirty="0" smtClean="0"/>
              <a:t>by Noel Weiss, 2012.</a:t>
            </a:r>
            <a:endParaRPr lang="en-US" i="1" dirty="0"/>
          </a:p>
        </p:txBody>
      </p:sp>
      <mc:AlternateContent xmlns:mc="http://schemas.openxmlformats.org/markup-compatibility/2006">
        <mc:Choice xmlns:a14="http://schemas.microsoft.com/office/drawing/2010/main" Requires="a14">
          <p:sp>
            <p:nvSpPr>
              <p:cNvPr id="11" name="Content Placeholder 5"/>
              <p:cNvSpPr txBox="1">
                <a:spLocks/>
              </p:cNvSpPr>
              <p:nvPr/>
            </p:nvSpPr>
            <p:spPr>
              <a:xfrm>
                <a:off x="6525209" y="1371601"/>
                <a:ext cx="4447592" cy="44958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smtClean="0"/>
                  <a:t>What proportion of children with a history of eating unusual substances had a blood lead level ≥30 micrograms/deciliter?</a:t>
                </a:r>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𝐸𝑎𝑡</m:t>
                          </m:r>
                        </m:e>
                        <m:sub>
                          <m:r>
                            <a:rPr lang="en-US" i="1">
                              <a:latin typeface="Cambria Math" panose="02040503050406030204" pitchFamily="18" charset="0"/>
                              <a:ea typeface="Cambria Math" panose="02040503050406030204" pitchFamily="18" charset="0"/>
                            </a:rPr>
                            <m:t>≥30</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𝐸𝑎𝑡</m:t>
                              </m:r>
                            </m:e>
                            <m: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30</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r>
                                <a:rPr lang="en-US" b="0" i="1" smtClean="0">
                                  <a:latin typeface="Cambria Math" panose="02040503050406030204" pitchFamily="18" charset="0"/>
                                </a:rPr>
                                <m:t>𝑎𝑡</m:t>
                              </m:r>
                            </m:e>
                            <m:sub>
                              <m:r>
                                <a:rPr lang="en-US" i="1">
                                  <a:latin typeface="Cambria Math" panose="02040503050406030204" pitchFamily="18" charset="0"/>
                                </a:rPr>
                                <m:t>𝑡𝑜𝑡</m:t>
                              </m:r>
                            </m:sub>
                          </m:sSub>
                        </m:den>
                      </m:f>
                    </m:oMath>
                  </m:oMathPara>
                </a14:m>
                <a:endParaRPr lang="en-US" dirty="0" smtClean="0"/>
              </a:p>
              <a:p>
                <a:pPr marL="0" indent="0">
                  <a:lnSpc>
                    <a:spcPct val="150000"/>
                  </a:lnSpc>
                  <a:buNone/>
                </a:pPr>
                <a:endParaRPr lang="en-US" dirty="0" smtClean="0"/>
              </a:p>
              <a:p>
                <a:pPr marL="0" indent="0">
                  <a:buFont typeface="Franklin Gothic Book" panose="020B0503020102020204" pitchFamily="34" charset="0"/>
                  <a:buNone/>
                </a:pPr>
                <a:endParaRPr lang="en-US" dirty="0"/>
              </a:p>
            </p:txBody>
          </p:sp>
        </mc:Choice>
        <mc:Fallback>
          <p:sp>
            <p:nvSpPr>
              <p:cNvPr id="11" name="Content Placeholder 5"/>
              <p:cNvSpPr txBox="1">
                <a:spLocks noRot="1" noChangeAspect="1" noMove="1" noResize="1" noEditPoints="1" noAdjustHandles="1" noChangeArrowheads="1" noChangeShapeType="1" noTextEdit="1"/>
              </p:cNvSpPr>
              <p:nvPr/>
            </p:nvSpPr>
            <p:spPr>
              <a:xfrm>
                <a:off x="6525209" y="1371601"/>
                <a:ext cx="4447592" cy="4495800"/>
              </a:xfrm>
              <a:prstGeom prst="rect">
                <a:avLst/>
              </a:prstGeom>
              <a:blipFill rotWithShape="0">
                <a:blip r:embed="rId2"/>
                <a:stretch>
                  <a:fillRect l="-1233" t="-1084"/>
                </a:stretch>
              </a:blipFill>
            </p:spPr>
            <p:txBody>
              <a:bodyPr/>
              <a:lstStyle/>
              <a:p>
                <a:r>
                  <a:rPr lang="en-US">
                    <a:noFill/>
                  </a:rPr>
                  <a:t> </a:t>
                </a:r>
              </a:p>
            </p:txBody>
          </p:sp>
        </mc:Fallback>
      </mc:AlternateContent>
      <p:cxnSp>
        <p:nvCxnSpPr>
          <p:cNvPr id="7" name="Straight Connector 6"/>
          <p:cNvCxnSpPr/>
          <p:nvPr/>
        </p:nvCxnSpPr>
        <p:spPr>
          <a:xfrm>
            <a:off x="7620000" y="1638300"/>
            <a:ext cx="301752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991350" y="2495550"/>
            <a:ext cx="2743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991350" y="1924050"/>
            <a:ext cx="265176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91350" y="2209800"/>
            <a:ext cx="128016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9394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Solution: Word Problem</a:t>
            </a:r>
            <a:endParaRPr lang="en-US" dirty="0"/>
          </a:p>
        </p:txBody>
      </p:sp>
      <mc:AlternateContent xmlns:mc="http://schemas.openxmlformats.org/markup-compatibility/2006">
        <mc:Choice xmlns:a14="http://schemas.microsoft.com/office/drawing/2010/main" Requires="a14">
          <p:sp>
            <p:nvSpPr>
              <p:cNvPr id="6" name="Content Placeholder 5"/>
              <p:cNvSpPr>
                <a:spLocks noGrp="1"/>
              </p:cNvSpPr>
              <p:nvPr>
                <p:ph sz="half" idx="1"/>
              </p:nvPr>
            </p:nvSpPr>
            <p:spPr>
              <a:xfrm>
                <a:off x="1371600" y="1371601"/>
                <a:ext cx="4447786" cy="2324099"/>
              </a:xfrm>
            </p:spPr>
            <p:txBody>
              <a:bodyPr>
                <a:normAutofit/>
              </a:bodyPr>
              <a:lstStyle/>
              <a:p>
                <a:r>
                  <a:rPr lang="en-US" dirty="0"/>
                  <a:t>What proportion of children with a history of eating unusual substances had a blood lead level ≥30 micrograms/deciliter?</a:t>
                </a:r>
              </a:p>
              <a:p>
                <a:pPr marL="0" indent="0">
                  <a:lnSpc>
                    <a:spcPct val="15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𝐸𝑎𝑡</m:t>
                          </m:r>
                        </m:e>
                        <m:sub>
                          <m:r>
                            <a:rPr lang="en-US" i="1">
                              <a:latin typeface="Cambria Math" panose="02040503050406030204" pitchFamily="18" charset="0"/>
                              <a:ea typeface="Cambria Math" panose="02040503050406030204" pitchFamily="18" charset="0"/>
                            </a:rPr>
                            <m:t>≥30</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𝐸𝑎𝑡</m:t>
                              </m:r>
                            </m:e>
                            <m:sub>
                              <m:r>
                                <a:rPr lang="en-US" i="1">
                                  <a:latin typeface="Cambria Math" panose="02040503050406030204" pitchFamily="18" charset="0"/>
                                  <a:ea typeface="Cambria Math" panose="02040503050406030204" pitchFamily="18" charset="0"/>
                                </a:rPr>
                                <m:t>≥30</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r>
                                <a:rPr lang="en-US" i="1">
                                  <a:latin typeface="Cambria Math" panose="02040503050406030204" pitchFamily="18" charset="0"/>
                                </a:rPr>
                                <m:t>𝑎𝑡</m:t>
                              </m:r>
                            </m:e>
                            <m:sub>
                              <m:r>
                                <a:rPr lang="en-US" i="1">
                                  <a:latin typeface="Cambria Math" panose="02040503050406030204" pitchFamily="18" charset="0"/>
                                </a:rPr>
                                <m:t>𝑡𝑜𝑡</m:t>
                              </m:r>
                            </m:sub>
                          </m:sSub>
                        </m:den>
                      </m:f>
                    </m:oMath>
                  </m:oMathPara>
                </a14:m>
                <a:endParaRPr lang="en-US" dirty="0"/>
              </a:p>
            </p:txBody>
          </p:sp>
        </mc:Choice>
        <mc:Fallback>
          <p:sp>
            <p:nvSpPr>
              <p:cNvPr id="6" name="Content Placeholder 5"/>
              <p:cNvSpPr>
                <a:spLocks noGrp="1" noRot="1" noChangeAspect="1" noMove="1" noResize="1" noEditPoints="1" noAdjustHandles="1" noChangeArrowheads="1" noChangeShapeType="1" noTextEdit="1"/>
              </p:cNvSpPr>
              <p:nvPr>
                <p:ph sz="half" idx="1"/>
              </p:nvPr>
            </p:nvSpPr>
            <p:spPr>
              <a:xfrm>
                <a:off x="1371600" y="1371601"/>
                <a:ext cx="4447786" cy="2324099"/>
              </a:xfrm>
              <a:blipFill rotWithShape="0">
                <a:blip r:embed="rId3"/>
                <a:stretch>
                  <a:fillRect l="-1233" t="-2100"/>
                </a:stretch>
              </a:blipFill>
            </p:spPr>
            <p:txBody>
              <a:bodyPr/>
              <a:lstStyle/>
              <a:p>
                <a:r>
                  <a:rPr lang="en-US">
                    <a:noFill/>
                  </a:rPr>
                  <a:t> </a:t>
                </a:r>
              </a:p>
            </p:txBody>
          </p:sp>
        </mc:Fallback>
      </mc:AlternateContent>
      <p:graphicFrame>
        <p:nvGraphicFramePr>
          <p:cNvPr id="10" name="Content Placeholder 9"/>
          <p:cNvGraphicFramePr>
            <a:graphicFrameLocks noGrp="1"/>
          </p:cNvGraphicFramePr>
          <p:nvPr>
            <p:ph sz="half" idx="2"/>
          </p:nvPr>
        </p:nvGraphicFramePr>
        <p:xfrm>
          <a:off x="7067550" y="685800"/>
          <a:ext cx="4857750" cy="2565986"/>
        </p:xfrm>
        <a:graphic>
          <a:graphicData uri="http://schemas.openxmlformats.org/drawingml/2006/table">
            <a:tbl>
              <a:tblPr firstRow="1" bandRow="1">
                <a:tableStyleId>{5C22544A-7EE6-4342-B048-85BDC9FD1C3A}</a:tableStyleId>
              </a:tblPr>
              <a:tblGrid>
                <a:gridCol w="1619250"/>
                <a:gridCol w="1619250"/>
                <a:gridCol w="1619250"/>
              </a:tblGrid>
              <a:tr h="1332230">
                <a:tc>
                  <a:txBody>
                    <a:bodyPr/>
                    <a:lstStyle/>
                    <a:p>
                      <a:r>
                        <a:rPr lang="en-US" dirty="0" smtClean="0"/>
                        <a:t>Blood lead</a:t>
                      </a:r>
                      <a:r>
                        <a:rPr lang="en-US" baseline="0" dirty="0" smtClean="0"/>
                        <a:t> level (micrograms/deciliter)</a:t>
                      </a:r>
                      <a:endParaRPr lang="en-US" dirty="0"/>
                    </a:p>
                  </a:txBody>
                  <a:tcPr/>
                </a:tc>
                <a:tc>
                  <a:txBody>
                    <a:bodyPr/>
                    <a:lstStyle/>
                    <a:p>
                      <a:r>
                        <a:rPr lang="en-US" dirty="0" smtClean="0"/>
                        <a:t>No. examined</a:t>
                      </a:r>
                      <a:endParaRPr lang="en-US" dirty="0"/>
                    </a:p>
                  </a:txBody>
                  <a:tcPr/>
                </a:tc>
                <a:tc>
                  <a:txBody>
                    <a:bodyPr/>
                    <a:lstStyle/>
                    <a:p>
                      <a:r>
                        <a:rPr lang="en-US" dirty="0" smtClean="0"/>
                        <a:t>% with history of eating unusual substances</a:t>
                      </a:r>
                      <a:endParaRPr lang="en-US" dirty="0"/>
                    </a:p>
                  </a:txBody>
                  <a:tcPr/>
                </a:tc>
              </a:tr>
              <a:tr h="411252">
                <a:tc>
                  <a:txBody>
                    <a:bodyPr/>
                    <a:lstStyle/>
                    <a:p>
                      <a:r>
                        <a:rPr lang="en-US" dirty="0" smtClean="0"/>
                        <a:t>≥30</a:t>
                      </a:r>
                      <a:endParaRPr lang="en-US" dirty="0"/>
                    </a:p>
                  </a:txBody>
                  <a:tcPr/>
                </a:tc>
                <a:tc>
                  <a:txBody>
                    <a:bodyPr/>
                    <a:lstStyle/>
                    <a:p>
                      <a:r>
                        <a:rPr lang="en-US" dirty="0" smtClean="0"/>
                        <a:t>117</a:t>
                      </a:r>
                      <a:endParaRPr lang="en-US" dirty="0"/>
                    </a:p>
                  </a:txBody>
                  <a:tcPr/>
                </a:tc>
                <a:tc>
                  <a:txBody>
                    <a:bodyPr/>
                    <a:lstStyle/>
                    <a:p>
                      <a:r>
                        <a:rPr lang="en-US" dirty="0" smtClean="0"/>
                        <a:t>16.2</a:t>
                      </a:r>
                      <a:endParaRPr lang="en-US" dirty="0"/>
                    </a:p>
                  </a:txBody>
                  <a:tcPr/>
                </a:tc>
              </a:tr>
              <a:tr h="411252">
                <a:tc>
                  <a:txBody>
                    <a:bodyPr/>
                    <a:lstStyle/>
                    <a:p>
                      <a:r>
                        <a:rPr lang="en-US" dirty="0" smtClean="0"/>
                        <a:t>20-29</a:t>
                      </a:r>
                      <a:endParaRPr lang="en-US" dirty="0"/>
                    </a:p>
                  </a:txBody>
                  <a:tcPr/>
                </a:tc>
                <a:tc>
                  <a:txBody>
                    <a:bodyPr/>
                    <a:lstStyle/>
                    <a:p>
                      <a:r>
                        <a:rPr lang="en-US" dirty="0" smtClean="0"/>
                        <a:t>503</a:t>
                      </a:r>
                      <a:endParaRPr lang="en-US" dirty="0"/>
                    </a:p>
                  </a:txBody>
                  <a:tcPr/>
                </a:tc>
                <a:tc>
                  <a:txBody>
                    <a:bodyPr/>
                    <a:lstStyle/>
                    <a:p>
                      <a:r>
                        <a:rPr lang="en-US" dirty="0" smtClean="0"/>
                        <a:t>14.1</a:t>
                      </a:r>
                      <a:endParaRPr lang="en-US" dirty="0"/>
                    </a:p>
                  </a:txBody>
                  <a:tcPr/>
                </a:tc>
              </a:tr>
              <a:tr h="411252">
                <a:tc>
                  <a:txBody>
                    <a:bodyPr/>
                    <a:lstStyle/>
                    <a:p>
                      <a:r>
                        <a:rPr lang="en-US" dirty="0" smtClean="0"/>
                        <a:t>&lt;20</a:t>
                      </a:r>
                      <a:endParaRPr lang="en-US" dirty="0"/>
                    </a:p>
                  </a:txBody>
                  <a:tcPr/>
                </a:tc>
                <a:tc>
                  <a:txBody>
                    <a:bodyPr/>
                    <a:lstStyle/>
                    <a:p>
                      <a:r>
                        <a:rPr lang="en-US" dirty="0" smtClean="0"/>
                        <a:t>1,752</a:t>
                      </a:r>
                      <a:endParaRPr lang="en-US" dirty="0"/>
                    </a:p>
                  </a:txBody>
                  <a:tcPr/>
                </a:tc>
                <a:tc>
                  <a:txBody>
                    <a:bodyPr/>
                    <a:lstStyle/>
                    <a:p>
                      <a:r>
                        <a:rPr lang="en-US" dirty="0" smtClean="0"/>
                        <a:t>5.2</a:t>
                      </a:r>
                      <a:endParaRPr lang="en-US" dirty="0"/>
                    </a:p>
                  </a:txBody>
                  <a:tcPr/>
                </a:tc>
              </a:tr>
            </a:tbl>
          </a:graphicData>
        </a:graphic>
      </p:graphicFrame>
      <p:sp>
        <p:nvSpPr>
          <p:cNvPr id="9" name="TextBox 8"/>
          <p:cNvSpPr txBox="1"/>
          <p:nvPr/>
        </p:nvSpPr>
        <p:spPr>
          <a:xfrm>
            <a:off x="7315200" y="6400800"/>
            <a:ext cx="4876800" cy="307777"/>
          </a:xfrm>
          <a:prstGeom prst="rect">
            <a:avLst/>
          </a:prstGeom>
          <a:noFill/>
        </p:spPr>
        <p:txBody>
          <a:bodyPr wrap="square" rtlCol="0">
            <a:spAutoFit/>
          </a:bodyPr>
          <a:lstStyle/>
          <a:p>
            <a:r>
              <a:rPr lang="en-US" sz="1400" i="1" dirty="0" smtClean="0"/>
              <a:t>Adapted from </a:t>
            </a:r>
            <a:r>
              <a:rPr lang="en-US" sz="1400" dirty="0" smtClean="0"/>
              <a:t>Exercises in Epidemiology </a:t>
            </a:r>
            <a:r>
              <a:rPr lang="en-US" sz="1400" i="1" dirty="0" smtClean="0"/>
              <a:t>by Noel Weiss, 2012.</a:t>
            </a:r>
            <a:endParaRPr lang="en-US" i="1" dirty="0"/>
          </a:p>
        </p:txBody>
      </p:sp>
      <mc:AlternateContent xmlns:mc="http://schemas.openxmlformats.org/markup-compatibility/2006">
        <mc:Choice xmlns:a14="http://schemas.microsoft.com/office/drawing/2010/main" Requires="a14">
          <p:sp>
            <p:nvSpPr>
              <p:cNvPr id="8" name="Content Placeholder 5"/>
              <p:cNvSpPr txBox="1">
                <a:spLocks/>
              </p:cNvSpPr>
              <p:nvPr/>
            </p:nvSpPr>
            <p:spPr>
              <a:xfrm>
                <a:off x="1371600" y="3499436"/>
                <a:ext cx="10553700" cy="3149014"/>
              </a:xfrm>
              <a:prstGeom prst="rect">
                <a:avLst/>
              </a:prstGeom>
            </p:spPr>
            <p:txBody>
              <a:bodyPr vert="horz" lIns="91440" tIns="45720" rIns="91440" bIns="45720" numCol="1"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nSpc>
                    <a:spcPct val="150000"/>
                  </a:lnSpc>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𝐸𝑎𝑡</m:t>
                          </m:r>
                        </m:e>
                        <m:sub>
                          <m:r>
                            <a:rPr lang="en-US" i="1">
                              <a:latin typeface="Cambria Math" panose="02040503050406030204" pitchFamily="18" charset="0"/>
                              <a:ea typeface="Cambria Math" panose="02040503050406030204" pitchFamily="18" charset="0"/>
                            </a:rPr>
                            <m:t>≥30</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𝐸𝑎𝑡</m:t>
                              </m:r>
                            </m:e>
                            <m:sub>
                              <m:r>
                                <a:rPr lang="en-US" i="1">
                                  <a:latin typeface="Cambria Math" panose="02040503050406030204" pitchFamily="18" charset="0"/>
                                  <a:ea typeface="Cambria Math" panose="02040503050406030204" pitchFamily="18" charset="0"/>
                                </a:rPr>
                                <m:t>≥30</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𝐸𝑎𝑡</m:t>
                              </m:r>
                            </m:e>
                            <m:sub>
                              <m:r>
                                <a:rPr lang="en-US" i="1">
                                  <a:latin typeface="Cambria Math" panose="02040503050406030204" pitchFamily="18" charset="0"/>
                                  <a:ea typeface="Cambria Math" panose="02040503050406030204" pitchFamily="18" charset="0"/>
                                </a:rPr>
                                <m:t>≥30</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𝐸𝑎𝑡</m:t>
                              </m:r>
                            </m:e>
                            <m:sub>
                              <m:r>
                                <a:rPr lang="en-US" i="1">
                                  <a:latin typeface="Cambria Math" panose="02040503050406030204" pitchFamily="18" charset="0"/>
                                  <a:ea typeface="Cambria Math" panose="02040503050406030204" pitchFamily="18" charset="0"/>
                                </a:rPr>
                                <m:t>≥30</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𝐸𝑎𝑡</m:t>
                              </m:r>
                            </m:e>
                            <m:sub>
                              <m:r>
                                <a:rPr lang="en-US" i="1">
                                  <a:latin typeface="Cambria Math" panose="02040503050406030204" pitchFamily="18" charset="0"/>
                                  <a:ea typeface="Cambria Math" panose="02040503050406030204" pitchFamily="18" charset="0"/>
                                </a:rPr>
                                <m:t>≥30</m:t>
                              </m:r>
                            </m:sub>
                          </m:sSub>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𝐸𝑥</m:t>
                              </m:r>
                            </m:e>
                            <m:sub>
                              <m:r>
                                <a:rPr lang="en-US" i="1">
                                  <a:latin typeface="Cambria Math" panose="02040503050406030204" pitchFamily="18" charset="0"/>
                                </a:rPr>
                                <m:t>≥30</m:t>
                              </m:r>
                            </m:sub>
                          </m:sSub>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𝐸𝑎𝑡</m:t>
                                  </m:r>
                                </m:e>
                                <m:sub>
                                  <m:r>
                                    <a:rPr lang="en-US" i="1">
                                      <a:latin typeface="Cambria Math" panose="02040503050406030204" pitchFamily="18" charset="0"/>
                                    </a:rPr>
                                    <m:t>≥30</m:t>
                                  </m:r>
                                </m:sub>
                              </m:sSub>
                            </m:e>
                          </m:d>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𝐸𝑥</m:t>
                              </m:r>
                            </m:e>
                            <m:sub>
                              <m:r>
                                <a:rPr lang="en-US" i="1">
                                  <a:latin typeface="Cambria Math" panose="02040503050406030204" pitchFamily="18" charset="0"/>
                                </a:rPr>
                                <m:t>≥30</m:t>
                              </m:r>
                            </m:sub>
                          </m:sSub>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𝐸𝑎𝑡</m:t>
                                  </m:r>
                                </m:e>
                                <m:sub>
                                  <m:r>
                                    <a:rPr lang="en-US" i="1">
                                      <a:latin typeface="Cambria Math" panose="02040503050406030204" pitchFamily="18" charset="0"/>
                                    </a:rPr>
                                    <m:t>≥30</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𝐸𝑥</m:t>
                              </m:r>
                            </m:e>
                            <m:sub>
                              <m:r>
                                <a:rPr lang="en-US" i="1">
                                  <a:latin typeface="Cambria Math" panose="02040503050406030204" pitchFamily="18" charset="0"/>
                                </a:rPr>
                                <m:t>20−29</m:t>
                              </m:r>
                            </m:sub>
                          </m:sSub>
                          <m:d>
                            <m:dPr>
                              <m:ctrlPr>
                                <a:rPr lang="en-US" i="1">
                                  <a:latin typeface="Cambria Math" panose="02040503050406030204" pitchFamily="18" charset="0"/>
                                </a:rPr>
                              </m:ctrlPr>
                            </m:dPr>
                            <m:e>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r>
                                    <a:rPr lang="en-US" i="1">
                                      <a:latin typeface="Cambria Math" panose="02040503050406030204" pitchFamily="18" charset="0"/>
                                    </a:rPr>
                                    <m:t>𝑎𝑡</m:t>
                                  </m:r>
                                </m:e>
                                <m:sub>
                                  <m:r>
                                    <a:rPr lang="en-US" i="1">
                                      <a:latin typeface="Cambria Math" panose="02040503050406030204" pitchFamily="18" charset="0"/>
                                    </a:rPr>
                                    <m:t>20−29</m:t>
                                  </m:r>
                                </m:sub>
                              </m:sSub>
                            </m:e>
                          </m:d>
                          <m:r>
                            <a:rPr lang="en-US">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𝐸𝑥</m:t>
                              </m:r>
                            </m:e>
                            <m:sub>
                              <m:r>
                                <a:rPr lang="en-US" i="1">
                                  <a:latin typeface="Cambria Math" panose="02040503050406030204" pitchFamily="18" charset="0"/>
                                </a:rPr>
                                <m:t>&lt;20</m:t>
                              </m:r>
                            </m:sub>
                          </m:sSub>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𝐸𝑎𝑡</m:t>
                                  </m:r>
                                </m:e>
                                <m:sub>
                                  <m:r>
                                    <a:rPr lang="en-US" i="1">
                                      <a:latin typeface="Cambria Math" panose="02040503050406030204" pitchFamily="18" charset="0"/>
                                    </a:rPr>
                                    <m:t>&lt;20</m:t>
                                  </m:r>
                                </m:sub>
                              </m:sSub>
                            </m:e>
                          </m:d>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117</m:t>
                          </m:r>
                          <m:d>
                            <m:dPr>
                              <m:ctrlPr>
                                <a:rPr lang="en-US" i="1">
                                  <a:latin typeface="Cambria Math" panose="02040503050406030204" pitchFamily="18" charset="0"/>
                                </a:rPr>
                              </m:ctrlPr>
                            </m:dPr>
                            <m:e>
                              <m:r>
                                <a:rPr lang="en-US" b="0" i="1" smtClean="0">
                                  <a:latin typeface="Cambria Math" panose="02040503050406030204" pitchFamily="18" charset="0"/>
                                </a:rPr>
                                <m:t>0.162</m:t>
                              </m:r>
                            </m:e>
                          </m:d>
                        </m:num>
                        <m:den>
                          <m:r>
                            <a:rPr lang="en-US" b="0" i="1" smtClean="0">
                              <a:latin typeface="Cambria Math" panose="02040503050406030204" pitchFamily="18" charset="0"/>
                            </a:rPr>
                            <m:t>117</m:t>
                          </m:r>
                          <m:d>
                            <m:dPr>
                              <m:ctrlPr>
                                <a:rPr lang="en-US" i="1">
                                  <a:latin typeface="Cambria Math" panose="02040503050406030204" pitchFamily="18" charset="0"/>
                                </a:rPr>
                              </m:ctrlPr>
                            </m:dPr>
                            <m:e>
                              <m:r>
                                <a:rPr lang="en-US" b="0" i="1" smtClean="0">
                                  <a:latin typeface="Cambria Math" panose="02040503050406030204" pitchFamily="18" charset="0"/>
                                </a:rPr>
                                <m:t>0.162</m:t>
                              </m:r>
                            </m:e>
                          </m:d>
                          <m:r>
                            <a:rPr lang="en-US" i="1">
                              <a:latin typeface="Cambria Math" panose="02040503050406030204" pitchFamily="18" charset="0"/>
                            </a:rPr>
                            <m:t>+</m:t>
                          </m:r>
                          <m:r>
                            <a:rPr lang="en-US" b="0" i="1" smtClean="0">
                              <a:latin typeface="Cambria Math" panose="02040503050406030204" pitchFamily="18" charset="0"/>
                            </a:rPr>
                            <m:t>503</m:t>
                          </m:r>
                          <m:d>
                            <m:dPr>
                              <m:ctrlPr>
                                <a:rPr lang="en-US" i="1">
                                  <a:latin typeface="Cambria Math" panose="02040503050406030204" pitchFamily="18" charset="0"/>
                                </a:rPr>
                              </m:ctrlPr>
                            </m:dPr>
                            <m:e>
                              <m:r>
                                <a:rPr lang="en-US" b="0" i="1" smtClean="0">
                                  <a:latin typeface="Cambria Math" panose="02040503050406030204" pitchFamily="18" charset="0"/>
                                </a:rPr>
                                <m:t>0.141</m:t>
                              </m:r>
                            </m:e>
                          </m:d>
                          <m:r>
                            <a:rPr lang="en-US">
                              <a:latin typeface="Cambria Math" panose="02040503050406030204" pitchFamily="18" charset="0"/>
                            </a:rPr>
                            <m:t>+</m:t>
                          </m:r>
                          <m:r>
                            <a:rPr lang="en-US" b="0" i="1" smtClean="0">
                              <a:latin typeface="Cambria Math" panose="02040503050406030204" pitchFamily="18" charset="0"/>
                            </a:rPr>
                            <m:t>1752</m:t>
                          </m:r>
                          <m:d>
                            <m:dPr>
                              <m:ctrlPr>
                                <a:rPr lang="en-US" i="1">
                                  <a:latin typeface="Cambria Math" panose="02040503050406030204" pitchFamily="18" charset="0"/>
                                </a:rPr>
                              </m:ctrlPr>
                            </m:dPr>
                            <m:e>
                              <m:r>
                                <a:rPr lang="en-US" b="0" i="1" smtClean="0">
                                  <a:latin typeface="Cambria Math" panose="02040503050406030204" pitchFamily="18" charset="0"/>
                                </a:rPr>
                                <m:t>0.052</m:t>
                              </m:r>
                            </m:e>
                          </m:d>
                        </m:den>
                      </m:f>
                      <m:r>
                        <a:rPr lang="en-US" b="0" i="1" smtClean="0">
                          <a:latin typeface="Cambria Math" panose="02040503050406030204" pitchFamily="18" charset="0"/>
                        </a:rPr>
                        <m:t>=0.105=10.5%</m:t>
                      </m:r>
                    </m:oMath>
                  </m:oMathPara>
                </a14:m>
                <a:endParaRPr lang="en-US" dirty="0"/>
              </a:p>
            </p:txBody>
          </p:sp>
        </mc:Choice>
        <mc:Fallback>
          <p:sp>
            <p:nvSpPr>
              <p:cNvPr id="8" name="Content Placeholder 5"/>
              <p:cNvSpPr txBox="1">
                <a:spLocks noRot="1" noChangeAspect="1" noMove="1" noResize="1" noEditPoints="1" noAdjustHandles="1" noChangeArrowheads="1" noChangeShapeType="1" noTextEdit="1"/>
              </p:cNvSpPr>
              <p:nvPr/>
            </p:nvSpPr>
            <p:spPr>
              <a:xfrm>
                <a:off x="1371600" y="3499436"/>
                <a:ext cx="10553700" cy="3149014"/>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76275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Concepts</a:t>
            </a:r>
            <a:endParaRPr lang="en-US" dirty="0"/>
          </a:p>
        </p:txBody>
      </p:sp>
      <p:sp>
        <p:nvSpPr>
          <p:cNvPr id="3" name="Content Placeholder 2"/>
          <p:cNvSpPr>
            <a:spLocks noGrp="1"/>
          </p:cNvSpPr>
          <p:nvPr>
            <p:ph sz="half" idx="1"/>
          </p:nvPr>
        </p:nvSpPr>
        <p:spPr>
          <a:xfrm>
            <a:off x="838200" y="1825624"/>
            <a:ext cx="5181600" cy="4873755"/>
          </a:xfrm>
        </p:spPr>
        <p:txBody>
          <a:bodyPr>
            <a:normAutofit lnSpcReduction="10000"/>
          </a:bodyPr>
          <a:lstStyle/>
          <a:p>
            <a:r>
              <a:rPr lang="en-US" dirty="0" smtClean="0"/>
              <a:t>Percentiles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Proportion</a:t>
            </a:r>
          </a:p>
          <a:p>
            <a:r>
              <a:rPr lang="en-US" dirty="0" smtClean="0"/>
              <a:t>Ratio</a:t>
            </a:r>
          </a:p>
          <a:p>
            <a:r>
              <a:rPr lang="en-US" dirty="0" smtClean="0"/>
              <a:t>Rate</a:t>
            </a:r>
            <a:endParaRPr lang="en-US" dirty="0"/>
          </a:p>
        </p:txBody>
      </p:sp>
      <p:sp>
        <p:nvSpPr>
          <p:cNvPr id="7" name="Content Placeholder 6"/>
          <p:cNvSpPr>
            <a:spLocks noGrp="1"/>
          </p:cNvSpPr>
          <p:nvPr>
            <p:ph sz="half" idx="2"/>
          </p:nvPr>
        </p:nvSpPr>
        <p:spPr>
          <a:xfrm>
            <a:off x="6525403" y="1825623"/>
            <a:ext cx="4447786" cy="4041777"/>
          </a:xfrm>
        </p:spPr>
        <p:txBody>
          <a:bodyPr>
            <a:normAutofit lnSpcReduction="10000"/>
          </a:bodyPr>
          <a:lstStyle/>
          <a:p>
            <a:r>
              <a:rPr lang="en-US" dirty="0" smtClean="0"/>
              <a:t>Decimals</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3485606" y="1690688"/>
                <a:ext cx="1422890" cy="1752275"/>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1</m:t>
                          </m:r>
                        </m:num>
                        <m:den>
                          <m:r>
                            <a:rPr lang="en-US" sz="2400" b="0" i="1" smtClean="0">
                              <a:solidFill>
                                <a:schemeClr val="tx1"/>
                              </a:solidFill>
                              <a:latin typeface="Cambria Math" panose="02040503050406030204" pitchFamily="18" charset="0"/>
                            </a:rPr>
                            <m:t>4</m:t>
                          </m:r>
                        </m:den>
                      </m:f>
                      <m:r>
                        <a:rPr lang="en-US" sz="2400" b="0" i="1" smtClean="0">
                          <a:solidFill>
                            <a:schemeClr val="tx1"/>
                          </a:solidFill>
                          <a:latin typeface="Cambria Math" panose="02040503050406030204" pitchFamily="18" charset="0"/>
                        </a:rPr>
                        <m:t>=25%</m:t>
                      </m:r>
                    </m:oMath>
                  </m:oMathPara>
                </a14:m>
                <a:endParaRPr lang="en-US" sz="2400" dirty="0" smtClean="0">
                  <a:solidFill>
                    <a:schemeClr val="tx1"/>
                  </a:solidFill>
                </a:endParaRPr>
              </a:p>
              <a:p>
                <a:endParaRPr lang="en-US" sz="2400" dirty="0" smtClean="0">
                  <a:solidFill>
                    <a:schemeClr val="tx1"/>
                  </a:solidFill>
                </a:endParaRPr>
              </a:p>
              <a:p>
                <a:pPr/>
                <a14:m>
                  <m:oMathPara xmlns:m="http://schemas.openxmlformats.org/officeDocument/2006/math">
                    <m:oMathParaPr>
                      <m:jc m:val="left"/>
                    </m:oMathParaPr>
                    <m:oMath xmlns:m="http://schemas.openxmlformats.org/officeDocument/2006/math">
                      <m:f>
                        <m:fPr>
                          <m:ctrlPr>
                            <a:rPr lang="en-US" sz="240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3</m:t>
                          </m:r>
                        </m:num>
                        <m:den>
                          <m:r>
                            <a:rPr lang="en-US" sz="2400" b="0" i="1" smtClean="0">
                              <a:solidFill>
                                <a:schemeClr val="tx1"/>
                              </a:solidFill>
                              <a:latin typeface="Cambria Math" panose="02040503050406030204" pitchFamily="18" charset="0"/>
                            </a:rPr>
                            <m:t>2</m:t>
                          </m:r>
                        </m:den>
                      </m:f>
                      <m:r>
                        <a:rPr lang="en-US" sz="2400" b="0" i="1" smtClean="0">
                          <a:solidFill>
                            <a:schemeClr val="tx1"/>
                          </a:solidFill>
                          <a:latin typeface="Cambria Math" panose="02040503050406030204" pitchFamily="18" charset="0"/>
                        </a:rPr>
                        <m:t>=150%</m:t>
                      </m:r>
                    </m:oMath>
                  </m:oMathPara>
                </a14:m>
                <a:endParaRPr lang="en-US" sz="2400" dirty="0">
                  <a:solidFill>
                    <a:schemeClr val="tx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485606" y="1690688"/>
                <a:ext cx="1422890" cy="1752275"/>
              </a:xfrm>
              <a:prstGeom prst="rect">
                <a:avLst/>
              </a:prstGeom>
              <a:blipFill rotWithShape="0">
                <a:blip r:embed="rId5"/>
                <a:stretch>
                  <a:fillRect l="-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8667206" y="1690688"/>
                <a:ext cx="1211294" cy="1752275"/>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f>
                        <m:fPr>
                          <m:ctrlPr>
                            <a:rPr lang="en-US" sz="2400" b="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1</m:t>
                          </m:r>
                        </m:num>
                        <m:den>
                          <m:r>
                            <a:rPr lang="en-US" sz="2400" b="0" i="1" smtClean="0">
                              <a:solidFill>
                                <a:schemeClr val="tx1"/>
                              </a:solidFill>
                              <a:latin typeface="Cambria Math" panose="02040503050406030204" pitchFamily="18" charset="0"/>
                            </a:rPr>
                            <m:t>4</m:t>
                          </m:r>
                        </m:den>
                      </m:f>
                      <m:r>
                        <a:rPr lang="en-US" sz="2400" b="0" i="1" smtClean="0">
                          <a:solidFill>
                            <a:schemeClr val="tx1"/>
                          </a:solidFill>
                          <a:latin typeface="Cambria Math" panose="02040503050406030204" pitchFamily="18" charset="0"/>
                        </a:rPr>
                        <m:t>=0.25</m:t>
                      </m:r>
                    </m:oMath>
                  </m:oMathPara>
                </a14:m>
                <a:endParaRPr lang="en-US" sz="2400" dirty="0" smtClean="0">
                  <a:solidFill>
                    <a:schemeClr val="tx1"/>
                  </a:solidFill>
                </a:endParaRPr>
              </a:p>
              <a:p>
                <a:endParaRPr lang="en-US" sz="2400" dirty="0" smtClean="0">
                  <a:solidFill>
                    <a:schemeClr val="tx1"/>
                  </a:solidFill>
                </a:endParaRPr>
              </a:p>
              <a:p>
                <a:pPr/>
                <a14:m>
                  <m:oMathPara xmlns:m="http://schemas.openxmlformats.org/officeDocument/2006/math">
                    <m:oMathParaPr>
                      <m:jc m:val="left"/>
                    </m:oMathParaPr>
                    <m:oMath xmlns:m="http://schemas.openxmlformats.org/officeDocument/2006/math">
                      <m:f>
                        <m:fPr>
                          <m:ctrlPr>
                            <a:rPr lang="en-US" sz="240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3</m:t>
                          </m:r>
                        </m:num>
                        <m:den>
                          <m:r>
                            <a:rPr lang="en-US" sz="2400" b="0" i="1" smtClean="0">
                              <a:solidFill>
                                <a:schemeClr val="tx1"/>
                              </a:solidFill>
                              <a:latin typeface="Cambria Math" panose="02040503050406030204" pitchFamily="18" charset="0"/>
                            </a:rPr>
                            <m:t>2</m:t>
                          </m:r>
                        </m:den>
                      </m:f>
                      <m:r>
                        <a:rPr lang="en-US" sz="2400" b="0" i="1" smtClean="0">
                          <a:solidFill>
                            <a:schemeClr val="tx1"/>
                          </a:solidFill>
                          <a:latin typeface="Cambria Math" panose="02040503050406030204" pitchFamily="18" charset="0"/>
                        </a:rPr>
                        <m:t>=1.5</m:t>
                      </m:r>
                    </m:oMath>
                  </m:oMathPara>
                </a14:m>
                <a:endParaRPr lang="en-US" sz="24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667206" y="1690688"/>
                <a:ext cx="1211294" cy="1752275"/>
              </a:xfrm>
              <a:prstGeom prst="rect">
                <a:avLst/>
              </a:prstGeom>
              <a:blipFill rotWithShape="0">
                <a:blip r:embed="rId9"/>
                <a:stretch>
                  <a:fillRect l="-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804036" y="4001294"/>
                <a:ext cx="2736327" cy="1107996"/>
              </a:xfrm>
              <a:prstGeom prst="rect">
                <a:avLst/>
              </a:prstGeom>
            </p:spPr>
            <p:style>
              <a:lnRef idx="2">
                <a:schemeClr val="dk1"/>
              </a:lnRef>
              <a:fillRef idx="1">
                <a:schemeClr val="lt1"/>
              </a:fillRef>
              <a:effectRef idx="0">
                <a:schemeClr val="dk1"/>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0.25</m:t>
                      </m:r>
                      <m:r>
                        <a:rPr lang="en-US" sz="2400" b="0" i="1" smtClean="0">
                          <a:solidFill>
                            <a:schemeClr val="tx1"/>
                          </a:solidFill>
                          <a:latin typeface="Cambria Math" panose="02040503050406030204" pitchFamily="18" charset="0"/>
                          <a:ea typeface="Cambria Math" panose="02040503050406030204" pitchFamily="18" charset="0"/>
                        </a:rPr>
                        <m:t>×100</m:t>
                      </m:r>
                      <m:r>
                        <a:rPr lang="en-US" sz="2400" b="0" i="1" smtClean="0">
                          <a:solidFill>
                            <a:schemeClr val="tx1"/>
                          </a:solidFill>
                          <a:latin typeface="Cambria Math" panose="02040503050406030204" pitchFamily="18" charset="0"/>
                        </a:rPr>
                        <m:t>=25%</m:t>
                      </m:r>
                    </m:oMath>
                  </m:oMathPara>
                </a14:m>
                <a:endParaRPr lang="en-US" sz="2400" dirty="0" smtClean="0">
                  <a:solidFill>
                    <a:schemeClr val="tx1"/>
                  </a:solidFill>
                </a:endParaRPr>
              </a:p>
              <a:p>
                <a:endParaRPr lang="en-US" sz="2400" dirty="0" smtClean="0">
                  <a:solidFill>
                    <a:schemeClr val="tx1"/>
                  </a:solidFill>
                </a:endParaRPr>
              </a:p>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1.5</m:t>
                      </m:r>
                      <m:r>
                        <a:rPr lang="en-US" sz="2400" b="0" i="1" smtClean="0">
                          <a:solidFill>
                            <a:schemeClr val="tx1"/>
                          </a:solidFill>
                          <a:latin typeface="Cambria Math" panose="02040503050406030204" pitchFamily="18" charset="0"/>
                          <a:ea typeface="Cambria Math" panose="02040503050406030204" pitchFamily="18" charset="0"/>
                        </a:rPr>
                        <m:t>×100</m:t>
                      </m:r>
                      <m:r>
                        <a:rPr lang="en-US" sz="2400" b="0" i="1" smtClean="0">
                          <a:solidFill>
                            <a:schemeClr val="tx1"/>
                          </a:solidFill>
                          <a:latin typeface="Cambria Math" panose="02040503050406030204" pitchFamily="18" charset="0"/>
                        </a:rPr>
                        <m:t>=150%</m:t>
                      </m:r>
                    </m:oMath>
                  </m:oMathPara>
                </a14:m>
                <a:endParaRPr lang="en-US" sz="2400"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804036" y="4001294"/>
                <a:ext cx="2736327" cy="1107996"/>
              </a:xfrm>
              <a:prstGeom prst="rect">
                <a:avLst/>
              </a:prstGeom>
              <a:blipFill rotWithShape="0">
                <a:blip r:embed="rId10"/>
                <a:stretch>
                  <a:fillRect b="-3261"/>
                </a:stretch>
              </a:blipFill>
            </p:spPr>
            <p:txBody>
              <a:bodyPr/>
              <a:lstStyle/>
              <a:p>
                <a:r>
                  <a:rPr lang="en-US">
                    <a:noFill/>
                  </a:rPr>
                  <a:t> </a:t>
                </a:r>
              </a:p>
            </p:txBody>
          </p:sp>
        </mc:Fallback>
      </mc:AlternateContent>
    </p:spTree>
    <p:extLst>
      <p:ext uri="{BB962C8B-B14F-4D97-AF65-F5344CB8AC3E}">
        <p14:creationId xmlns:p14="http://schemas.microsoft.com/office/powerpoint/2010/main" val="424098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10" end="1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Exercise: Word Problem</a:t>
            </a:r>
            <a:endParaRPr lang="en-US" dirty="0"/>
          </a:p>
        </p:txBody>
      </p:sp>
      <p:sp>
        <p:nvSpPr>
          <p:cNvPr id="6" name="Content Placeholder 5"/>
          <p:cNvSpPr>
            <a:spLocks noGrp="1"/>
          </p:cNvSpPr>
          <p:nvPr>
            <p:ph idx="1"/>
          </p:nvPr>
        </p:nvSpPr>
        <p:spPr/>
        <p:txBody>
          <a:bodyPr/>
          <a:lstStyle/>
          <a:p>
            <a:r>
              <a:rPr lang="en-US" dirty="0" smtClean="0"/>
              <a:t>The following is from a newspaper article on seat belts:</a:t>
            </a:r>
          </a:p>
          <a:p>
            <a:pPr marL="0" indent="0">
              <a:buNone/>
            </a:pPr>
            <a:r>
              <a:rPr lang="en-US" i="1" dirty="0" smtClean="0"/>
              <a:t>Of the 649 people who died in traffic accidents in Washington last year, 55 percent were not wearing seat belts. In those same fatal crashes, 73 percent of people who were belted in survived without serious injury.</a:t>
            </a:r>
          </a:p>
          <a:p>
            <a:r>
              <a:rPr lang="en-US" dirty="0" smtClean="0"/>
              <a:t>Can you identify the percent of people who survived these crashes without serious injury and were </a:t>
            </a:r>
            <a:r>
              <a:rPr lang="en-US" i="1" dirty="0" smtClean="0"/>
              <a:t>not</a:t>
            </a:r>
            <a:r>
              <a:rPr lang="en-US" dirty="0" smtClean="0"/>
              <a:t> belted in? If so, calculate it. If not, what quantity would you need to calculate this number?</a:t>
            </a:r>
          </a:p>
          <a:p>
            <a:pPr marL="0" indent="0">
              <a:buNone/>
            </a:pPr>
            <a:endParaRPr lang="en-US" dirty="0"/>
          </a:p>
        </p:txBody>
      </p:sp>
      <p:sp>
        <p:nvSpPr>
          <p:cNvPr id="9" name="TextBox 8"/>
          <p:cNvSpPr txBox="1"/>
          <p:nvPr/>
        </p:nvSpPr>
        <p:spPr>
          <a:xfrm>
            <a:off x="7315200" y="6400800"/>
            <a:ext cx="4876800" cy="307777"/>
          </a:xfrm>
          <a:prstGeom prst="rect">
            <a:avLst/>
          </a:prstGeom>
          <a:noFill/>
        </p:spPr>
        <p:txBody>
          <a:bodyPr wrap="square" rtlCol="0">
            <a:spAutoFit/>
          </a:bodyPr>
          <a:lstStyle/>
          <a:p>
            <a:r>
              <a:rPr lang="en-US" sz="1400" i="1" dirty="0" smtClean="0"/>
              <a:t>Adapted from </a:t>
            </a:r>
            <a:r>
              <a:rPr lang="en-US" sz="1400" dirty="0" smtClean="0"/>
              <a:t>Exercises in Epidemiology </a:t>
            </a:r>
            <a:r>
              <a:rPr lang="en-US" sz="1400" i="1" dirty="0" smtClean="0"/>
              <a:t>by Noel Weiss, 2012.</a:t>
            </a:r>
            <a:endParaRPr lang="en-US" i="1" dirty="0"/>
          </a:p>
        </p:txBody>
      </p:sp>
    </p:spTree>
    <p:extLst>
      <p:ext uri="{BB962C8B-B14F-4D97-AF65-F5344CB8AC3E}">
        <p14:creationId xmlns:p14="http://schemas.microsoft.com/office/powerpoint/2010/main" val="9316779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71600" y="685800"/>
            <a:ext cx="9601200" cy="800100"/>
          </a:xfrm>
        </p:spPr>
        <p:txBody>
          <a:bodyPr>
            <a:normAutofit/>
          </a:bodyPr>
          <a:lstStyle/>
          <a:p>
            <a:r>
              <a:rPr lang="en-US" dirty="0" smtClean="0"/>
              <a:t>Solution: Word Problem</a:t>
            </a:r>
            <a:endParaRPr lang="en-US"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1371600" y="1485900"/>
                <a:ext cx="9601200" cy="4914900"/>
              </a:xfrm>
            </p:spPr>
            <p:txBody>
              <a:bodyPr/>
              <a:lstStyle/>
              <a:p>
                <a:r>
                  <a:rPr lang="en-US" dirty="0" smtClean="0"/>
                  <a:t>The following is from a newspaper article on seat belts:</a:t>
                </a:r>
              </a:p>
              <a:p>
                <a:pPr marL="0" indent="0">
                  <a:buNone/>
                </a:pPr>
                <a:r>
                  <a:rPr lang="en-US" i="1" dirty="0" smtClean="0"/>
                  <a:t>Of the 649 people who died in traffic accidents in Washington last year, 55 percent were not wearing seat belts. In those same fatal crashes, 73 percent of people who were belted in survived without serious injury.</a:t>
                </a:r>
              </a:p>
              <a:p>
                <a:r>
                  <a:rPr lang="en-US" dirty="0" smtClean="0"/>
                  <a:t>Can you identify the percent of people who survived these crashes without serious injury and were </a:t>
                </a:r>
                <a:r>
                  <a:rPr lang="en-US" i="1" dirty="0" smtClean="0"/>
                  <a:t>not</a:t>
                </a:r>
                <a:r>
                  <a:rPr lang="en-US" dirty="0" smtClean="0"/>
                  <a:t> belted in? If so, calculate it. If not, what quantity would you need to calculate this number?</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𝑆𝑢𝑟𝑣𝑖𝑣𝑒𝑑</m:t>
                              </m:r>
                            </m:e>
                            <m:sub>
                              <m:r>
                                <a:rPr lang="en-US" b="0" i="1" smtClean="0">
                                  <a:latin typeface="Cambria Math" panose="02040503050406030204" pitchFamily="18" charset="0"/>
                                </a:rPr>
                                <m:t>𝑛𝑜𝑡</m:t>
                              </m:r>
                              <m:r>
                                <a:rPr lang="en-US" b="0" i="1" smtClean="0">
                                  <a:latin typeface="Cambria Math" panose="02040503050406030204" pitchFamily="18" charset="0"/>
                                </a:rPr>
                                <m:t> </m:t>
                              </m:r>
                              <m:r>
                                <a:rPr lang="en-US" b="0" i="1" smtClean="0">
                                  <a:latin typeface="Cambria Math" panose="02040503050406030204" pitchFamily="18" charset="0"/>
                                </a:rPr>
                                <m:t>𝑏𝑒𝑙𝑡𝑒𝑑</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𝑆𝑢𝑟𝑣𝑖𝑣𝑒𝑑</m:t>
                              </m:r>
                            </m:e>
                            <m:sub>
                              <m:r>
                                <a:rPr lang="en-US" b="0" i="1" smtClean="0">
                                  <a:latin typeface="Cambria Math" panose="02040503050406030204" pitchFamily="18" charset="0"/>
                                </a:rPr>
                                <m:t>𝑡𝑜𝑡</m:t>
                              </m:r>
                            </m:sub>
                          </m:sSub>
                        </m:den>
                      </m:f>
                    </m:oMath>
                  </m:oMathPara>
                </a14:m>
                <a:endParaRPr lang="en-US" dirty="0" smtClean="0"/>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1371600" y="1485900"/>
                <a:ext cx="9601200" cy="4914900"/>
              </a:xfrm>
              <a:blipFill rotWithShape="0">
                <a:blip r:embed="rId2"/>
                <a:stretch>
                  <a:fillRect l="-635" t="-1117" r="-571"/>
                </a:stretch>
              </a:blipFill>
            </p:spPr>
            <p:txBody>
              <a:bodyPr/>
              <a:lstStyle/>
              <a:p>
                <a:r>
                  <a:rPr lang="en-US">
                    <a:noFill/>
                  </a:rPr>
                  <a:t> </a:t>
                </a:r>
              </a:p>
            </p:txBody>
          </p:sp>
        </mc:Fallback>
      </mc:AlternateContent>
      <p:sp>
        <p:nvSpPr>
          <p:cNvPr id="9" name="TextBox 8"/>
          <p:cNvSpPr txBox="1"/>
          <p:nvPr/>
        </p:nvSpPr>
        <p:spPr>
          <a:xfrm>
            <a:off x="7315200" y="6400800"/>
            <a:ext cx="4876800" cy="307777"/>
          </a:xfrm>
          <a:prstGeom prst="rect">
            <a:avLst/>
          </a:prstGeom>
          <a:noFill/>
        </p:spPr>
        <p:txBody>
          <a:bodyPr wrap="square" rtlCol="0">
            <a:spAutoFit/>
          </a:bodyPr>
          <a:lstStyle/>
          <a:p>
            <a:r>
              <a:rPr lang="en-US" sz="1400" i="1" dirty="0" smtClean="0"/>
              <a:t>Adapted from </a:t>
            </a:r>
            <a:r>
              <a:rPr lang="en-US" sz="1400" dirty="0" smtClean="0"/>
              <a:t>Exercises in Epidemiology </a:t>
            </a:r>
            <a:r>
              <a:rPr lang="en-US" sz="1400" i="1" dirty="0" smtClean="0"/>
              <a:t>by Noel Weiss, 2012.</a:t>
            </a:r>
            <a:endParaRPr lang="en-US" i="1" dirty="0"/>
          </a:p>
        </p:txBody>
      </p:sp>
      <p:cxnSp>
        <p:nvCxnSpPr>
          <p:cNvPr id="7" name="Straight Connector 6"/>
          <p:cNvCxnSpPr/>
          <p:nvPr/>
        </p:nvCxnSpPr>
        <p:spPr>
          <a:xfrm>
            <a:off x="4000500" y="3238500"/>
            <a:ext cx="32918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524250" y="3505200"/>
            <a:ext cx="1371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5207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Solution: Word Problem</a:t>
            </a:r>
            <a:endParaRPr lang="en-US" dirty="0"/>
          </a:p>
        </p:txBody>
      </p:sp>
      <mc:AlternateContent xmlns:mc="http://schemas.openxmlformats.org/markup-compatibility/2006">
        <mc:Choice xmlns:a14="http://schemas.microsoft.com/office/drawing/2010/main" Requires="a14">
          <p:sp>
            <p:nvSpPr>
              <p:cNvPr id="6" name="Content Placeholder 5"/>
              <p:cNvSpPr>
                <a:spLocks noGrp="1"/>
              </p:cNvSpPr>
              <p:nvPr>
                <p:ph sz="half" idx="1"/>
              </p:nvPr>
            </p:nvSpPr>
            <p:spPr>
              <a:xfrm>
                <a:off x="1371600" y="1524001"/>
                <a:ext cx="4447786" cy="4343400"/>
              </a:xfrm>
            </p:spPr>
            <p:txBody>
              <a:bodyPr>
                <a:normAutofit lnSpcReduction="10000"/>
              </a:bodyPr>
              <a:lstStyle/>
              <a:p>
                <a:pPr marL="0" indent="0">
                  <a:buNone/>
                </a:pPr>
                <a:r>
                  <a:rPr lang="en-US" i="1" dirty="0" smtClean="0"/>
                  <a:t>Of the 649 people who died in traffic accidents in Washington last year, 55 percent were not wearing seat belts. In those same fatal crashes, 73 percent of people who were belted in survived without serious injury.</a:t>
                </a:r>
              </a:p>
              <a:p>
                <a:r>
                  <a:rPr lang="en-US" dirty="0" smtClean="0"/>
                  <a:t>Can you identify the percent of people who survived these crashes without serious injury and were </a:t>
                </a:r>
                <a:r>
                  <a:rPr lang="en-US" i="1" dirty="0" smtClean="0"/>
                  <a:t>not</a:t>
                </a:r>
                <a:r>
                  <a:rPr lang="en-US" dirty="0" smtClean="0"/>
                  <a:t> belted in? If so, calculate it. If not, what quantity would you need to calculate this number?</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𝑆𝑢𝑟𝑣𝑖𝑣𝑒𝑑</m:t>
                              </m:r>
                            </m:e>
                            <m:sub>
                              <m:r>
                                <a:rPr lang="en-US" b="0" i="1" smtClean="0">
                                  <a:latin typeface="Cambria Math" panose="02040503050406030204" pitchFamily="18" charset="0"/>
                                </a:rPr>
                                <m:t>𝑛𝑜𝑡</m:t>
                              </m:r>
                              <m:r>
                                <a:rPr lang="en-US" b="0" i="1" smtClean="0">
                                  <a:latin typeface="Cambria Math" panose="02040503050406030204" pitchFamily="18" charset="0"/>
                                </a:rPr>
                                <m:t> </m:t>
                              </m:r>
                              <m:r>
                                <a:rPr lang="en-US" b="0" i="1" smtClean="0">
                                  <a:latin typeface="Cambria Math" panose="02040503050406030204" pitchFamily="18" charset="0"/>
                                </a:rPr>
                                <m:t>𝑏𝑒𝑙𝑡𝑒𝑑</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𝑆𝑢𝑟𝑣𝑖𝑣𝑒𝑑</m:t>
                              </m:r>
                            </m:e>
                            <m:sub>
                              <m:r>
                                <a:rPr lang="en-US" b="0" i="1" smtClean="0">
                                  <a:latin typeface="Cambria Math" panose="02040503050406030204" pitchFamily="18" charset="0"/>
                                </a:rPr>
                                <m:t>𝑡𝑜𝑡</m:t>
                              </m:r>
                            </m:sub>
                          </m:sSub>
                        </m:den>
                      </m:f>
                    </m:oMath>
                  </m:oMathPara>
                </a14:m>
                <a:endParaRPr lang="en-US" dirty="0" smtClean="0"/>
              </a:p>
            </p:txBody>
          </p:sp>
        </mc:Choice>
        <mc:Fallback>
          <p:sp>
            <p:nvSpPr>
              <p:cNvPr id="6" name="Content Placeholder 5"/>
              <p:cNvSpPr>
                <a:spLocks noGrp="1" noRot="1" noChangeAspect="1" noMove="1" noResize="1" noEditPoints="1" noAdjustHandles="1" noChangeArrowheads="1" noChangeShapeType="1" noTextEdit="1"/>
              </p:cNvSpPr>
              <p:nvPr>
                <p:ph sz="half" idx="1"/>
              </p:nvPr>
            </p:nvSpPr>
            <p:spPr>
              <a:xfrm>
                <a:off x="1371600" y="1524001"/>
                <a:ext cx="4447786" cy="4343400"/>
              </a:xfrm>
              <a:blipFill rotWithShape="0">
                <a:blip r:embed="rId2"/>
                <a:stretch>
                  <a:fillRect l="-1370" t="-1823" r="-6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Content Placeholder 1"/>
              <p:cNvSpPr>
                <a:spLocks noGrp="1"/>
              </p:cNvSpPr>
              <p:nvPr>
                <p:ph sz="half" idx="2"/>
              </p:nvPr>
            </p:nvSpPr>
            <p:spPr>
              <a:xfrm>
                <a:off x="6525403" y="1524001"/>
                <a:ext cx="4447786" cy="4343399"/>
              </a:xfrm>
            </p:spPr>
            <p:txBody>
              <a:bodyPr>
                <a:normAutofit lnSpcReduction="10000"/>
              </a:bodyPr>
              <a:lstStyle/>
              <a:p>
                <a:pPr>
                  <a:lnSpc>
                    <a:spcPct val="150000"/>
                  </a:lnSpc>
                </a:pPr>
                <a:r>
                  <a:rPr lang="en-US" dirty="0" smtClean="0"/>
                  <a:t>649 died- 55% not belted, 45% belted</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𝐷𝑖𝑒𝑑</m:t>
                              </m:r>
                            </m:e>
                            <m:sub>
                              <m:r>
                                <a:rPr lang="en-US" i="1">
                                  <a:latin typeface="Cambria Math" panose="02040503050406030204" pitchFamily="18" charset="0"/>
                                </a:rPr>
                                <m:t>𝑛𝑜𝑡</m:t>
                              </m:r>
                              <m:r>
                                <a:rPr lang="en-US" i="1">
                                  <a:latin typeface="Cambria Math" panose="02040503050406030204" pitchFamily="18" charset="0"/>
                                </a:rPr>
                                <m:t> </m:t>
                              </m:r>
                              <m:r>
                                <a:rPr lang="en-US" i="1">
                                  <a:latin typeface="Cambria Math" panose="02040503050406030204" pitchFamily="18" charset="0"/>
                                </a:rPr>
                                <m:t>𝑏𝑒𝑙𝑡𝑒𝑑</m:t>
                              </m:r>
                            </m:sub>
                          </m:sSub>
                        </m:num>
                        <m:den>
                          <m:sSub>
                            <m:sSubPr>
                              <m:ctrlPr>
                                <a:rPr lang="en-US" i="1">
                                  <a:latin typeface="Cambria Math" panose="02040503050406030204" pitchFamily="18" charset="0"/>
                                </a:rPr>
                              </m:ctrlPr>
                            </m:sSubPr>
                            <m:e>
                              <m:r>
                                <a:rPr lang="en-US" b="0" i="1" smtClean="0">
                                  <a:latin typeface="Cambria Math" panose="02040503050406030204" pitchFamily="18" charset="0"/>
                                </a:rPr>
                                <m:t>𝐷𝑖𝑒𝑑</m:t>
                              </m:r>
                            </m:e>
                            <m:sub>
                              <m:r>
                                <a:rPr lang="en-US" i="1">
                                  <a:latin typeface="Cambria Math" panose="02040503050406030204" pitchFamily="18" charset="0"/>
                                </a:rPr>
                                <m:t>𝑡𝑜𝑡</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𝐷𝑖𝑒𝑑</m:t>
                              </m:r>
                            </m:e>
                            <m:sub>
                              <m:r>
                                <a:rPr lang="en-US" i="1">
                                  <a:latin typeface="Cambria Math" panose="02040503050406030204" pitchFamily="18" charset="0"/>
                                </a:rPr>
                                <m:t>𝑛𝑜𝑡</m:t>
                              </m:r>
                              <m:r>
                                <a:rPr lang="en-US" i="1">
                                  <a:latin typeface="Cambria Math" panose="02040503050406030204" pitchFamily="18" charset="0"/>
                                </a:rPr>
                                <m:t> </m:t>
                              </m:r>
                              <m:r>
                                <a:rPr lang="en-US" i="1">
                                  <a:latin typeface="Cambria Math" panose="02040503050406030204" pitchFamily="18" charset="0"/>
                                </a:rPr>
                                <m:t>𝑏𝑒𝑙𝑡𝑒𝑑</m:t>
                              </m:r>
                            </m:sub>
                          </m:sSub>
                        </m:num>
                        <m:den>
                          <m:r>
                            <a:rPr lang="en-US" b="0" i="1" smtClean="0">
                              <a:latin typeface="Cambria Math" panose="02040503050406030204" pitchFamily="18" charset="0"/>
                            </a:rPr>
                            <m:t>649</m:t>
                          </m:r>
                        </m:den>
                      </m:f>
                      <m:r>
                        <a:rPr lang="en-US" b="0" i="1" smtClean="0">
                          <a:latin typeface="Cambria Math" panose="02040503050406030204" pitchFamily="18" charset="0"/>
                        </a:rPr>
                        <m:t>=0.55</m:t>
                      </m:r>
                    </m:oMath>
                  </m:oMathPara>
                </a14:m>
                <a:endParaRPr lang="en-US" dirty="0"/>
              </a:p>
              <a:p>
                <a:pPr>
                  <a:lnSpc>
                    <a:spcPct val="150000"/>
                  </a:lnSpc>
                </a:pPr>
                <a:r>
                  <a:rPr lang="en-US" dirty="0"/>
                  <a:t>X belted- 73% survived, 27% died</a:t>
                </a:r>
              </a:p>
              <a:p>
                <a:pPr marL="0" indent="0">
                  <a:lnSpc>
                    <a:spcPct val="160000"/>
                  </a:lnSpc>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𝐵𝑒𝑙𝑡𝑒𝑑</m:t>
                              </m:r>
                            </m:e>
                            <m:sub>
                              <m:r>
                                <a:rPr lang="en-US" b="0" i="1" smtClean="0">
                                  <a:latin typeface="Cambria Math" panose="02040503050406030204" pitchFamily="18" charset="0"/>
                                </a:rPr>
                                <m:t>𝑠𝑢𝑟𝑣</m:t>
                              </m:r>
                            </m:sub>
                          </m:sSub>
                        </m:num>
                        <m:den>
                          <m:sSub>
                            <m:sSubPr>
                              <m:ctrlPr>
                                <a:rPr lang="en-US" i="1">
                                  <a:latin typeface="Cambria Math" panose="02040503050406030204" pitchFamily="18" charset="0"/>
                                </a:rPr>
                              </m:ctrlPr>
                            </m:sSubPr>
                            <m:e>
                              <m:r>
                                <a:rPr lang="en-US" b="0" i="1" smtClean="0">
                                  <a:latin typeface="Cambria Math" panose="02040503050406030204" pitchFamily="18" charset="0"/>
                                </a:rPr>
                                <m:t>𝐵𝑒𝑙𝑡𝑒𝑑</m:t>
                              </m:r>
                            </m:e>
                            <m:sub>
                              <m:r>
                                <a:rPr lang="en-US" i="1">
                                  <a:latin typeface="Cambria Math" panose="02040503050406030204" pitchFamily="18" charset="0"/>
                                </a:rPr>
                                <m:t>𝑡𝑜𝑡</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𝑆𝑢𝑟𝑣</m:t>
                              </m:r>
                            </m:e>
                            <m:sub>
                              <m:r>
                                <a:rPr lang="en-US" i="1">
                                  <a:latin typeface="Cambria Math" panose="02040503050406030204" pitchFamily="18" charset="0"/>
                                </a:rPr>
                                <m:t>𝑏𝑒𝑙𝑡𝑒𝑑</m:t>
                              </m:r>
                            </m:sub>
                          </m:sSub>
                        </m:num>
                        <m:den>
                          <m:sSub>
                            <m:sSubPr>
                              <m:ctrlPr>
                                <a:rPr lang="en-US" i="1">
                                  <a:latin typeface="Cambria Math" panose="02040503050406030204" pitchFamily="18" charset="0"/>
                                </a:rPr>
                              </m:ctrlPr>
                            </m:sSubPr>
                            <m:e>
                              <m:r>
                                <a:rPr lang="en-US" i="1">
                                  <a:latin typeface="Cambria Math" panose="02040503050406030204" pitchFamily="18" charset="0"/>
                                </a:rPr>
                                <m:t>𝐵𝑒𝑙𝑡𝑒𝑑</m:t>
                              </m:r>
                            </m:e>
                            <m:sub>
                              <m:r>
                                <a:rPr lang="en-US" i="1">
                                  <a:latin typeface="Cambria Math" panose="02040503050406030204" pitchFamily="18" charset="0"/>
                                </a:rPr>
                                <m:t>𝑡𝑜𝑡</m:t>
                              </m:r>
                            </m:sub>
                          </m:sSub>
                        </m:den>
                      </m:f>
                      <m:r>
                        <a:rPr lang="en-US" i="1">
                          <a:latin typeface="Cambria Math" panose="02040503050406030204" pitchFamily="18" charset="0"/>
                        </a:rPr>
                        <m:t>=0.</m:t>
                      </m:r>
                      <m:r>
                        <a:rPr lang="en-US" b="0" i="1" smtClean="0">
                          <a:latin typeface="Cambria Math" panose="02040503050406030204" pitchFamily="18" charset="0"/>
                        </a:rPr>
                        <m:t>73</m:t>
                      </m:r>
                    </m:oMath>
                  </m:oMathPara>
                </a14:m>
                <a:endParaRPr lang="en-US" dirty="0"/>
              </a:p>
              <a:p>
                <a:pPr marL="0" indent="0" algn="ctr">
                  <a:lnSpc>
                    <a:spcPct val="160000"/>
                  </a:lnSpc>
                  <a:buNone/>
                </a:pPr>
                <a:r>
                  <a:rPr lang="en-US" dirty="0" smtClean="0">
                    <a:solidFill>
                      <a:schemeClr val="accent2"/>
                    </a:solidFill>
                  </a:rPr>
                  <a:t>NOT ENOUGH INFORMATION</a:t>
                </a:r>
                <a:endParaRPr lang="en-US" dirty="0">
                  <a:solidFill>
                    <a:schemeClr val="accent2"/>
                  </a:solidFill>
                </a:endParaRPr>
              </a:p>
            </p:txBody>
          </p:sp>
        </mc:Choice>
        <mc:Fallback>
          <p:sp>
            <p:nvSpPr>
              <p:cNvPr id="2" name="Content Placeholder 1"/>
              <p:cNvSpPr>
                <a:spLocks noGrp="1" noRot="1" noChangeAspect="1" noMove="1" noResize="1" noEditPoints="1" noAdjustHandles="1" noChangeArrowheads="1" noChangeShapeType="1" noTextEdit="1"/>
              </p:cNvSpPr>
              <p:nvPr>
                <p:ph sz="half" idx="2"/>
              </p:nvPr>
            </p:nvSpPr>
            <p:spPr>
              <a:xfrm>
                <a:off x="6525403" y="1524001"/>
                <a:ext cx="4447786" cy="4343399"/>
              </a:xfrm>
              <a:blipFill rotWithShape="0">
                <a:blip r:embed="rId3"/>
                <a:stretch>
                  <a:fillRect l="-1233"/>
                </a:stretch>
              </a:blipFill>
            </p:spPr>
            <p:txBody>
              <a:bodyPr/>
              <a:lstStyle/>
              <a:p>
                <a:r>
                  <a:rPr lang="en-US">
                    <a:noFill/>
                  </a:rPr>
                  <a:t> </a:t>
                </a:r>
              </a:p>
            </p:txBody>
          </p:sp>
        </mc:Fallback>
      </mc:AlternateContent>
      <p:sp>
        <p:nvSpPr>
          <p:cNvPr id="9" name="TextBox 8"/>
          <p:cNvSpPr txBox="1"/>
          <p:nvPr/>
        </p:nvSpPr>
        <p:spPr>
          <a:xfrm>
            <a:off x="7315200" y="6400800"/>
            <a:ext cx="4876800" cy="307777"/>
          </a:xfrm>
          <a:prstGeom prst="rect">
            <a:avLst/>
          </a:prstGeom>
          <a:noFill/>
        </p:spPr>
        <p:txBody>
          <a:bodyPr wrap="square" rtlCol="0">
            <a:spAutoFit/>
          </a:bodyPr>
          <a:lstStyle/>
          <a:p>
            <a:r>
              <a:rPr lang="en-US" sz="1400" i="1" dirty="0" smtClean="0"/>
              <a:t>Adapted from </a:t>
            </a:r>
            <a:r>
              <a:rPr lang="en-US" sz="1400" dirty="0" smtClean="0"/>
              <a:t>Exercises in Epidemiology </a:t>
            </a:r>
            <a:r>
              <a:rPr lang="en-US" sz="1400" i="1" dirty="0" smtClean="0"/>
              <a:t>by Noel Weiss, 2012.</a:t>
            </a:r>
            <a:endParaRPr lang="en-US" i="1" dirty="0"/>
          </a:p>
        </p:txBody>
      </p:sp>
    </p:spTree>
    <p:extLst>
      <p:ext uri="{BB962C8B-B14F-4D97-AF65-F5344CB8AC3E}">
        <p14:creationId xmlns:p14="http://schemas.microsoft.com/office/powerpoint/2010/main" val="293276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Exercise: Word Problem</a:t>
            </a:r>
            <a:endParaRPr lang="en-US" dirty="0"/>
          </a:p>
        </p:txBody>
      </p:sp>
      <p:sp>
        <p:nvSpPr>
          <p:cNvPr id="6" name="Content Placeholder 5"/>
          <p:cNvSpPr>
            <a:spLocks noGrp="1"/>
          </p:cNvSpPr>
          <p:nvPr>
            <p:ph idx="1"/>
          </p:nvPr>
        </p:nvSpPr>
        <p:spPr/>
        <p:txBody>
          <a:bodyPr/>
          <a:lstStyle/>
          <a:p>
            <a:r>
              <a:rPr lang="en-US" dirty="0" smtClean="0"/>
              <a:t>The rate of suicide among American physicians, relative to the corresponding rate in the population as a whole, varies by gender. Among men, the rate in physicians is 1.5 times higher, whereas among women the corresponding relative rate is 3.0. It turns out that the rate of suicide in American male and female physicians is identical. For American men and women in general, what is the relative rate of suicide in men compared to women?</a:t>
            </a:r>
          </a:p>
          <a:p>
            <a:pPr marL="0" indent="0">
              <a:buNone/>
            </a:pPr>
            <a:endParaRPr lang="en-US" dirty="0"/>
          </a:p>
        </p:txBody>
      </p:sp>
      <p:sp>
        <p:nvSpPr>
          <p:cNvPr id="9" name="TextBox 8"/>
          <p:cNvSpPr txBox="1"/>
          <p:nvPr/>
        </p:nvSpPr>
        <p:spPr>
          <a:xfrm>
            <a:off x="7315200" y="6400800"/>
            <a:ext cx="4876800" cy="307777"/>
          </a:xfrm>
          <a:prstGeom prst="rect">
            <a:avLst/>
          </a:prstGeom>
          <a:noFill/>
        </p:spPr>
        <p:txBody>
          <a:bodyPr wrap="square" rtlCol="0">
            <a:spAutoFit/>
          </a:bodyPr>
          <a:lstStyle/>
          <a:p>
            <a:r>
              <a:rPr lang="en-US" sz="1400" i="1" dirty="0" smtClean="0"/>
              <a:t>Taken from </a:t>
            </a:r>
            <a:r>
              <a:rPr lang="en-US" sz="1400" dirty="0" smtClean="0"/>
              <a:t>Exercises in Epidemiology </a:t>
            </a:r>
            <a:r>
              <a:rPr lang="en-US" sz="1400" i="1" dirty="0" smtClean="0"/>
              <a:t>by Noel Weiss, 2012.</a:t>
            </a:r>
            <a:endParaRPr lang="en-US" i="1" dirty="0"/>
          </a:p>
        </p:txBody>
      </p:sp>
    </p:spTree>
    <p:extLst>
      <p:ext uri="{BB962C8B-B14F-4D97-AF65-F5344CB8AC3E}">
        <p14:creationId xmlns:p14="http://schemas.microsoft.com/office/powerpoint/2010/main" val="12054988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71600" y="685800"/>
            <a:ext cx="9601200" cy="762000"/>
          </a:xfrm>
        </p:spPr>
        <p:txBody>
          <a:bodyPr>
            <a:normAutofit/>
          </a:bodyPr>
          <a:lstStyle/>
          <a:p>
            <a:r>
              <a:rPr lang="en-US" dirty="0" smtClean="0"/>
              <a:t>Solution: Word Problem</a:t>
            </a:r>
            <a:endParaRPr lang="en-US"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1371600" y="1447800"/>
                <a:ext cx="9601200" cy="4419600"/>
              </a:xfrm>
            </p:spPr>
            <p:txBody>
              <a:bodyPr/>
              <a:lstStyle/>
              <a:p>
                <a:r>
                  <a:rPr lang="en-US" dirty="0" smtClean="0"/>
                  <a:t>The rate of suicide among American physicians, relative to the corresponding rate in the population as a whole, varies by gender. Among men, the rate in physicians is 1.5 times higher, whereas among women the corresponding relative rate is 3.0. It turns out that the rate of suicide in American male and female physicians is identical. For American men and women in general, what is the relative rate of suicide in men compared to women?</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𝑆𝑢𝑖𝑐𝑖𝑑𝑒</m:t>
                          </m:r>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𝑅𝑎𝑡𝑒</m:t>
                              </m:r>
                            </m:e>
                            <m:sub>
                              <m:r>
                                <a:rPr lang="en-US" b="0" i="1" smtClean="0">
                                  <a:latin typeface="Cambria Math" panose="02040503050406030204" pitchFamily="18" charset="0"/>
                                </a:rPr>
                                <m:t>𝐴𝑚𝑒𝑟𝑖𝑐𝑎𝑛</m:t>
                              </m:r>
                              <m:r>
                                <a:rPr lang="en-US" b="0" i="1" smtClean="0">
                                  <a:latin typeface="Cambria Math" panose="02040503050406030204" pitchFamily="18" charset="0"/>
                                </a:rPr>
                                <m:t> </m:t>
                              </m:r>
                              <m:r>
                                <a:rPr lang="en-US" b="0" i="1" smtClean="0">
                                  <a:latin typeface="Cambria Math" panose="02040503050406030204" pitchFamily="18" charset="0"/>
                                </a:rPr>
                                <m:t>𝑚𝑒𝑛</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𝑆𝑢𝑖𝑐𝑖𝑑𝑒</m:t>
                              </m:r>
                              <m:r>
                                <a:rPr lang="en-US" b="0" i="1" smtClean="0">
                                  <a:latin typeface="Cambria Math" panose="02040503050406030204" pitchFamily="18" charset="0"/>
                                </a:rPr>
                                <m:t> </m:t>
                              </m:r>
                              <m:r>
                                <a:rPr lang="en-US" b="0" i="1" smtClean="0">
                                  <a:latin typeface="Cambria Math" panose="02040503050406030204" pitchFamily="18" charset="0"/>
                                </a:rPr>
                                <m:t>𝑅𝑎𝑡𝑒</m:t>
                              </m:r>
                            </m:e>
                            <m:sub>
                              <m:r>
                                <a:rPr lang="en-US" b="0" i="1" smtClean="0">
                                  <a:latin typeface="Cambria Math" panose="02040503050406030204" pitchFamily="18" charset="0"/>
                                </a:rPr>
                                <m:t>𝐴𝑚𝑒𝑟𝑖𝑐𝑎𝑛</m:t>
                              </m:r>
                              <m:r>
                                <a:rPr lang="en-US" b="0" i="1" smtClean="0">
                                  <a:latin typeface="Cambria Math" panose="02040503050406030204" pitchFamily="18" charset="0"/>
                                </a:rPr>
                                <m:t> </m:t>
                              </m:r>
                              <m:r>
                                <a:rPr lang="en-US" b="0" i="1" smtClean="0">
                                  <a:latin typeface="Cambria Math" panose="02040503050406030204" pitchFamily="18" charset="0"/>
                                </a:rPr>
                                <m:t>𝑤𝑜𝑚𝑒𝑛</m:t>
                              </m:r>
                            </m:sub>
                          </m:sSub>
                        </m:den>
                      </m:f>
                    </m:oMath>
                  </m:oMathPara>
                </a14:m>
                <a:endParaRPr lang="en-US" dirty="0"/>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1371600" y="1447800"/>
                <a:ext cx="9601200" cy="4419600"/>
              </a:xfrm>
              <a:blipFill rotWithShape="0">
                <a:blip r:embed="rId2"/>
                <a:stretch>
                  <a:fillRect l="-571" t="-1241" r="-571"/>
                </a:stretch>
              </a:blipFill>
            </p:spPr>
            <p:txBody>
              <a:bodyPr/>
              <a:lstStyle/>
              <a:p>
                <a:r>
                  <a:rPr lang="en-US">
                    <a:noFill/>
                  </a:rPr>
                  <a:t> </a:t>
                </a:r>
              </a:p>
            </p:txBody>
          </p:sp>
        </mc:Fallback>
      </mc:AlternateContent>
      <p:sp>
        <p:nvSpPr>
          <p:cNvPr id="9" name="TextBox 8"/>
          <p:cNvSpPr txBox="1"/>
          <p:nvPr/>
        </p:nvSpPr>
        <p:spPr>
          <a:xfrm>
            <a:off x="7315200" y="6400800"/>
            <a:ext cx="4876800" cy="307777"/>
          </a:xfrm>
          <a:prstGeom prst="rect">
            <a:avLst/>
          </a:prstGeom>
          <a:noFill/>
        </p:spPr>
        <p:txBody>
          <a:bodyPr wrap="square" rtlCol="0">
            <a:spAutoFit/>
          </a:bodyPr>
          <a:lstStyle/>
          <a:p>
            <a:r>
              <a:rPr lang="en-US" sz="1400" i="1" dirty="0" smtClean="0"/>
              <a:t>Taken from </a:t>
            </a:r>
            <a:r>
              <a:rPr lang="en-US" sz="1400" dirty="0" smtClean="0"/>
              <a:t>Exercises in Epidemiology </a:t>
            </a:r>
            <a:r>
              <a:rPr lang="en-US" sz="1400" i="1" dirty="0" smtClean="0"/>
              <a:t>by Noel Weiss, 2012.</a:t>
            </a:r>
            <a:endParaRPr lang="en-US" i="1" dirty="0"/>
          </a:p>
        </p:txBody>
      </p:sp>
      <p:cxnSp>
        <p:nvCxnSpPr>
          <p:cNvPr id="7" name="Straight Connector 6"/>
          <p:cNvCxnSpPr/>
          <p:nvPr/>
        </p:nvCxnSpPr>
        <p:spPr>
          <a:xfrm>
            <a:off x="6572250" y="2000250"/>
            <a:ext cx="37490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847850" y="2305050"/>
            <a:ext cx="173736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440680" y="2286000"/>
            <a:ext cx="484632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771900" y="2590800"/>
            <a:ext cx="621792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859280" y="2876550"/>
            <a:ext cx="914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87242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23900"/>
          </a:xfrm>
        </p:spPr>
        <p:txBody>
          <a:bodyPr/>
          <a:lstStyle/>
          <a:p>
            <a:r>
              <a:rPr lang="en-US" dirty="0" smtClean="0"/>
              <a:t>Solution: Word Problem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1371600" y="1409700"/>
                <a:ext cx="4447786" cy="4952999"/>
              </a:xfrm>
            </p:spPr>
            <p:txBody>
              <a:bodyPr>
                <a:normAutofit lnSpcReduction="10000"/>
              </a:bodyPr>
              <a:lstStyle/>
              <a:p>
                <a:r>
                  <a:rPr lang="en-US" dirty="0" smtClean="0"/>
                  <a:t>The rate of suicide among American physicians, relative to the corresponding rate in the population as a whole, varies by gender. Among men, the rate in physicians is 1.5 times higher, whereas among women the corresponding relative rate is 3.0. It turns out that the rate of suicide in American male and female physicians is identical. For American men and women in general, what is the relative rate of suicide in men compared to women?</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𝑆𝑢𝑖𝑐𝑖𝑑𝑒</m:t>
                              </m:r>
                              <m:r>
                                <a:rPr lang="en-US" b="0" i="1" smtClean="0">
                                  <a:latin typeface="Cambria Math" panose="02040503050406030204" pitchFamily="18" charset="0"/>
                                </a:rPr>
                                <m:t> </m:t>
                              </m:r>
                              <m:r>
                                <a:rPr lang="en-US" i="1">
                                  <a:latin typeface="Cambria Math" panose="02040503050406030204" pitchFamily="18" charset="0"/>
                                </a:rPr>
                                <m:t>𝑅𝑎𝑡𝑒</m:t>
                              </m:r>
                            </m:e>
                            <m:sub>
                              <m:r>
                                <a:rPr lang="en-US" i="1">
                                  <a:latin typeface="Cambria Math" panose="02040503050406030204" pitchFamily="18" charset="0"/>
                                </a:rPr>
                                <m:t>𝐴𝑚𝑒𝑟𝑖𝑐𝑎𝑛</m:t>
                              </m:r>
                              <m:r>
                                <a:rPr lang="en-US" i="1">
                                  <a:latin typeface="Cambria Math" panose="02040503050406030204" pitchFamily="18" charset="0"/>
                                </a:rPr>
                                <m:t> </m:t>
                              </m:r>
                              <m:r>
                                <a:rPr lang="en-US" i="1">
                                  <a:latin typeface="Cambria Math" panose="02040503050406030204" pitchFamily="18" charset="0"/>
                                </a:rPr>
                                <m:t>𝑚𝑒𝑛</m:t>
                              </m:r>
                            </m:sub>
                          </m:sSub>
                        </m:num>
                        <m:den>
                          <m:sSub>
                            <m:sSubPr>
                              <m:ctrlPr>
                                <a:rPr lang="en-US" i="1">
                                  <a:latin typeface="Cambria Math" panose="02040503050406030204" pitchFamily="18" charset="0"/>
                                </a:rPr>
                              </m:ctrlPr>
                            </m:sSubPr>
                            <m:e>
                              <m:r>
                                <a:rPr lang="en-US" b="0" i="1" smtClean="0">
                                  <a:latin typeface="Cambria Math" panose="02040503050406030204" pitchFamily="18" charset="0"/>
                                </a:rPr>
                                <m:t>𝑆𝑢𝑖𝑐𝑖𝑑𝑒</m:t>
                              </m:r>
                              <m:r>
                                <a:rPr lang="en-US" b="0" i="1" smtClean="0">
                                  <a:latin typeface="Cambria Math" panose="02040503050406030204" pitchFamily="18" charset="0"/>
                                </a:rPr>
                                <m:t> </m:t>
                              </m:r>
                              <m:r>
                                <a:rPr lang="en-US" i="1">
                                  <a:latin typeface="Cambria Math" panose="02040503050406030204" pitchFamily="18" charset="0"/>
                                </a:rPr>
                                <m:t>𝑅𝑎𝑡𝑒</m:t>
                              </m:r>
                            </m:e>
                            <m:sub>
                              <m:r>
                                <a:rPr lang="en-US" i="1">
                                  <a:latin typeface="Cambria Math" panose="02040503050406030204" pitchFamily="18" charset="0"/>
                                </a:rPr>
                                <m:t>𝐴𝑚𝑒𝑟𝑖𝑐𝑎𝑛</m:t>
                              </m:r>
                              <m:r>
                                <a:rPr lang="en-US" i="1">
                                  <a:latin typeface="Cambria Math" panose="02040503050406030204" pitchFamily="18" charset="0"/>
                                </a:rPr>
                                <m:t> </m:t>
                              </m:r>
                              <m:r>
                                <a:rPr lang="en-US" i="1">
                                  <a:latin typeface="Cambria Math" panose="02040503050406030204" pitchFamily="18" charset="0"/>
                                </a:rPr>
                                <m:t>𝑤𝑜𝑚𝑒𝑛</m:t>
                              </m:r>
                            </m:sub>
                          </m:sSub>
                        </m:den>
                      </m:f>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xfrm>
                <a:off x="1371600" y="1409700"/>
                <a:ext cx="4447786" cy="4952999"/>
              </a:xfrm>
              <a:blipFill rotWithShape="0">
                <a:blip r:embed="rId2"/>
                <a:stretch>
                  <a:fillRect l="-1233" t="-1599" r="-23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Content Placeholder 3"/>
              <p:cNvSpPr>
                <a:spLocks noGrp="1"/>
              </p:cNvSpPr>
              <p:nvPr>
                <p:ph sz="half" idx="2"/>
              </p:nvPr>
            </p:nvSpPr>
            <p:spPr>
              <a:xfrm>
                <a:off x="6525403" y="1409701"/>
                <a:ext cx="4447786" cy="4952998"/>
              </a:xfrm>
            </p:spPr>
            <p:txBody>
              <a:bodyPr>
                <a:normAutofit lnSpcReduction="10000"/>
              </a:bodyPr>
              <a:lstStyle/>
              <a:p>
                <a:pPr marL="0" indent="0">
                  <a:lnSpc>
                    <a:spcPct val="160000"/>
                  </a:lnSpc>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𝐹</m:t>
                          </m:r>
                          <m:r>
                            <a:rPr lang="en-US" i="1">
                              <a:latin typeface="Cambria Math" panose="02040503050406030204" pitchFamily="18" charset="0"/>
                            </a:rPr>
                            <m:t>.</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𝑃</m:t>
                          </m:r>
                        </m:sub>
                      </m:sSub>
                    </m:oMath>
                  </m:oMathPara>
                </a14:m>
                <a:endParaRPr lang="en-US" dirty="0" smtClean="0"/>
              </a:p>
              <a:p>
                <a:pPr marL="0" indent="0">
                  <a:lnSpc>
                    <a:spcPct val="160000"/>
                  </a:lnSpc>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𝑃</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sub>
                          </m:sSub>
                        </m:den>
                      </m:f>
                      <m:r>
                        <a:rPr lang="en-US" b="0" i="1" smtClean="0">
                          <a:latin typeface="Cambria Math" panose="02040503050406030204" pitchFamily="18" charset="0"/>
                        </a:rPr>
                        <m:t>=1.5</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𝑃</m:t>
                              </m:r>
                            </m:sub>
                          </m:sSub>
                        </m:num>
                        <m:den>
                          <m:r>
                            <a:rPr lang="en-US" b="0" i="1" smtClean="0">
                              <a:latin typeface="Cambria Math" panose="02040503050406030204" pitchFamily="18" charset="0"/>
                            </a:rPr>
                            <m:t>1.5</m:t>
                          </m:r>
                        </m:den>
                      </m:f>
                    </m:oMath>
                  </m:oMathPara>
                </a14:m>
                <a:endParaRPr lang="en-US" b="0" dirty="0" smtClean="0"/>
              </a:p>
              <a:p>
                <a:pPr marL="0" indent="0">
                  <a:lnSpc>
                    <a:spcPct val="160000"/>
                  </a:lnSpc>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𝑃</m:t>
                              </m:r>
                            </m:sub>
                          </m:sSub>
                        </m:num>
                        <m:den>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𝐴</m:t>
                              </m:r>
                              <m:r>
                                <a:rPr lang="en-US" i="1">
                                  <a:latin typeface="Cambria Math" panose="02040503050406030204" pitchFamily="18" charset="0"/>
                                </a:rPr>
                                <m:t>.</m:t>
                              </m:r>
                              <m:r>
                                <a:rPr lang="en-US" b="0" i="1" smtClean="0">
                                  <a:latin typeface="Cambria Math" panose="02040503050406030204" pitchFamily="18" charset="0"/>
                                </a:rPr>
                                <m:t>𝐹</m:t>
                              </m:r>
                              <m:r>
                                <a:rPr lang="en-US" i="1">
                                  <a:latin typeface="Cambria Math" panose="02040503050406030204" pitchFamily="18" charset="0"/>
                                </a:rPr>
                                <m:t>.</m:t>
                              </m:r>
                            </m:sub>
                          </m:sSub>
                        </m:den>
                      </m:f>
                      <m:r>
                        <a:rPr lang="en-US" i="1">
                          <a:latin typeface="Cambria Math" panose="02040503050406030204" pitchFamily="18" charset="0"/>
                        </a:rPr>
                        <m:t>=</m:t>
                      </m:r>
                      <m:r>
                        <a:rPr lang="en-US" b="0" i="1" smtClean="0">
                          <a:latin typeface="Cambria Math" panose="02040503050406030204" pitchFamily="18" charset="0"/>
                        </a:rPr>
                        <m:t>3.0</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𝐴</m:t>
                          </m:r>
                          <m:r>
                            <a:rPr lang="en-US" i="1">
                              <a:latin typeface="Cambria Math" panose="02040503050406030204" pitchFamily="18" charset="0"/>
                            </a:rPr>
                            <m:t>.</m:t>
                          </m:r>
                          <m:r>
                            <a:rPr lang="en-US" b="0" i="1" smtClean="0">
                              <a:latin typeface="Cambria Math" panose="02040503050406030204" pitchFamily="18" charset="0"/>
                            </a:rPr>
                            <m:t>𝐹</m:t>
                          </m:r>
                          <m:r>
                            <a:rPr lang="en-US" i="1">
                              <a:latin typeface="Cambria Math" panose="02040503050406030204" pitchFamily="18" charset="0"/>
                            </a:rPr>
                            <m:t>.</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𝑃</m:t>
                              </m:r>
                            </m:sub>
                          </m:sSub>
                        </m:num>
                        <m:den>
                          <m:r>
                            <a:rPr lang="en-US" b="0" i="1" smtClean="0">
                              <a:latin typeface="Cambria Math" panose="02040503050406030204" pitchFamily="18" charset="0"/>
                            </a:rPr>
                            <m:t>3.0</m:t>
                          </m:r>
                        </m:den>
                      </m:f>
                    </m:oMath>
                  </m:oMathPara>
                </a14:m>
                <a:endParaRPr lang="en-US" dirty="0"/>
              </a:p>
              <a:p>
                <a:pPr marL="0" indent="0">
                  <a:lnSpc>
                    <a:spcPct val="160000"/>
                  </a:lnSpc>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sub>
                          </m:sSub>
                        </m:num>
                        <m:den>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𝐹</m:t>
                              </m:r>
                              <m:r>
                                <a:rPr lang="en-US" i="1">
                                  <a:latin typeface="Cambria Math" panose="02040503050406030204" pitchFamily="18" charset="0"/>
                                </a:rPr>
                                <m:t>.</m:t>
                              </m:r>
                            </m:sub>
                          </m:sSub>
                        </m:den>
                      </m:f>
                      <m:r>
                        <a:rPr lang="en-US" i="1">
                          <a:latin typeface="Cambria Math" panose="02040503050406030204" pitchFamily="18" charset="0"/>
                        </a:rPr>
                        <m:t>=</m:t>
                      </m:r>
                      <m:f>
                        <m:fPr>
                          <m:ctrlPr>
                            <a:rPr lang="en-US" i="1" smtClean="0">
                              <a:latin typeface="Cambria Math" panose="02040503050406030204" pitchFamily="18" charset="0"/>
                            </a:rPr>
                          </m:ctrlPr>
                        </m:fPr>
                        <m:num>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𝑃</m:t>
                                  </m:r>
                                </m:sub>
                              </m:sSub>
                            </m:num>
                            <m:den>
                              <m:r>
                                <a:rPr lang="en-US" i="1">
                                  <a:latin typeface="Cambria Math" panose="02040503050406030204" pitchFamily="18" charset="0"/>
                                </a:rPr>
                                <m:t>1.5</m:t>
                              </m:r>
                            </m:den>
                          </m:f>
                        </m:num>
                        <m:den>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𝑃</m:t>
                                  </m:r>
                                </m:sub>
                              </m:sSub>
                            </m:num>
                            <m:den>
                              <m:r>
                                <a:rPr lang="en-US" i="1">
                                  <a:latin typeface="Cambria Math" panose="02040503050406030204" pitchFamily="18" charset="0"/>
                                </a:rPr>
                                <m:t>3.0</m:t>
                              </m:r>
                            </m:den>
                          </m:f>
                        </m:den>
                      </m:f>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𝑃</m:t>
                              </m:r>
                            </m:sub>
                          </m:sSub>
                        </m:num>
                        <m:den>
                          <m:r>
                            <a:rPr lang="en-US" i="1">
                              <a:latin typeface="Cambria Math" panose="02040503050406030204" pitchFamily="18" charset="0"/>
                            </a:rPr>
                            <m:t>1.5</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𝑃</m:t>
                              </m:r>
                            </m:sub>
                          </m:sSub>
                        </m:den>
                      </m:f>
                      <m:r>
                        <a:rPr lang="en-US" b="0" i="1" smtClean="0">
                          <a:latin typeface="Cambria Math" panose="02040503050406030204" pitchFamily="18" charset="0"/>
                        </a:rPr>
                        <m:t>=2</m:t>
                      </m:r>
                    </m:oMath>
                  </m:oMathPara>
                </a14:m>
                <a:endParaRPr lang="en-US" dirty="0"/>
              </a:p>
              <a:p>
                <a:pPr marL="0" indent="0">
                  <a:lnSpc>
                    <a:spcPct val="160000"/>
                  </a:lnSpc>
                  <a:buNone/>
                </a:pPr>
                <a:endParaRPr lang="en-US" dirty="0"/>
              </a:p>
            </p:txBody>
          </p:sp>
        </mc:Choice>
        <mc:Fallback>
          <p:sp>
            <p:nvSpPr>
              <p:cNvPr id="4" name="Content Placeholder 3"/>
              <p:cNvSpPr>
                <a:spLocks noGrp="1" noRot="1" noChangeAspect="1" noMove="1" noResize="1" noEditPoints="1" noAdjustHandles="1" noChangeArrowheads="1" noChangeShapeType="1" noTextEdit="1"/>
              </p:cNvSpPr>
              <p:nvPr>
                <p:ph sz="half" idx="2"/>
              </p:nvPr>
            </p:nvSpPr>
            <p:spPr>
              <a:xfrm>
                <a:off x="6525403" y="1409701"/>
                <a:ext cx="4447786" cy="4952998"/>
              </a:xfrm>
              <a:blipFill rotWithShape="0">
                <a:blip r:embed="rId3"/>
                <a:stretch>
                  <a:fillRect/>
                </a:stretch>
              </a:blipFill>
            </p:spPr>
            <p:txBody>
              <a:bodyPr/>
              <a:lstStyle/>
              <a:p>
                <a:r>
                  <a:rPr lang="en-US">
                    <a:noFill/>
                  </a:rPr>
                  <a:t> </a:t>
                </a:r>
              </a:p>
            </p:txBody>
          </p:sp>
        </mc:Fallback>
      </mc:AlternateContent>
      <p:sp>
        <p:nvSpPr>
          <p:cNvPr id="5" name="TextBox 4"/>
          <p:cNvSpPr txBox="1"/>
          <p:nvPr/>
        </p:nvSpPr>
        <p:spPr>
          <a:xfrm>
            <a:off x="7315200" y="6400800"/>
            <a:ext cx="4876800" cy="307777"/>
          </a:xfrm>
          <a:prstGeom prst="rect">
            <a:avLst/>
          </a:prstGeom>
          <a:noFill/>
        </p:spPr>
        <p:txBody>
          <a:bodyPr wrap="square" rtlCol="0">
            <a:spAutoFit/>
          </a:bodyPr>
          <a:lstStyle/>
          <a:p>
            <a:r>
              <a:rPr lang="en-US" sz="1400" i="1" dirty="0" smtClean="0"/>
              <a:t>Taken from </a:t>
            </a:r>
            <a:r>
              <a:rPr lang="en-US" sz="1400" dirty="0" smtClean="0"/>
              <a:t>Exercises in Epidemiology </a:t>
            </a:r>
            <a:r>
              <a:rPr lang="en-US" sz="1400" i="1" dirty="0" smtClean="0"/>
              <a:t>by Noel Weiss, 2012.</a:t>
            </a:r>
            <a:endParaRPr lang="en-US" i="1" dirty="0"/>
          </a:p>
        </p:txBody>
      </p:sp>
    </p:spTree>
    <p:extLst>
      <p:ext uri="{BB962C8B-B14F-4D97-AF65-F5344CB8AC3E}">
        <p14:creationId xmlns:p14="http://schemas.microsoft.com/office/powerpoint/2010/main" val="11608400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Representing Fractions</a:t>
            </a:r>
            <a:endParaRPr lang="en-US" dirty="0"/>
          </a:p>
        </p:txBody>
      </p:sp>
      <p:sp>
        <p:nvSpPr>
          <p:cNvPr id="3" name="Content Placeholder 2"/>
          <p:cNvSpPr>
            <a:spLocks noGrp="1"/>
          </p:cNvSpPr>
          <p:nvPr>
            <p:ph idx="1"/>
          </p:nvPr>
        </p:nvSpPr>
        <p:spPr/>
        <p:txBody>
          <a:bodyPr/>
          <a:lstStyle/>
          <a:p>
            <a:r>
              <a:rPr lang="en-US" dirty="0" smtClean="0"/>
              <a:t>What percent of the square is shaded </a:t>
            </a:r>
            <a:r>
              <a:rPr lang="en-US" dirty="0" smtClean="0"/>
              <a:t>red?</a:t>
            </a:r>
            <a:endParaRPr lang="en-US" dirty="0"/>
          </a:p>
        </p:txBody>
      </p:sp>
      <p:sp>
        <p:nvSpPr>
          <p:cNvPr id="4" name="Rectangle 3"/>
          <p:cNvSpPr/>
          <p:nvPr/>
        </p:nvSpPr>
        <p:spPr>
          <a:xfrm>
            <a:off x="1569720" y="2904563"/>
            <a:ext cx="27432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569720" y="2904563"/>
            <a:ext cx="2743200" cy="2057400"/>
            <a:chOff x="1569720" y="2514600"/>
            <a:chExt cx="2743200" cy="2057400"/>
          </a:xfrm>
        </p:grpSpPr>
        <p:sp>
          <p:nvSpPr>
            <p:cNvPr id="10" name="Rectangle 9"/>
            <p:cNvSpPr/>
            <p:nvPr/>
          </p:nvSpPr>
          <p:spPr>
            <a:xfrm>
              <a:off x="1569720" y="2514600"/>
              <a:ext cx="2743200"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p:cNvSpPr/>
            <p:nvPr/>
          </p:nvSpPr>
          <p:spPr>
            <a:xfrm>
              <a:off x="1569720" y="3886200"/>
              <a:ext cx="13716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cxnSp>
        <p:nvCxnSpPr>
          <p:cNvPr id="5" name="Straight Connector 4"/>
          <p:cNvCxnSpPr>
            <a:stCxn id="4" idx="0"/>
            <a:endCxn id="4" idx="2"/>
          </p:cNvCxnSpPr>
          <p:nvPr/>
        </p:nvCxnSpPr>
        <p:spPr>
          <a:xfrm>
            <a:off x="2941320" y="2904563"/>
            <a:ext cx="0" cy="274320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a:stCxn id="4" idx="1"/>
            <a:endCxn id="4" idx="3"/>
          </p:cNvCxnSpPr>
          <p:nvPr/>
        </p:nvCxnSpPr>
        <p:spPr>
          <a:xfrm>
            <a:off x="1569720" y="4276163"/>
            <a:ext cx="2743200"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1572768" y="3590363"/>
            <a:ext cx="2743200"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1572768" y="4961963"/>
            <a:ext cx="27432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96318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Representing Fractions</a:t>
            </a:r>
            <a:endParaRPr lang="en-US" dirty="0"/>
          </a:p>
        </p:txBody>
      </p:sp>
      <p:sp>
        <p:nvSpPr>
          <p:cNvPr id="3" name="Content Placeholder 2"/>
          <p:cNvSpPr>
            <a:spLocks noGrp="1"/>
          </p:cNvSpPr>
          <p:nvPr>
            <p:ph idx="1"/>
          </p:nvPr>
        </p:nvSpPr>
        <p:spPr/>
        <p:txBody>
          <a:bodyPr/>
          <a:lstStyle/>
          <a:p>
            <a:r>
              <a:rPr lang="en-US" dirty="0" smtClean="0"/>
              <a:t>What percent of the square is shaded </a:t>
            </a:r>
            <a:r>
              <a:rPr lang="en-US" dirty="0" smtClean="0"/>
              <a:t>red?</a:t>
            </a:r>
            <a:endParaRPr lang="en-US" dirty="0"/>
          </a:p>
        </p:txBody>
      </p:sp>
      <p:sp>
        <p:nvSpPr>
          <p:cNvPr id="4" name="Rectangle 3"/>
          <p:cNvSpPr/>
          <p:nvPr/>
        </p:nvSpPr>
        <p:spPr>
          <a:xfrm>
            <a:off x="1569720" y="2891116"/>
            <a:ext cx="27432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569720" y="2891116"/>
            <a:ext cx="2743200" cy="2057400"/>
            <a:chOff x="1569720" y="2514600"/>
            <a:chExt cx="2743200" cy="2057400"/>
          </a:xfrm>
        </p:grpSpPr>
        <p:sp>
          <p:nvSpPr>
            <p:cNvPr id="10" name="Rectangle 9"/>
            <p:cNvSpPr/>
            <p:nvPr/>
          </p:nvSpPr>
          <p:spPr>
            <a:xfrm>
              <a:off x="1569720" y="2514600"/>
              <a:ext cx="2743200" cy="1371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p:cNvSpPr/>
            <p:nvPr/>
          </p:nvSpPr>
          <p:spPr>
            <a:xfrm>
              <a:off x="1569720" y="3886200"/>
              <a:ext cx="13716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cxnSp>
        <p:nvCxnSpPr>
          <p:cNvPr id="5" name="Straight Connector 4"/>
          <p:cNvCxnSpPr>
            <a:stCxn id="4" idx="0"/>
            <a:endCxn id="4" idx="2"/>
          </p:cNvCxnSpPr>
          <p:nvPr/>
        </p:nvCxnSpPr>
        <p:spPr>
          <a:xfrm>
            <a:off x="2941320" y="2891116"/>
            <a:ext cx="0" cy="274320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a:stCxn id="4" idx="1"/>
            <a:endCxn id="4" idx="3"/>
          </p:cNvCxnSpPr>
          <p:nvPr/>
        </p:nvCxnSpPr>
        <p:spPr>
          <a:xfrm>
            <a:off x="1569720" y="4262716"/>
            <a:ext cx="2743200"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1572768" y="3576916"/>
            <a:ext cx="2743200"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1572768" y="4948516"/>
            <a:ext cx="2743200" cy="0"/>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5283615" y="3538975"/>
                <a:ext cx="2627771" cy="7013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rgbClr val="0070C0"/>
                              </a:solidFill>
                              <a:latin typeface="Cambria Math" panose="02040503050406030204" pitchFamily="18" charset="0"/>
                            </a:rPr>
                          </m:ctrlPr>
                        </m:fPr>
                        <m:num>
                          <m:r>
                            <a:rPr lang="en-US" sz="2400" b="0" i="1" smtClean="0">
                              <a:solidFill>
                                <a:schemeClr val="accent2"/>
                              </a:solidFill>
                              <a:latin typeface="Cambria Math" panose="02040503050406030204" pitchFamily="18" charset="0"/>
                            </a:rPr>
                            <m:t>5</m:t>
                          </m:r>
                        </m:num>
                        <m:den>
                          <m:r>
                            <a:rPr lang="en-US" sz="2400" b="0" i="1" smtClean="0">
                              <a:solidFill>
                                <a:srgbClr val="0070C0"/>
                              </a:solidFill>
                              <a:latin typeface="Cambria Math" panose="02040503050406030204" pitchFamily="18" charset="0"/>
                            </a:rPr>
                            <m:t>8</m:t>
                          </m:r>
                        </m:den>
                      </m:f>
                      <m:r>
                        <a:rPr lang="en-US" sz="2400" b="0" i="1" smtClean="0">
                          <a:solidFill>
                            <a:schemeClr val="tx1"/>
                          </a:solidFill>
                          <a:latin typeface="Cambria Math" panose="02040503050406030204" pitchFamily="18" charset="0"/>
                        </a:rPr>
                        <m:t>=</m:t>
                      </m:r>
                      <m:r>
                        <a:rPr lang="en-US" sz="2400" b="0" i="1" smtClean="0">
                          <a:solidFill>
                            <a:schemeClr val="accent2"/>
                          </a:solidFill>
                          <a:latin typeface="Cambria Math" panose="02040503050406030204" pitchFamily="18" charset="0"/>
                        </a:rPr>
                        <m:t>0.625</m:t>
                      </m:r>
                      <m:r>
                        <a:rPr lang="en-US" sz="2400" b="0" i="1" smtClean="0">
                          <a:solidFill>
                            <a:schemeClr val="tx1"/>
                          </a:solidFill>
                          <a:latin typeface="Cambria Math" panose="02040503050406030204" pitchFamily="18" charset="0"/>
                        </a:rPr>
                        <m:t>=</m:t>
                      </m:r>
                      <m:r>
                        <a:rPr lang="en-US" sz="2400" b="0" i="1" smtClean="0">
                          <a:solidFill>
                            <a:schemeClr val="accent2"/>
                          </a:solidFill>
                          <a:latin typeface="Cambria Math" panose="02040503050406030204" pitchFamily="18" charset="0"/>
                        </a:rPr>
                        <m:t>62.5%</m:t>
                      </m:r>
                    </m:oMath>
                  </m:oMathPara>
                </a14:m>
                <a:endParaRPr lang="en-US" sz="2400" dirty="0">
                  <a:solidFill>
                    <a:srgbClr val="0070C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5283615" y="3538975"/>
                <a:ext cx="2627771" cy="701346"/>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91587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5205</TotalTime>
  <Words>2833</Words>
  <Application>Microsoft Office PowerPoint</Application>
  <PresentationFormat>Widescreen</PresentationFormat>
  <Paragraphs>622</Paragraphs>
  <Slides>75</Slides>
  <Notes>25</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75</vt:i4>
      </vt:variant>
    </vt:vector>
  </HeadingPairs>
  <TitlesOfParts>
    <vt:vector size="79" baseType="lpstr">
      <vt:lpstr>Calibri</vt:lpstr>
      <vt:lpstr>Cambria Math</vt:lpstr>
      <vt:lpstr>Franklin Gothic Book</vt:lpstr>
      <vt:lpstr>Crop</vt:lpstr>
      <vt:lpstr>PowerPoint Presentation</vt:lpstr>
      <vt:lpstr>Fractions, Percentiles, and Decimals</vt:lpstr>
      <vt:lpstr>What is a fraction?</vt:lpstr>
      <vt:lpstr>What is a fraction?</vt:lpstr>
      <vt:lpstr>Fraction Terminology</vt:lpstr>
      <vt:lpstr>What is a fraction?</vt:lpstr>
      <vt:lpstr>Related Concepts</vt:lpstr>
      <vt:lpstr>Exercise: Representing Fractions</vt:lpstr>
      <vt:lpstr>Solution: Representing Fractions</vt:lpstr>
      <vt:lpstr>Exercise: Percentiles and Decimals</vt:lpstr>
      <vt:lpstr>Solution: Percentiles and Decimals</vt:lpstr>
      <vt:lpstr>Manipulating Fractions</vt:lpstr>
      <vt:lpstr>Multiplying Fractions</vt:lpstr>
      <vt:lpstr>Exercise: Multiplying Fractions</vt:lpstr>
      <vt:lpstr>Solution: Multiplying Fractions</vt:lpstr>
      <vt:lpstr>Adding/Subtracting Fractions</vt:lpstr>
      <vt:lpstr>Adding/Subtracting Fractions: Different Denominators</vt:lpstr>
      <vt:lpstr>Adding/Subtracting Fractions: Different Denominators</vt:lpstr>
      <vt:lpstr>Adding/Subtracting Fractions: Different Denominators</vt:lpstr>
      <vt:lpstr>Adding/Subtracting Fractions: Different Denominators</vt:lpstr>
      <vt:lpstr>Examples: Adding/Subtracting Fractions</vt:lpstr>
      <vt:lpstr>Example: Adding/Subtracting Fractions</vt:lpstr>
      <vt:lpstr>Example: Adding/Subtracting Fractions</vt:lpstr>
      <vt:lpstr>Exercise: Adding/Subtracting Fractions</vt:lpstr>
      <vt:lpstr>Solution: Adding/Subtracting Fractions</vt:lpstr>
      <vt:lpstr>Solution: Adding/Subtracting Fractions</vt:lpstr>
      <vt:lpstr>Solution: Adding/Subtracting Fractions</vt:lpstr>
      <vt:lpstr>Dividing Fractions</vt:lpstr>
      <vt:lpstr>Exercise: Dividing Fractions</vt:lpstr>
      <vt:lpstr>Solution: Dividing Fractions</vt:lpstr>
      <vt:lpstr>Important Fraction Reminder</vt:lpstr>
      <vt:lpstr>Common Uses of Fractions in Epidemiology</vt:lpstr>
      <vt:lpstr>Algebra</vt:lpstr>
      <vt:lpstr>Solving for Unknown Quantity </vt:lpstr>
      <vt:lpstr>Solving for Unknown Quantity </vt:lpstr>
      <vt:lpstr>Exercise: Unknown Quantity </vt:lpstr>
      <vt:lpstr>Solution: Unknown Quantity </vt:lpstr>
      <vt:lpstr>Solution: Unknown Quantity </vt:lpstr>
      <vt:lpstr>Solution: Unknown Quantity </vt:lpstr>
      <vt:lpstr>Variables</vt:lpstr>
      <vt:lpstr>Function Notation</vt:lpstr>
      <vt:lpstr>Evaluating Algebraic Equations</vt:lpstr>
      <vt:lpstr>Exercise: Evaluating Expressions</vt:lpstr>
      <vt:lpstr>Solution: Evaluating Expressions</vt:lpstr>
      <vt:lpstr>Solution: Evaluating Expressions</vt:lpstr>
      <vt:lpstr>Solution: Evaluating Expressions</vt:lpstr>
      <vt:lpstr>Weighted Averages</vt:lpstr>
      <vt:lpstr>Average vs. Weighted Average</vt:lpstr>
      <vt:lpstr>Average vs. Weighted Average</vt:lpstr>
      <vt:lpstr>Exercise: Weighted Average</vt:lpstr>
      <vt:lpstr>Solution: Weighted Average</vt:lpstr>
      <vt:lpstr>Solving Word Problems</vt:lpstr>
      <vt:lpstr>Using Units</vt:lpstr>
      <vt:lpstr>Using Units</vt:lpstr>
      <vt:lpstr>Using Units</vt:lpstr>
      <vt:lpstr>Problem Solving</vt:lpstr>
      <vt:lpstr>Example: Word Problem</vt:lpstr>
      <vt:lpstr>Example: Word Problem</vt:lpstr>
      <vt:lpstr>Example: Word Problem</vt:lpstr>
      <vt:lpstr>Example: Word Problem</vt:lpstr>
      <vt:lpstr>Example: Word Problem</vt:lpstr>
      <vt:lpstr>Exercise: Word Problem</vt:lpstr>
      <vt:lpstr>Solution: Word Problem</vt:lpstr>
      <vt:lpstr>Exercise: Word Problem</vt:lpstr>
      <vt:lpstr>Solution: Word Problem</vt:lpstr>
      <vt:lpstr>Solution: Word Problem</vt:lpstr>
      <vt:lpstr>Exercise: Word Problem</vt:lpstr>
      <vt:lpstr>Solution: Word Problem</vt:lpstr>
      <vt:lpstr>Solution: Word Problem</vt:lpstr>
      <vt:lpstr>Exercise: Word Problem</vt:lpstr>
      <vt:lpstr>Solution: Word Problem</vt:lpstr>
      <vt:lpstr>Solution: Word Problem</vt:lpstr>
      <vt:lpstr>Exercise: Word Problem</vt:lpstr>
      <vt:lpstr>Solution: Word Problem</vt:lpstr>
      <vt:lpstr>Solution: Word Problem</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Gillian Tarr</dc:creator>
  <cp:lastModifiedBy>Gillian Tarr</cp:lastModifiedBy>
  <cp:revision>99</cp:revision>
  <dcterms:created xsi:type="dcterms:W3CDTF">2016-09-12T18:40:56Z</dcterms:created>
  <dcterms:modified xsi:type="dcterms:W3CDTF">2016-09-25T04:40:29Z</dcterms:modified>
</cp:coreProperties>
</file>